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Default Extension="svg" ContentType="image/svg+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charts/colors2.xml" ContentType="application/vnd.ms-office.chartcolorstyl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rawings/drawing1.xml" ContentType="application/vnd.openxmlformats-officedocument.drawingml.chartshapes+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harts/colors1.xml" ContentType="application/vnd.ms-office.chartcolorstyl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4" r:id="rId3"/>
    <p:sldId id="293" r:id="rId4"/>
    <p:sldId id="289" r:id="rId5"/>
    <p:sldId id="290" r:id="rId6"/>
    <p:sldId id="291" r:id="rId7"/>
    <p:sldId id="292" r:id="rId8"/>
    <p:sldId id="295" r:id="rId9"/>
    <p:sldId id="264" r:id="rId10"/>
    <p:sldId id="279" r:id="rId11"/>
    <p:sldId id="280" r:id="rId12"/>
    <p:sldId id="278" r:id="rId13"/>
    <p:sldId id="268" r:id="rId14"/>
    <p:sldId id="261" r:id="rId15"/>
    <p:sldId id="267" r:id="rId16"/>
    <p:sldId id="270" r:id="rId17"/>
    <p:sldId id="308" r:id="rId18"/>
    <p:sldId id="272" r:id="rId19"/>
    <p:sldId id="273" r:id="rId20"/>
    <p:sldId id="274" r:id="rId21"/>
    <p:sldId id="307" r:id="rId22"/>
    <p:sldId id="311" r:id="rId23"/>
    <p:sldId id="313" r:id="rId24"/>
    <p:sldId id="275" r:id="rId25"/>
    <p:sldId id="281" r:id="rId26"/>
    <p:sldId id="285" r:id="rId27"/>
    <p:sldId id="276" r:id="rId28"/>
    <p:sldId id="277" r:id="rId29"/>
    <p:sldId id="283" r:id="rId30"/>
    <p:sldId id="643" r:id="rId31"/>
    <p:sldId id="340" r:id="rId32"/>
    <p:sldId id="342" r:id="rId33"/>
    <p:sldId id="628" r:id="rId34"/>
    <p:sldId id="314" r:id="rId35"/>
    <p:sldId id="265" r:id="rId36"/>
    <p:sldId id="266" r:id="rId37"/>
    <p:sldId id="258" r:id="rId38"/>
    <p:sldId id="257" r:id="rId39"/>
    <p:sldId id="259" r:id="rId40"/>
    <p:sldId id="262" r:id="rId41"/>
    <p:sldId id="263" r:id="rId42"/>
    <p:sldId id="296" r:id="rId43"/>
    <p:sldId id="298" r:id="rId44"/>
    <p:sldId id="299" r:id="rId45"/>
    <p:sldId id="300" r:id="rId46"/>
    <p:sldId id="301" r:id="rId47"/>
    <p:sldId id="297" r:id="rId48"/>
    <p:sldId id="306" r:id="rId49"/>
    <p:sldId id="305" r:id="rId50"/>
    <p:sldId id="302" r:id="rId51"/>
    <p:sldId id="303" r:id="rId52"/>
    <p:sldId id="304" r:id="rId53"/>
    <p:sldId id="287" r:id="rId54"/>
    <p:sldId id="288" r:id="rId55"/>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56" d="100"/>
          <a:sy n="56" d="100"/>
        </p:scale>
        <p:origin x="-96" y="-31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oleObject" Target="file:///\\192.168.50.10\agraost\1_Jerome\donn&#233;es%20m&#233;t&#233;orologiques\m&#233;t&#233;o19912011%20(version%202).xlsx" TargetMode="External"/><Relationship Id="rId4" Type="http://schemas.microsoft.com/office/2011/relationships/chartStyle" Target="style1.xm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chartUserShapes" Target="../drawings/drawing2.xml"/><Relationship Id="rId1" Type="http://schemas.openxmlformats.org/officeDocument/2006/relationships/oleObject" Target="file:///\\192.168.50.10\agraost\1_Jerome\donn&#233;es%20m&#233;t&#233;orologiques\m&#233;t&#233;o19912011%20(version%202).xlsx" TargetMode="External"/><Relationship Id="rId4"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lang val="fr-BE"/>
  <c:chart>
    <c:title>
      <c:tx>
        <c:rich>
          <a:bodyPr rot="0" spcFirstLastPara="1" vertOverflow="ellipsis" vert="horz" wrap="square" anchor="ctr" anchorCtr="1"/>
          <a:lstStyle/>
          <a:p>
            <a:pPr>
              <a:defRPr lang="de-DE" sz="1400" b="0" i="0" u="none" strike="noStrike" kern="1200" spc="0" baseline="0">
                <a:solidFill>
                  <a:schemeClr val="tx1">
                    <a:lumMod val="65000"/>
                    <a:lumOff val="35000"/>
                  </a:schemeClr>
                </a:solidFill>
                <a:latin typeface="+mn-lt"/>
                <a:ea typeface="+mn-ea"/>
                <a:cs typeface="+mn-cs"/>
              </a:defRPr>
            </a:pPr>
            <a:r>
              <a:rPr lang="de-DE" sz="1800" b="0" i="0" baseline="0">
                <a:effectLst/>
              </a:rPr>
              <a:t>précipitations cumulées sur les 90 derniers jours - Emmels/Saint-Vith</a:t>
            </a:r>
            <a:endParaRPr lang="x-none">
              <a:effectLst/>
            </a:endParaRPr>
          </a:p>
        </c:rich>
      </c:tx>
      <c:spPr>
        <a:noFill/>
        <a:ln>
          <a:noFill/>
        </a:ln>
        <a:effectLst/>
      </c:spPr>
    </c:title>
    <c:plotArea>
      <c:layout>
        <c:manualLayout>
          <c:layoutTarget val="inner"/>
          <c:xMode val="edge"/>
          <c:yMode val="edge"/>
          <c:x val="4.7713974683854431E-2"/>
          <c:y val="8.8674546882069619E-2"/>
          <c:w val="0.81885000988030487"/>
          <c:h val="0.77811194208607259"/>
        </c:manualLayout>
      </c:layout>
      <c:lineChart>
        <c:grouping val="standard"/>
        <c:ser>
          <c:idx val="0"/>
          <c:order val="0"/>
          <c:tx>
            <c:strRef>
              <c:f>Tabelle10!$J$746</c:f>
              <c:strCache>
                <c:ptCount val="1"/>
                <c:pt idx="0">
                  <c:v>1992 à 2008</c:v>
                </c:pt>
              </c:strCache>
            </c:strRef>
          </c:tx>
          <c:spPr>
            <a:ln w="28575" cap="rnd">
              <a:solidFill>
                <a:srgbClr val="00B050"/>
              </a:solidFill>
              <a:round/>
            </a:ln>
            <a:effectLst/>
          </c:spPr>
          <c:marker>
            <c:symbol val="none"/>
          </c:marker>
          <c:errBars>
            <c:errDir val="y"/>
            <c:errBarType val="both"/>
            <c:errValType val="cust"/>
            <c:noEndCap val="1"/>
            <c:plus>
              <c:numRef>
                <c:f>Tabelle10!$K$747:$K$1111</c:f>
                <c:numCache>
                  <c:formatCode>General</c:formatCode>
                  <c:ptCount val="365"/>
                  <c:pt idx="0">
                    <c:v>0.22311965169879122</c:v>
                  </c:pt>
                  <c:pt idx="1">
                    <c:v>0.23672173004500635</c:v>
                  </c:pt>
                  <c:pt idx="2">
                    <c:v>0.25335580764531196</c:v>
                  </c:pt>
                  <c:pt idx="3">
                    <c:v>0.25983496259694838</c:v>
                  </c:pt>
                  <c:pt idx="4">
                    <c:v>0.2758617675376096</c:v>
                  </c:pt>
                  <c:pt idx="5">
                    <c:v>0.27968811813195721</c:v>
                  </c:pt>
                  <c:pt idx="6">
                    <c:v>0.2760407802592692</c:v>
                  </c:pt>
                  <c:pt idx="7">
                    <c:v>0.27073973600840623</c:v>
                  </c:pt>
                  <c:pt idx="8">
                    <c:v>0.26621412772299735</c:v>
                  </c:pt>
                  <c:pt idx="9">
                    <c:v>0.269536697824587</c:v>
                  </c:pt>
                  <c:pt idx="10">
                    <c:v>0.28027661232955442</c:v>
                  </c:pt>
                  <c:pt idx="11">
                    <c:v>0.28206373306614529</c:v>
                  </c:pt>
                  <c:pt idx="12">
                    <c:v>0.282215554037131</c:v>
                  </c:pt>
                  <c:pt idx="13">
                    <c:v>0.29835975467289222</c:v>
                  </c:pt>
                  <c:pt idx="14">
                    <c:v>0.29881182641304571</c:v>
                  </c:pt>
                  <c:pt idx="15">
                    <c:v>0.30144662971463432</c:v>
                  </c:pt>
                  <c:pt idx="16">
                    <c:v>0.30148360441263417</c:v>
                  </c:pt>
                  <c:pt idx="17">
                    <c:v>0.33208973539500436</c:v>
                  </c:pt>
                  <c:pt idx="18">
                    <c:v>0.33993358258548168</c:v>
                  </c:pt>
                  <c:pt idx="19">
                    <c:v>0.34354756550442489</c:v>
                  </c:pt>
                  <c:pt idx="20">
                    <c:v>0.33881352106212054</c:v>
                  </c:pt>
                  <c:pt idx="21">
                    <c:v>0.34417175414086004</c:v>
                  </c:pt>
                  <c:pt idx="22">
                    <c:v>0.34385565269649448</c:v>
                  </c:pt>
                  <c:pt idx="23">
                    <c:v>0.34487717184667116</c:v>
                  </c:pt>
                  <c:pt idx="24">
                    <c:v>0.35098567167459793</c:v>
                  </c:pt>
                  <c:pt idx="25">
                    <c:v>0.35316415781204402</c:v>
                  </c:pt>
                  <c:pt idx="26">
                    <c:v>0.35461854122708431</c:v>
                  </c:pt>
                  <c:pt idx="27">
                    <c:v>0.35017783576465594</c:v>
                  </c:pt>
                  <c:pt idx="28">
                    <c:v>0.35186248331169345</c:v>
                  </c:pt>
                  <c:pt idx="29">
                    <c:v>0.35878189404836919</c:v>
                  </c:pt>
                  <c:pt idx="30">
                    <c:v>0.36121120727800432</c:v>
                  </c:pt>
                  <c:pt idx="31">
                    <c:v>0.3726435497367524</c:v>
                  </c:pt>
                  <c:pt idx="32">
                    <c:v>0.37987017630437037</c:v>
                  </c:pt>
                  <c:pt idx="33">
                    <c:v>0.38953464620068873</c:v>
                  </c:pt>
                  <c:pt idx="34">
                    <c:v>0.38756170120164257</c:v>
                  </c:pt>
                  <c:pt idx="35">
                    <c:v>0.39333333513450708</c:v>
                  </c:pt>
                  <c:pt idx="36">
                    <c:v>0.40602850632320614</c:v>
                  </c:pt>
                  <c:pt idx="37">
                    <c:v>0.40756745476685452</c:v>
                  </c:pt>
                  <c:pt idx="38">
                    <c:v>0.40041352982436351</c:v>
                  </c:pt>
                  <c:pt idx="39">
                    <c:v>0.4071957912153451</c:v>
                  </c:pt>
                  <c:pt idx="40">
                    <c:v>0.40098801324876737</c:v>
                  </c:pt>
                  <c:pt idx="41">
                    <c:v>0.40222829387908787</c:v>
                  </c:pt>
                  <c:pt idx="42">
                    <c:v>0.39642235064624848</c:v>
                  </c:pt>
                  <c:pt idx="43">
                    <c:v>0.40540513712802428</c:v>
                  </c:pt>
                  <c:pt idx="44">
                    <c:v>0.41171272797357694</c:v>
                  </c:pt>
                  <c:pt idx="45">
                    <c:v>0.40837415088466872</c:v>
                  </c:pt>
                  <c:pt idx="46">
                    <c:v>0.39655671415769883</c:v>
                  </c:pt>
                  <c:pt idx="47">
                    <c:v>0.38910916997310185</c:v>
                  </c:pt>
                  <c:pt idx="48">
                    <c:v>0.37684067709057889</c:v>
                  </c:pt>
                  <c:pt idx="49">
                    <c:v>0.36768234004804734</c:v>
                  </c:pt>
                  <c:pt idx="50">
                    <c:v>0.36563570376138754</c:v>
                  </c:pt>
                  <c:pt idx="51">
                    <c:v>0.35318529766641327</c:v>
                  </c:pt>
                  <c:pt idx="52">
                    <c:v>0.35668062103578724</c:v>
                  </c:pt>
                  <c:pt idx="53">
                    <c:v>0.3623600980499474</c:v>
                  </c:pt>
                  <c:pt idx="54">
                    <c:v>0.35414966715718216</c:v>
                  </c:pt>
                  <c:pt idx="55">
                    <c:v>0.3604181603174153</c:v>
                  </c:pt>
                  <c:pt idx="56">
                    <c:v>0.36577170580785529</c:v>
                  </c:pt>
                  <c:pt idx="57">
                    <c:v>0.36232240139506311</c:v>
                  </c:pt>
                  <c:pt idx="58">
                    <c:v>0.37490793071830952</c:v>
                  </c:pt>
                  <c:pt idx="59">
                    <c:v>0.38263207757206791</c:v>
                  </c:pt>
                  <c:pt idx="60">
                    <c:v>0.39504196741790715</c:v>
                  </c:pt>
                  <c:pt idx="61">
                    <c:v>0.39886498445254209</c:v>
                  </c:pt>
                  <c:pt idx="62">
                    <c:v>0.38898754474414887</c:v>
                  </c:pt>
                  <c:pt idx="63">
                    <c:v>0.3937719560055768</c:v>
                  </c:pt>
                  <c:pt idx="64">
                    <c:v>0.39146555023576673</c:v>
                  </c:pt>
                  <c:pt idx="65">
                    <c:v>0.3916872848500409</c:v>
                  </c:pt>
                  <c:pt idx="66">
                    <c:v>0.37678982511592757</c:v>
                  </c:pt>
                  <c:pt idx="67">
                    <c:v>0.37470812150974042</c:v>
                  </c:pt>
                  <c:pt idx="68">
                    <c:v>0.37571708176895496</c:v>
                  </c:pt>
                  <c:pt idx="69">
                    <c:v>0.37316896229426799</c:v>
                  </c:pt>
                  <c:pt idx="70">
                    <c:v>0.36445904580396288</c:v>
                  </c:pt>
                  <c:pt idx="71">
                    <c:v>0.36612912939512565</c:v>
                  </c:pt>
                  <c:pt idx="72">
                    <c:v>0.35533699561519921</c:v>
                  </c:pt>
                  <c:pt idx="73">
                    <c:v>0.35651715915839804</c:v>
                  </c:pt>
                  <c:pt idx="74">
                    <c:v>0.36425829504154567</c:v>
                  </c:pt>
                  <c:pt idx="75">
                    <c:v>0.37008620526506936</c:v>
                  </c:pt>
                  <c:pt idx="76">
                    <c:v>0.38070855553602528</c:v>
                  </c:pt>
                  <c:pt idx="77">
                    <c:v>0.38294748081123731</c:v>
                  </c:pt>
                  <c:pt idx="78">
                    <c:v>0.41676933274253236</c:v>
                  </c:pt>
                  <c:pt idx="79">
                    <c:v>0.44237278164538368</c:v>
                  </c:pt>
                  <c:pt idx="80">
                    <c:v>0.48105330981530148</c:v>
                  </c:pt>
                  <c:pt idx="81">
                    <c:v>0.47895128169954532</c:v>
                  </c:pt>
                  <c:pt idx="82">
                    <c:v>0.4678103713767971</c:v>
                  </c:pt>
                  <c:pt idx="83">
                    <c:v>0.45707297726882595</c:v>
                  </c:pt>
                  <c:pt idx="84">
                    <c:v>0.45461717522273609</c:v>
                  </c:pt>
                  <c:pt idx="85">
                    <c:v>0.44599677083146105</c:v>
                  </c:pt>
                  <c:pt idx="86">
                    <c:v>0.43505760373816738</c:v>
                  </c:pt>
                  <c:pt idx="87">
                    <c:v>0.43664060507824526</c:v>
                  </c:pt>
                  <c:pt idx="88">
                    <c:v>0.42352198219662596</c:v>
                  </c:pt>
                  <c:pt idx="89">
                    <c:v>0.3920483277460331</c:v>
                  </c:pt>
                  <c:pt idx="90">
                    <c:v>0.38281977584045895</c:v>
                  </c:pt>
                  <c:pt idx="91">
                    <c:v>0.38431309859032931</c:v>
                  </c:pt>
                  <c:pt idx="92">
                    <c:v>0.37889356872100416</c:v>
                  </c:pt>
                  <c:pt idx="93">
                    <c:v>0.37940672590893471</c:v>
                  </c:pt>
                  <c:pt idx="94">
                    <c:v>0.37708546566857443</c:v>
                  </c:pt>
                  <c:pt idx="95">
                    <c:v>0.37343085980633489</c:v>
                  </c:pt>
                  <c:pt idx="96">
                    <c:v>0.37180215937680156</c:v>
                  </c:pt>
                  <c:pt idx="97">
                    <c:v>0.36718579923708139</c:v>
                  </c:pt>
                  <c:pt idx="98">
                    <c:v>0.36575303682219923</c:v>
                  </c:pt>
                  <c:pt idx="99">
                    <c:v>0.36799053205213794</c:v>
                  </c:pt>
                  <c:pt idx="100">
                    <c:v>0.36802076591910948</c:v>
                  </c:pt>
                  <c:pt idx="101">
                    <c:v>0.36691642047028905</c:v>
                  </c:pt>
                  <c:pt idx="102">
                    <c:v>0.36910450378941573</c:v>
                  </c:pt>
                  <c:pt idx="103">
                    <c:v>0.36945444711631931</c:v>
                  </c:pt>
                  <c:pt idx="104">
                    <c:v>0.37973697388881383</c:v>
                  </c:pt>
                  <c:pt idx="105">
                    <c:v>0.38012466836586362</c:v>
                  </c:pt>
                  <c:pt idx="106">
                    <c:v>0.37996686388951595</c:v>
                  </c:pt>
                  <c:pt idx="107">
                    <c:v>0.39439329467264556</c:v>
                  </c:pt>
                  <c:pt idx="108">
                    <c:v>0.40282648838142138</c:v>
                  </c:pt>
                  <c:pt idx="109">
                    <c:v>0.40542707190791721</c:v>
                  </c:pt>
                  <c:pt idx="110">
                    <c:v>0.40392546012694763</c:v>
                  </c:pt>
                  <c:pt idx="111">
                    <c:v>0.39722227038462038</c:v>
                  </c:pt>
                  <c:pt idx="112">
                    <c:v>0.39405068190465303</c:v>
                  </c:pt>
                  <c:pt idx="113">
                    <c:v>0.39161590811255054</c:v>
                  </c:pt>
                  <c:pt idx="114">
                    <c:v>0.39495400450408574</c:v>
                  </c:pt>
                  <c:pt idx="115">
                    <c:v>0.39052536659692222</c:v>
                  </c:pt>
                  <c:pt idx="116">
                    <c:v>0.37455203094635242</c:v>
                  </c:pt>
                  <c:pt idx="117">
                    <c:v>0.38767442277682473</c:v>
                  </c:pt>
                  <c:pt idx="118">
                    <c:v>0.38958878702474431</c:v>
                  </c:pt>
                  <c:pt idx="119">
                    <c:v>0.38422656067124106</c:v>
                  </c:pt>
                  <c:pt idx="120">
                    <c:v>0.38260981301657315</c:v>
                  </c:pt>
                  <c:pt idx="121">
                    <c:v>0.37815544677212987</c:v>
                  </c:pt>
                  <c:pt idx="122">
                    <c:v>0.37175950559528342</c:v>
                  </c:pt>
                  <c:pt idx="123">
                    <c:v>0.35554357526032698</c:v>
                  </c:pt>
                  <c:pt idx="124">
                    <c:v>0.35345888296517075</c:v>
                  </c:pt>
                  <c:pt idx="125">
                    <c:v>0.34703432470641821</c:v>
                  </c:pt>
                  <c:pt idx="126">
                    <c:v>0.33343433411242901</c:v>
                  </c:pt>
                  <c:pt idx="127">
                    <c:v>0.32095214995707416</c:v>
                  </c:pt>
                  <c:pt idx="128">
                    <c:v>0.30570190850365081</c:v>
                  </c:pt>
                  <c:pt idx="129">
                    <c:v>0.30474825149754664</c:v>
                  </c:pt>
                  <c:pt idx="130">
                    <c:v>0.30103627308828501</c:v>
                  </c:pt>
                  <c:pt idx="131">
                    <c:v>0.31844133957139276</c:v>
                  </c:pt>
                  <c:pt idx="132">
                    <c:v>0.31865673659662125</c:v>
                  </c:pt>
                  <c:pt idx="133">
                    <c:v>0.32050907806397294</c:v>
                  </c:pt>
                  <c:pt idx="134">
                    <c:v>0.32383527757244157</c:v>
                  </c:pt>
                  <c:pt idx="135">
                    <c:v>0.3261065577393743</c:v>
                  </c:pt>
                  <c:pt idx="136">
                    <c:v>0.32221193469618714</c:v>
                  </c:pt>
                  <c:pt idx="137">
                    <c:v>0.31389154979428463</c:v>
                  </c:pt>
                  <c:pt idx="138">
                    <c:v>0.31792629724832644</c:v>
                  </c:pt>
                  <c:pt idx="139">
                    <c:v>0.31789237873514015</c:v>
                  </c:pt>
                  <c:pt idx="140">
                    <c:v>0.31335038013478855</c:v>
                  </c:pt>
                  <c:pt idx="141">
                    <c:v>0.31110762981193935</c:v>
                  </c:pt>
                  <c:pt idx="142">
                    <c:v>0.30567671939261726</c:v>
                  </c:pt>
                  <c:pt idx="143">
                    <c:v>0.30464325338188258</c:v>
                  </c:pt>
                  <c:pt idx="144">
                    <c:v>0.30215224658644585</c:v>
                  </c:pt>
                  <c:pt idx="145">
                    <c:v>0.30101225406368759</c:v>
                  </c:pt>
                  <c:pt idx="146">
                    <c:v>0.30080726866146074</c:v>
                  </c:pt>
                  <c:pt idx="147">
                    <c:v>0.30688927748177691</c:v>
                  </c:pt>
                  <c:pt idx="148">
                    <c:v>0.30435049013773713</c:v>
                  </c:pt>
                  <c:pt idx="149">
                    <c:v>0.31959902016149394</c:v>
                  </c:pt>
                  <c:pt idx="150">
                    <c:v>0.31570311329839179</c:v>
                  </c:pt>
                  <c:pt idx="151">
                    <c:v>0.32215779008018947</c:v>
                  </c:pt>
                  <c:pt idx="152">
                    <c:v>0.31827195231225702</c:v>
                  </c:pt>
                  <c:pt idx="153">
                    <c:v>0.31946929151055781</c:v>
                  </c:pt>
                  <c:pt idx="154">
                    <c:v>0.31680087404351703</c:v>
                  </c:pt>
                  <c:pt idx="155">
                    <c:v>0.31157081039432211</c:v>
                  </c:pt>
                  <c:pt idx="156">
                    <c:v>0.31000153153845533</c:v>
                  </c:pt>
                  <c:pt idx="157">
                    <c:v>0.29886977369483192</c:v>
                  </c:pt>
                  <c:pt idx="158">
                    <c:v>0.2776201537006337</c:v>
                  </c:pt>
                  <c:pt idx="159">
                    <c:v>0.26362425809734275</c:v>
                  </c:pt>
                  <c:pt idx="160">
                    <c:v>0.24552625232916239</c:v>
                  </c:pt>
                  <c:pt idx="161">
                    <c:v>0.2361109758364574</c:v>
                  </c:pt>
                  <c:pt idx="162">
                    <c:v>0.23678276812286944</c:v>
                  </c:pt>
                  <c:pt idx="163">
                    <c:v>0.22630995184408195</c:v>
                  </c:pt>
                  <c:pt idx="164">
                    <c:v>0.22347718418428791</c:v>
                  </c:pt>
                  <c:pt idx="165">
                    <c:v>0.23448528389216763</c:v>
                  </c:pt>
                  <c:pt idx="166">
                    <c:v>0.27136018497453551</c:v>
                  </c:pt>
                  <c:pt idx="167">
                    <c:v>0.28220789002634367</c:v>
                  </c:pt>
                  <c:pt idx="168">
                    <c:v>0.29819480193474129</c:v>
                  </c:pt>
                  <c:pt idx="169">
                    <c:v>0.30253135411144289</c:v>
                  </c:pt>
                  <c:pt idx="170">
                    <c:v>0.29524575923072549</c:v>
                  </c:pt>
                  <c:pt idx="171">
                    <c:v>0.28704687366915016</c:v>
                  </c:pt>
                  <c:pt idx="172">
                    <c:v>0.2861593918619742</c:v>
                  </c:pt>
                  <c:pt idx="173">
                    <c:v>0.28182468653531118</c:v>
                  </c:pt>
                  <c:pt idx="174">
                    <c:v>0.28261067794250805</c:v>
                  </c:pt>
                  <c:pt idx="175">
                    <c:v>0.29119656643534098</c:v>
                  </c:pt>
                  <c:pt idx="176">
                    <c:v>0.29585684152418407</c:v>
                  </c:pt>
                  <c:pt idx="177">
                    <c:v>0.30012167890527064</c:v>
                  </c:pt>
                  <c:pt idx="178">
                    <c:v>0.29982556299132124</c:v>
                  </c:pt>
                  <c:pt idx="179">
                    <c:v>0.31697046776346721</c:v>
                  </c:pt>
                  <c:pt idx="180">
                    <c:v>0.3190689551506426</c:v>
                  </c:pt>
                  <c:pt idx="181">
                    <c:v>0.31710518838069113</c:v>
                  </c:pt>
                  <c:pt idx="182">
                    <c:v>0.328518833767942</c:v>
                  </c:pt>
                  <c:pt idx="183">
                    <c:v>0.31589721630281681</c:v>
                  </c:pt>
                  <c:pt idx="184">
                    <c:v>0.29345242595180554</c:v>
                  </c:pt>
                  <c:pt idx="185">
                    <c:v>0.29082120818349871</c:v>
                  </c:pt>
                  <c:pt idx="186">
                    <c:v>0.27947667333918147</c:v>
                  </c:pt>
                  <c:pt idx="187">
                    <c:v>0.28005448035601738</c:v>
                  </c:pt>
                  <c:pt idx="188">
                    <c:v>0.27730246877254294</c:v>
                  </c:pt>
                  <c:pt idx="189">
                    <c:v>0.28009859904415935</c:v>
                  </c:pt>
                  <c:pt idx="190">
                    <c:v>0.26910776193683456</c:v>
                  </c:pt>
                  <c:pt idx="191">
                    <c:v>0.26593091893381349</c:v>
                  </c:pt>
                  <c:pt idx="192">
                    <c:v>0.26766320209297428</c:v>
                  </c:pt>
                  <c:pt idx="193">
                    <c:v>0.25892013392027902</c:v>
                  </c:pt>
                  <c:pt idx="194">
                    <c:v>0.27644961575519233</c:v>
                  </c:pt>
                  <c:pt idx="195">
                    <c:v>0.28235468783182011</c:v>
                  </c:pt>
                  <c:pt idx="196">
                    <c:v>0.28902271717154476</c:v>
                  </c:pt>
                  <c:pt idx="197">
                    <c:v>0.29175386144871002</c:v>
                  </c:pt>
                  <c:pt idx="198">
                    <c:v>0.29173417440118804</c:v>
                  </c:pt>
                  <c:pt idx="199">
                    <c:v>0.29952251284681991</c:v>
                  </c:pt>
                  <c:pt idx="200">
                    <c:v>0.32205775735812364</c:v>
                  </c:pt>
                  <c:pt idx="201">
                    <c:v>0.31720840151507884</c:v>
                  </c:pt>
                  <c:pt idx="202">
                    <c:v>0.31027024992930186</c:v>
                  </c:pt>
                  <c:pt idx="203">
                    <c:v>0.30390854733670436</c:v>
                  </c:pt>
                  <c:pt idx="204">
                    <c:v>0.30799950415134958</c:v>
                  </c:pt>
                  <c:pt idx="205">
                    <c:v>0.32363591999832952</c:v>
                  </c:pt>
                  <c:pt idx="206">
                    <c:v>0.33473634580432138</c:v>
                  </c:pt>
                  <c:pt idx="207">
                    <c:v>0.34332222772587373</c:v>
                  </c:pt>
                  <c:pt idx="208">
                    <c:v>0.36094165529405825</c:v>
                  </c:pt>
                  <c:pt idx="209">
                    <c:v>0.36130148491910163</c:v>
                  </c:pt>
                  <c:pt idx="210">
                    <c:v>0.35269934432383326</c:v>
                  </c:pt>
                  <c:pt idx="211">
                    <c:v>0.35326736468075765</c:v>
                  </c:pt>
                  <c:pt idx="212">
                    <c:v>0.35723525664643185</c:v>
                  </c:pt>
                  <c:pt idx="213">
                    <c:v>0.37434792589794841</c:v>
                  </c:pt>
                  <c:pt idx="214">
                    <c:v>0.37504955567093567</c:v>
                  </c:pt>
                  <c:pt idx="215">
                    <c:v>0.37121395762378329</c:v>
                  </c:pt>
                  <c:pt idx="216">
                    <c:v>0.35043581794025175</c:v>
                  </c:pt>
                  <c:pt idx="217">
                    <c:v>0.34762309253674784</c:v>
                  </c:pt>
                  <c:pt idx="218">
                    <c:v>0.32585308779813166</c:v>
                  </c:pt>
                  <c:pt idx="219">
                    <c:v>0.31323118312615705</c:v>
                  </c:pt>
                  <c:pt idx="220">
                    <c:v>0.32326971090397316</c:v>
                  </c:pt>
                  <c:pt idx="221">
                    <c:v>0.28976074761750686</c:v>
                  </c:pt>
                  <c:pt idx="222">
                    <c:v>0.27531100141985371</c:v>
                  </c:pt>
                  <c:pt idx="223">
                    <c:v>0.27214781633466184</c:v>
                  </c:pt>
                  <c:pt idx="224">
                    <c:v>0.26673629265562443</c:v>
                  </c:pt>
                  <c:pt idx="225">
                    <c:v>0.26036569617670591</c:v>
                  </c:pt>
                  <c:pt idx="226">
                    <c:v>0.28488081585427349</c:v>
                  </c:pt>
                  <c:pt idx="227">
                    <c:v>0.29698479090195617</c:v>
                  </c:pt>
                  <c:pt idx="228">
                    <c:v>0.29551308637498425</c:v>
                  </c:pt>
                  <c:pt idx="229">
                    <c:v>0.28692181266157335</c:v>
                  </c:pt>
                  <c:pt idx="230">
                    <c:v>0.29098210143505404</c:v>
                  </c:pt>
                  <c:pt idx="231">
                    <c:v>0.28812023913966556</c:v>
                  </c:pt>
                  <c:pt idx="232">
                    <c:v>0.28177283706692929</c:v>
                  </c:pt>
                  <c:pt idx="233">
                    <c:v>0.30651172043585795</c:v>
                  </c:pt>
                  <c:pt idx="234">
                    <c:v>0.29952987428088623</c:v>
                  </c:pt>
                  <c:pt idx="235">
                    <c:v>0.29004730502419784</c:v>
                  </c:pt>
                  <c:pt idx="236">
                    <c:v>0.29112508559397982</c:v>
                  </c:pt>
                  <c:pt idx="237">
                    <c:v>0.2880537801313518</c:v>
                  </c:pt>
                  <c:pt idx="238">
                    <c:v>0.27026060322382611</c:v>
                  </c:pt>
                  <c:pt idx="239">
                    <c:v>0.26015622654256304</c:v>
                  </c:pt>
                  <c:pt idx="240">
                    <c:v>0.24397730989361571</c:v>
                  </c:pt>
                  <c:pt idx="241">
                    <c:v>0.23199514758783088</c:v>
                  </c:pt>
                  <c:pt idx="242">
                    <c:v>0.24644551036968365</c:v>
                  </c:pt>
                  <c:pt idx="243">
                    <c:v>0.25243947909007441</c:v>
                  </c:pt>
                  <c:pt idx="244">
                    <c:v>0.26543412200111055</c:v>
                  </c:pt>
                  <c:pt idx="245">
                    <c:v>0.28124297018200206</c:v>
                  </c:pt>
                  <c:pt idx="246">
                    <c:v>0.27838015463213672</c:v>
                  </c:pt>
                  <c:pt idx="247">
                    <c:v>0.28690402845891017</c:v>
                  </c:pt>
                  <c:pt idx="248">
                    <c:v>0.27600860834692581</c:v>
                  </c:pt>
                  <c:pt idx="249">
                    <c:v>0.26119639063199324</c:v>
                  </c:pt>
                  <c:pt idx="250">
                    <c:v>0.23680302944351639</c:v>
                  </c:pt>
                  <c:pt idx="251">
                    <c:v>0.23843434405880207</c:v>
                  </c:pt>
                  <c:pt idx="252">
                    <c:v>0.2397000406703548</c:v>
                  </c:pt>
                  <c:pt idx="253">
                    <c:v>0.24228618259578011</c:v>
                  </c:pt>
                  <c:pt idx="254">
                    <c:v>0.24653298982101038</c:v>
                  </c:pt>
                  <c:pt idx="255">
                    <c:v>0.23998246930821698</c:v>
                  </c:pt>
                  <c:pt idx="256">
                    <c:v>0.25428115707056081</c:v>
                  </c:pt>
                  <c:pt idx="257">
                    <c:v>0.26074362207957374</c:v>
                  </c:pt>
                  <c:pt idx="258">
                    <c:v>0.249196887040604</c:v>
                  </c:pt>
                  <c:pt idx="259">
                    <c:v>0.27153098130877623</c:v>
                  </c:pt>
                  <c:pt idx="260">
                    <c:v>0.27650976150433315</c:v>
                  </c:pt>
                  <c:pt idx="261">
                    <c:v>0.28184120981296251</c:v>
                  </c:pt>
                  <c:pt idx="262">
                    <c:v>0.27969525280223967</c:v>
                  </c:pt>
                  <c:pt idx="263">
                    <c:v>0.28281107241700387</c:v>
                  </c:pt>
                  <c:pt idx="264">
                    <c:v>0.27970956221933785</c:v>
                  </c:pt>
                  <c:pt idx="265">
                    <c:v>0.27169472507735642</c:v>
                  </c:pt>
                  <c:pt idx="266">
                    <c:v>0.272864229789128</c:v>
                  </c:pt>
                  <c:pt idx="267">
                    <c:v>0.27960109019050827</c:v>
                  </c:pt>
                  <c:pt idx="268">
                    <c:v>0.28286798876059555</c:v>
                  </c:pt>
                  <c:pt idx="269">
                    <c:v>0.28337019637994892</c:v>
                  </c:pt>
                  <c:pt idx="270">
                    <c:v>0.2899788926146864</c:v>
                  </c:pt>
                  <c:pt idx="271">
                    <c:v>0.29685591820039475</c:v>
                  </c:pt>
                  <c:pt idx="272">
                    <c:v>0.30787321136617096</c:v>
                  </c:pt>
                  <c:pt idx="273">
                    <c:v>0.30919024285043739</c:v>
                  </c:pt>
                  <c:pt idx="274">
                    <c:v>0.32072489680800953</c:v>
                  </c:pt>
                  <c:pt idx="275">
                    <c:v>0.32310914567225912</c:v>
                  </c:pt>
                  <c:pt idx="276">
                    <c:v>0.32033914572460692</c:v>
                  </c:pt>
                  <c:pt idx="277">
                    <c:v>0.30192053418250414</c:v>
                  </c:pt>
                  <c:pt idx="278">
                    <c:v>0.29741572353140555</c:v>
                  </c:pt>
                  <c:pt idx="279">
                    <c:v>0.28620317736221274</c:v>
                  </c:pt>
                  <c:pt idx="280">
                    <c:v>0.27338306908787868</c:v>
                  </c:pt>
                  <c:pt idx="281">
                    <c:v>0.26957356718650216</c:v>
                  </c:pt>
                  <c:pt idx="282">
                    <c:v>0.26596779877680438</c:v>
                  </c:pt>
                  <c:pt idx="283">
                    <c:v>0.25882141958486471</c:v>
                  </c:pt>
                  <c:pt idx="284">
                    <c:v>0.27180608866599187</c:v>
                  </c:pt>
                  <c:pt idx="285">
                    <c:v>0.25794914214721243</c:v>
                  </c:pt>
                  <c:pt idx="286">
                    <c:v>0.24788795099894001</c:v>
                  </c:pt>
                  <c:pt idx="287">
                    <c:v>0.24263059862185202</c:v>
                  </c:pt>
                  <c:pt idx="288">
                    <c:v>0.24297359622851586</c:v>
                  </c:pt>
                  <c:pt idx="289">
                    <c:v>0.25589193620108924</c:v>
                  </c:pt>
                  <c:pt idx="290">
                    <c:v>0.28336838758698424</c:v>
                  </c:pt>
                  <c:pt idx="291">
                    <c:v>0.29046282719927391</c:v>
                  </c:pt>
                  <c:pt idx="292">
                    <c:v>0.29709826113039184</c:v>
                  </c:pt>
                  <c:pt idx="293">
                    <c:v>0.28793363329371791</c:v>
                  </c:pt>
                  <c:pt idx="294">
                    <c:v>0.28768258217974652</c:v>
                  </c:pt>
                  <c:pt idx="295">
                    <c:v>0.30314544898012752</c:v>
                  </c:pt>
                  <c:pt idx="296">
                    <c:v>0.31782369751063327</c:v>
                  </c:pt>
                  <c:pt idx="297">
                    <c:v>0.32592256115967055</c:v>
                  </c:pt>
                  <c:pt idx="298">
                    <c:v>0.32039201733650674</c:v>
                  </c:pt>
                  <c:pt idx="299">
                    <c:v>0.32058656757702353</c:v>
                  </c:pt>
                  <c:pt idx="300">
                    <c:v>0.33304699904129537</c:v>
                  </c:pt>
                  <c:pt idx="301">
                    <c:v>0.33313555877696482</c:v>
                  </c:pt>
                  <c:pt idx="302">
                    <c:v>0.33400428065433146</c:v>
                  </c:pt>
                  <c:pt idx="303">
                    <c:v>0.35268354666289548</c:v>
                  </c:pt>
                  <c:pt idx="304">
                    <c:v>0.36490856823024131</c:v>
                  </c:pt>
                  <c:pt idx="305">
                    <c:v>0.36268361404910382</c:v>
                  </c:pt>
                  <c:pt idx="306">
                    <c:v>0.36410420208266964</c:v>
                  </c:pt>
                  <c:pt idx="307">
                    <c:v>0.3660240697672531</c:v>
                  </c:pt>
                  <c:pt idx="308">
                    <c:v>0.36700820597081679</c:v>
                  </c:pt>
                  <c:pt idx="309">
                    <c:v>0.36184715319530286</c:v>
                  </c:pt>
                  <c:pt idx="310">
                    <c:v>0.36636356918530316</c:v>
                  </c:pt>
                  <c:pt idx="311">
                    <c:v>0.36269346098714456</c:v>
                  </c:pt>
                  <c:pt idx="312">
                    <c:v>0.27841828587605633</c:v>
                  </c:pt>
                  <c:pt idx="313">
                    <c:v>0.27148032662519128</c:v>
                  </c:pt>
                  <c:pt idx="314">
                    <c:v>0.28554677739422069</c:v>
                  </c:pt>
                  <c:pt idx="315">
                    <c:v>0.28277288554397095</c:v>
                  </c:pt>
                  <c:pt idx="316">
                    <c:v>0.2866463501961416</c:v>
                  </c:pt>
                  <c:pt idx="317">
                    <c:v>0.27570790835752579</c:v>
                  </c:pt>
                  <c:pt idx="318">
                    <c:v>0.26703452704873343</c:v>
                  </c:pt>
                  <c:pt idx="319">
                    <c:v>0.27495785028043646</c:v>
                  </c:pt>
                  <c:pt idx="320">
                    <c:v>0.2753819405132128</c:v>
                  </c:pt>
                  <c:pt idx="321">
                    <c:v>0.25917006701006118</c:v>
                  </c:pt>
                  <c:pt idx="322">
                    <c:v>0.24352759641246394</c:v>
                  </c:pt>
                  <c:pt idx="323">
                    <c:v>0.24603731797400538</c:v>
                  </c:pt>
                  <c:pt idx="324">
                    <c:v>0.26715185870283586</c:v>
                  </c:pt>
                  <c:pt idx="325">
                    <c:v>0.26768307684286941</c:v>
                  </c:pt>
                  <c:pt idx="326">
                    <c:v>0.2770450837140076</c:v>
                  </c:pt>
                  <c:pt idx="327">
                    <c:v>0.28432321810570499</c:v>
                  </c:pt>
                  <c:pt idx="328">
                    <c:v>0.28354980463670965</c:v>
                  </c:pt>
                  <c:pt idx="329">
                    <c:v>0.29127869723249128</c:v>
                  </c:pt>
                  <c:pt idx="330">
                    <c:v>0.29732367280639799</c:v>
                  </c:pt>
                  <c:pt idx="331">
                    <c:v>0.30350121108570033</c:v>
                  </c:pt>
                  <c:pt idx="332">
                    <c:v>0.31116619025612074</c:v>
                  </c:pt>
                  <c:pt idx="333">
                    <c:v>0.31084459428841288</c:v>
                  </c:pt>
                  <c:pt idx="334">
                    <c:v>0.30241767317708196</c:v>
                  </c:pt>
                  <c:pt idx="335">
                    <c:v>0.29652737230179971</c:v>
                  </c:pt>
                  <c:pt idx="336">
                    <c:v>0.28042154971250371</c:v>
                  </c:pt>
                  <c:pt idx="337">
                    <c:v>0.279208568556161</c:v>
                  </c:pt>
                  <c:pt idx="338">
                    <c:v>0.27171834600042183</c:v>
                  </c:pt>
                  <c:pt idx="339">
                    <c:v>0.27082682262483038</c:v>
                  </c:pt>
                  <c:pt idx="340">
                    <c:v>0.27439994940797685</c:v>
                  </c:pt>
                  <c:pt idx="341">
                    <c:v>0.26969651454451193</c:v>
                  </c:pt>
                  <c:pt idx="342">
                    <c:v>0.26684241641111739</c:v>
                  </c:pt>
                  <c:pt idx="343">
                    <c:v>0.26844425704317809</c:v>
                  </c:pt>
                  <c:pt idx="344">
                    <c:v>0.2739772026656962</c:v>
                  </c:pt>
                  <c:pt idx="345">
                    <c:v>0.27331596030146937</c:v>
                  </c:pt>
                  <c:pt idx="346">
                    <c:v>0.27196522978968185</c:v>
                  </c:pt>
                  <c:pt idx="347">
                    <c:v>0.27335188923683923</c:v>
                  </c:pt>
                  <c:pt idx="348">
                    <c:v>0.30088623687838656</c:v>
                  </c:pt>
                  <c:pt idx="349">
                    <c:v>0.26471616703814849</c:v>
                  </c:pt>
                  <c:pt idx="350">
                    <c:v>0.25003930665120644</c:v>
                  </c:pt>
                  <c:pt idx="351">
                    <c:v>0.24671852332219416</c:v>
                  </c:pt>
                  <c:pt idx="352">
                    <c:v>0.24257324848878775</c:v>
                  </c:pt>
                  <c:pt idx="353">
                    <c:v>0.21902857076622781</c:v>
                  </c:pt>
                  <c:pt idx="354">
                    <c:v>0.21423976638605005</c:v>
                  </c:pt>
                  <c:pt idx="355">
                    <c:v>0.19064370800171998</c:v>
                  </c:pt>
                  <c:pt idx="356">
                    <c:v>0.18070761728997264</c:v>
                  </c:pt>
                  <c:pt idx="357">
                    <c:v>0.17846840173134135</c:v>
                  </c:pt>
                  <c:pt idx="358">
                    <c:v>0.17385024882541042</c:v>
                  </c:pt>
                  <c:pt idx="359">
                    <c:v>0.1835757803832552</c:v>
                  </c:pt>
                  <c:pt idx="360">
                    <c:v>0.18512137360356151</c:v>
                  </c:pt>
                  <c:pt idx="361">
                    <c:v>0.19161727404632883</c:v>
                  </c:pt>
                  <c:pt idx="362">
                    <c:v>0.18940362099690014</c:v>
                  </c:pt>
                  <c:pt idx="363">
                    <c:v>0.19538629941432598</c:v>
                  </c:pt>
                  <c:pt idx="364">
                    <c:v>0.19361423919046045</c:v>
                  </c:pt>
                </c:numCache>
              </c:numRef>
            </c:plus>
            <c:minus>
              <c:numRef>
                <c:f>Tabelle10!$K$747:$K$1111</c:f>
                <c:numCache>
                  <c:formatCode>General</c:formatCode>
                  <c:ptCount val="365"/>
                  <c:pt idx="0">
                    <c:v>0.22311965169879122</c:v>
                  </c:pt>
                  <c:pt idx="1">
                    <c:v>0.23672173004500635</c:v>
                  </c:pt>
                  <c:pt idx="2">
                    <c:v>0.25335580764531196</c:v>
                  </c:pt>
                  <c:pt idx="3">
                    <c:v>0.25983496259694838</c:v>
                  </c:pt>
                  <c:pt idx="4">
                    <c:v>0.2758617675376096</c:v>
                  </c:pt>
                  <c:pt idx="5">
                    <c:v>0.27968811813195721</c:v>
                  </c:pt>
                  <c:pt idx="6">
                    <c:v>0.2760407802592692</c:v>
                  </c:pt>
                  <c:pt idx="7">
                    <c:v>0.27073973600840623</c:v>
                  </c:pt>
                  <c:pt idx="8">
                    <c:v>0.26621412772299735</c:v>
                  </c:pt>
                  <c:pt idx="9">
                    <c:v>0.269536697824587</c:v>
                  </c:pt>
                  <c:pt idx="10">
                    <c:v>0.28027661232955442</c:v>
                  </c:pt>
                  <c:pt idx="11">
                    <c:v>0.28206373306614529</c:v>
                  </c:pt>
                  <c:pt idx="12">
                    <c:v>0.282215554037131</c:v>
                  </c:pt>
                  <c:pt idx="13">
                    <c:v>0.29835975467289222</c:v>
                  </c:pt>
                  <c:pt idx="14">
                    <c:v>0.29881182641304571</c:v>
                  </c:pt>
                  <c:pt idx="15">
                    <c:v>0.30144662971463432</c:v>
                  </c:pt>
                  <c:pt idx="16">
                    <c:v>0.30148360441263417</c:v>
                  </c:pt>
                  <c:pt idx="17">
                    <c:v>0.33208973539500436</c:v>
                  </c:pt>
                  <c:pt idx="18">
                    <c:v>0.33993358258548168</c:v>
                  </c:pt>
                  <c:pt idx="19">
                    <c:v>0.34354756550442489</c:v>
                  </c:pt>
                  <c:pt idx="20">
                    <c:v>0.33881352106212054</c:v>
                  </c:pt>
                  <c:pt idx="21">
                    <c:v>0.34417175414086004</c:v>
                  </c:pt>
                  <c:pt idx="22">
                    <c:v>0.34385565269649448</c:v>
                  </c:pt>
                  <c:pt idx="23">
                    <c:v>0.34487717184667116</c:v>
                  </c:pt>
                  <c:pt idx="24">
                    <c:v>0.35098567167459793</c:v>
                  </c:pt>
                  <c:pt idx="25">
                    <c:v>0.35316415781204402</c:v>
                  </c:pt>
                  <c:pt idx="26">
                    <c:v>0.35461854122708431</c:v>
                  </c:pt>
                  <c:pt idx="27">
                    <c:v>0.35017783576465594</c:v>
                  </c:pt>
                  <c:pt idx="28">
                    <c:v>0.35186248331169345</c:v>
                  </c:pt>
                  <c:pt idx="29">
                    <c:v>0.35878189404836919</c:v>
                  </c:pt>
                  <c:pt idx="30">
                    <c:v>0.36121120727800432</c:v>
                  </c:pt>
                  <c:pt idx="31">
                    <c:v>0.3726435497367524</c:v>
                  </c:pt>
                  <c:pt idx="32">
                    <c:v>0.37987017630437037</c:v>
                  </c:pt>
                  <c:pt idx="33">
                    <c:v>0.38953464620068873</c:v>
                  </c:pt>
                  <c:pt idx="34">
                    <c:v>0.38756170120164257</c:v>
                  </c:pt>
                  <c:pt idx="35">
                    <c:v>0.39333333513450708</c:v>
                  </c:pt>
                  <c:pt idx="36">
                    <c:v>0.40602850632320614</c:v>
                  </c:pt>
                  <c:pt idx="37">
                    <c:v>0.40756745476685452</c:v>
                  </c:pt>
                  <c:pt idx="38">
                    <c:v>0.40041352982436351</c:v>
                  </c:pt>
                  <c:pt idx="39">
                    <c:v>0.4071957912153451</c:v>
                  </c:pt>
                  <c:pt idx="40">
                    <c:v>0.40098801324876737</c:v>
                  </c:pt>
                  <c:pt idx="41">
                    <c:v>0.40222829387908787</c:v>
                  </c:pt>
                  <c:pt idx="42">
                    <c:v>0.39642235064624848</c:v>
                  </c:pt>
                  <c:pt idx="43">
                    <c:v>0.40540513712802428</c:v>
                  </c:pt>
                  <c:pt idx="44">
                    <c:v>0.41171272797357694</c:v>
                  </c:pt>
                  <c:pt idx="45">
                    <c:v>0.40837415088466872</c:v>
                  </c:pt>
                  <c:pt idx="46">
                    <c:v>0.39655671415769883</c:v>
                  </c:pt>
                  <c:pt idx="47">
                    <c:v>0.38910916997310185</c:v>
                  </c:pt>
                  <c:pt idx="48">
                    <c:v>0.37684067709057889</c:v>
                  </c:pt>
                  <c:pt idx="49">
                    <c:v>0.36768234004804734</c:v>
                  </c:pt>
                  <c:pt idx="50">
                    <c:v>0.36563570376138754</c:v>
                  </c:pt>
                  <c:pt idx="51">
                    <c:v>0.35318529766641327</c:v>
                  </c:pt>
                  <c:pt idx="52">
                    <c:v>0.35668062103578724</c:v>
                  </c:pt>
                  <c:pt idx="53">
                    <c:v>0.3623600980499474</c:v>
                  </c:pt>
                  <c:pt idx="54">
                    <c:v>0.35414966715718216</c:v>
                  </c:pt>
                  <c:pt idx="55">
                    <c:v>0.3604181603174153</c:v>
                  </c:pt>
                  <c:pt idx="56">
                    <c:v>0.36577170580785529</c:v>
                  </c:pt>
                  <c:pt idx="57">
                    <c:v>0.36232240139506311</c:v>
                  </c:pt>
                  <c:pt idx="58">
                    <c:v>0.37490793071830952</c:v>
                  </c:pt>
                  <c:pt idx="59">
                    <c:v>0.38263207757206791</c:v>
                  </c:pt>
                  <c:pt idx="60">
                    <c:v>0.39504196741790715</c:v>
                  </c:pt>
                  <c:pt idx="61">
                    <c:v>0.39886498445254209</c:v>
                  </c:pt>
                  <c:pt idx="62">
                    <c:v>0.38898754474414887</c:v>
                  </c:pt>
                  <c:pt idx="63">
                    <c:v>0.3937719560055768</c:v>
                  </c:pt>
                  <c:pt idx="64">
                    <c:v>0.39146555023576673</c:v>
                  </c:pt>
                  <c:pt idx="65">
                    <c:v>0.3916872848500409</c:v>
                  </c:pt>
                  <c:pt idx="66">
                    <c:v>0.37678982511592757</c:v>
                  </c:pt>
                  <c:pt idx="67">
                    <c:v>0.37470812150974042</c:v>
                  </c:pt>
                  <c:pt idx="68">
                    <c:v>0.37571708176895496</c:v>
                  </c:pt>
                  <c:pt idx="69">
                    <c:v>0.37316896229426799</c:v>
                  </c:pt>
                  <c:pt idx="70">
                    <c:v>0.36445904580396288</c:v>
                  </c:pt>
                  <c:pt idx="71">
                    <c:v>0.36612912939512565</c:v>
                  </c:pt>
                  <c:pt idx="72">
                    <c:v>0.35533699561519921</c:v>
                  </c:pt>
                  <c:pt idx="73">
                    <c:v>0.35651715915839804</c:v>
                  </c:pt>
                  <c:pt idx="74">
                    <c:v>0.36425829504154567</c:v>
                  </c:pt>
                  <c:pt idx="75">
                    <c:v>0.37008620526506936</c:v>
                  </c:pt>
                  <c:pt idx="76">
                    <c:v>0.38070855553602528</c:v>
                  </c:pt>
                  <c:pt idx="77">
                    <c:v>0.38294748081123731</c:v>
                  </c:pt>
                  <c:pt idx="78">
                    <c:v>0.41676933274253236</c:v>
                  </c:pt>
                  <c:pt idx="79">
                    <c:v>0.44237278164538368</c:v>
                  </c:pt>
                  <c:pt idx="80">
                    <c:v>0.48105330981530148</c:v>
                  </c:pt>
                  <c:pt idx="81">
                    <c:v>0.47895128169954532</c:v>
                  </c:pt>
                  <c:pt idx="82">
                    <c:v>0.4678103713767971</c:v>
                  </c:pt>
                  <c:pt idx="83">
                    <c:v>0.45707297726882595</c:v>
                  </c:pt>
                  <c:pt idx="84">
                    <c:v>0.45461717522273609</c:v>
                  </c:pt>
                  <c:pt idx="85">
                    <c:v>0.44599677083146105</c:v>
                  </c:pt>
                  <c:pt idx="86">
                    <c:v>0.43505760373816738</c:v>
                  </c:pt>
                  <c:pt idx="87">
                    <c:v>0.43664060507824526</c:v>
                  </c:pt>
                  <c:pt idx="88">
                    <c:v>0.42352198219662596</c:v>
                  </c:pt>
                  <c:pt idx="89">
                    <c:v>0.3920483277460331</c:v>
                  </c:pt>
                  <c:pt idx="90">
                    <c:v>0.38281977584045895</c:v>
                  </c:pt>
                  <c:pt idx="91">
                    <c:v>0.38431309859032931</c:v>
                  </c:pt>
                  <c:pt idx="92">
                    <c:v>0.37889356872100416</c:v>
                  </c:pt>
                  <c:pt idx="93">
                    <c:v>0.37940672590893471</c:v>
                  </c:pt>
                  <c:pt idx="94">
                    <c:v>0.37708546566857443</c:v>
                  </c:pt>
                  <c:pt idx="95">
                    <c:v>0.37343085980633489</c:v>
                  </c:pt>
                  <c:pt idx="96">
                    <c:v>0.37180215937680156</c:v>
                  </c:pt>
                  <c:pt idx="97">
                    <c:v>0.36718579923708139</c:v>
                  </c:pt>
                  <c:pt idx="98">
                    <c:v>0.36575303682219923</c:v>
                  </c:pt>
                  <c:pt idx="99">
                    <c:v>0.36799053205213794</c:v>
                  </c:pt>
                  <c:pt idx="100">
                    <c:v>0.36802076591910948</c:v>
                  </c:pt>
                  <c:pt idx="101">
                    <c:v>0.36691642047028905</c:v>
                  </c:pt>
                  <c:pt idx="102">
                    <c:v>0.36910450378941573</c:v>
                  </c:pt>
                  <c:pt idx="103">
                    <c:v>0.36945444711631931</c:v>
                  </c:pt>
                  <c:pt idx="104">
                    <c:v>0.37973697388881383</c:v>
                  </c:pt>
                  <c:pt idx="105">
                    <c:v>0.38012466836586362</c:v>
                  </c:pt>
                  <c:pt idx="106">
                    <c:v>0.37996686388951595</c:v>
                  </c:pt>
                  <c:pt idx="107">
                    <c:v>0.39439329467264556</c:v>
                  </c:pt>
                  <c:pt idx="108">
                    <c:v>0.40282648838142138</c:v>
                  </c:pt>
                  <c:pt idx="109">
                    <c:v>0.40542707190791721</c:v>
                  </c:pt>
                  <c:pt idx="110">
                    <c:v>0.40392546012694763</c:v>
                  </c:pt>
                  <c:pt idx="111">
                    <c:v>0.39722227038462038</c:v>
                  </c:pt>
                  <c:pt idx="112">
                    <c:v>0.39405068190465303</c:v>
                  </c:pt>
                  <c:pt idx="113">
                    <c:v>0.39161590811255054</c:v>
                  </c:pt>
                  <c:pt idx="114">
                    <c:v>0.39495400450408574</c:v>
                  </c:pt>
                  <c:pt idx="115">
                    <c:v>0.39052536659692222</c:v>
                  </c:pt>
                  <c:pt idx="116">
                    <c:v>0.37455203094635242</c:v>
                  </c:pt>
                  <c:pt idx="117">
                    <c:v>0.38767442277682473</c:v>
                  </c:pt>
                  <c:pt idx="118">
                    <c:v>0.38958878702474431</c:v>
                  </c:pt>
                  <c:pt idx="119">
                    <c:v>0.38422656067124106</c:v>
                  </c:pt>
                  <c:pt idx="120">
                    <c:v>0.38260981301657315</c:v>
                  </c:pt>
                  <c:pt idx="121">
                    <c:v>0.37815544677212987</c:v>
                  </c:pt>
                  <c:pt idx="122">
                    <c:v>0.37175950559528342</c:v>
                  </c:pt>
                  <c:pt idx="123">
                    <c:v>0.35554357526032698</c:v>
                  </c:pt>
                  <c:pt idx="124">
                    <c:v>0.35345888296517075</c:v>
                  </c:pt>
                  <c:pt idx="125">
                    <c:v>0.34703432470641821</c:v>
                  </c:pt>
                  <c:pt idx="126">
                    <c:v>0.33343433411242901</c:v>
                  </c:pt>
                  <c:pt idx="127">
                    <c:v>0.32095214995707416</c:v>
                  </c:pt>
                  <c:pt idx="128">
                    <c:v>0.30570190850365081</c:v>
                  </c:pt>
                  <c:pt idx="129">
                    <c:v>0.30474825149754664</c:v>
                  </c:pt>
                  <c:pt idx="130">
                    <c:v>0.30103627308828501</c:v>
                  </c:pt>
                  <c:pt idx="131">
                    <c:v>0.31844133957139276</c:v>
                  </c:pt>
                  <c:pt idx="132">
                    <c:v>0.31865673659662125</c:v>
                  </c:pt>
                  <c:pt idx="133">
                    <c:v>0.32050907806397294</c:v>
                  </c:pt>
                  <c:pt idx="134">
                    <c:v>0.32383527757244157</c:v>
                  </c:pt>
                  <c:pt idx="135">
                    <c:v>0.3261065577393743</c:v>
                  </c:pt>
                  <c:pt idx="136">
                    <c:v>0.32221193469618714</c:v>
                  </c:pt>
                  <c:pt idx="137">
                    <c:v>0.31389154979428463</c:v>
                  </c:pt>
                  <c:pt idx="138">
                    <c:v>0.31792629724832644</c:v>
                  </c:pt>
                  <c:pt idx="139">
                    <c:v>0.31789237873514015</c:v>
                  </c:pt>
                  <c:pt idx="140">
                    <c:v>0.31335038013478855</c:v>
                  </c:pt>
                  <c:pt idx="141">
                    <c:v>0.31110762981193935</c:v>
                  </c:pt>
                  <c:pt idx="142">
                    <c:v>0.30567671939261726</c:v>
                  </c:pt>
                  <c:pt idx="143">
                    <c:v>0.30464325338188258</c:v>
                  </c:pt>
                  <c:pt idx="144">
                    <c:v>0.30215224658644585</c:v>
                  </c:pt>
                  <c:pt idx="145">
                    <c:v>0.30101225406368759</c:v>
                  </c:pt>
                  <c:pt idx="146">
                    <c:v>0.30080726866146074</c:v>
                  </c:pt>
                  <c:pt idx="147">
                    <c:v>0.30688927748177691</c:v>
                  </c:pt>
                  <c:pt idx="148">
                    <c:v>0.30435049013773713</c:v>
                  </c:pt>
                  <c:pt idx="149">
                    <c:v>0.31959902016149394</c:v>
                  </c:pt>
                  <c:pt idx="150">
                    <c:v>0.31570311329839179</c:v>
                  </c:pt>
                  <c:pt idx="151">
                    <c:v>0.32215779008018947</c:v>
                  </c:pt>
                  <c:pt idx="152">
                    <c:v>0.31827195231225702</c:v>
                  </c:pt>
                  <c:pt idx="153">
                    <c:v>0.31946929151055781</c:v>
                  </c:pt>
                  <c:pt idx="154">
                    <c:v>0.31680087404351703</c:v>
                  </c:pt>
                  <c:pt idx="155">
                    <c:v>0.31157081039432211</c:v>
                  </c:pt>
                  <c:pt idx="156">
                    <c:v>0.31000153153845533</c:v>
                  </c:pt>
                  <c:pt idx="157">
                    <c:v>0.29886977369483192</c:v>
                  </c:pt>
                  <c:pt idx="158">
                    <c:v>0.2776201537006337</c:v>
                  </c:pt>
                  <c:pt idx="159">
                    <c:v>0.26362425809734275</c:v>
                  </c:pt>
                  <c:pt idx="160">
                    <c:v>0.24552625232916239</c:v>
                  </c:pt>
                  <c:pt idx="161">
                    <c:v>0.2361109758364574</c:v>
                  </c:pt>
                  <c:pt idx="162">
                    <c:v>0.23678276812286944</c:v>
                  </c:pt>
                  <c:pt idx="163">
                    <c:v>0.22630995184408195</c:v>
                  </c:pt>
                  <c:pt idx="164">
                    <c:v>0.22347718418428791</c:v>
                  </c:pt>
                  <c:pt idx="165">
                    <c:v>0.23448528389216763</c:v>
                  </c:pt>
                  <c:pt idx="166">
                    <c:v>0.27136018497453551</c:v>
                  </c:pt>
                  <c:pt idx="167">
                    <c:v>0.28220789002634367</c:v>
                  </c:pt>
                  <c:pt idx="168">
                    <c:v>0.29819480193474129</c:v>
                  </c:pt>
                  <c:pt idx="169">
                    <c:v>0.30253135411144289</c:v>
                  </c:pt>
                  <c:pt idx="170">
                    <c:v>0.29524575923072549</c:v>
                  </c:pt>
                  <c:pt idx="171">
                    <c:v>0.28704687366915016</c:v>
                  </c:pt>
                  <c:pt idx="172">
                    <c:v>0.2861593918619742</c:v>
                  </c:pt>
                  <c:pt idx="173">
                    <c:v>0.28182468653531118</c:v>
                  </c:pt>
                  <c:pt idx="174">
                    <c:v>0.28261067794250805</c:v>
                  </c:pt>
                  <c:pt idx="175">
                    <c:v>0.29119656643534098</c:v>
                  </c:pt>
                  <c:pt idx="176">
                    <c:v>0.29585684152418407</c:v>
                  </c:pt>
                  <c:pt idx="177">
                    <c:v>0.30012167890527064</c:v>
                  </c:pt>
                  <c:pt idx="178">
                    <c:v>0.29982556299132124</c:v>
                  </c:pt>
                  <c:pt idx="179">
                    <c:v>0.31697046776346721</c:v>
                  </c:pt>
                  <c:pt idx="180">
                    <c:v>0.3190689551506426</c:v>
                  </c:pt>
                  <c:pt idx="181">
                    <c:v>0.31710518838069113</c:v>
                  </c:pt>
                  <c:pt idx="182">
                    <c:v>0.328518833767942</c:v>
                  </c:pt>
                  <c:pt idx="183">
                    <c:v>0.31589721630281681</c:v>
                  </c:pt>
                  <c:pt idx="184">
                    <c:v>0.29345242595180554</c:v>
                  </c:pt>
                  <c:pt idx="185">
                    <c:v>0.29082120818349871</c:v>
                  </c:pt>
                  <c:pt idx="186">
                    <c:v>0.27947667333918147</c:v>
                  </c:pt>
                  <c:pt idx="187">
                    <c:v>0.28005448035601738</c:v>
                  </c:pt>
                  <c:pt idx="188">
                    <c:v>0.27730246877254294</c:v>
                  </c:pt>
                  <c:pt idx="189">
                    <c:v>0.28009859904415935</c:v>
                  </c:pt>
                  <c:pt idx="190">
                    <c:v>0.26910776193683456</c:v>
                  </c:pt>
                  <c:pt idx="191">
                    <c:v>0.26593091893381349</c:v>
                  </c:pt>
                  <c:pt idx="192">
                    <c:v>0.26766320209297428</c:v>
                  </c:pt>
                  <c:pt idx="193">
                    <c:v>0.25892013392027902</c:v>
                  </c:pt>
                  <c:pt idx="194">
                    <c:v>0.27644961575519233</c:v>
                  </c:pt>
                  <c:pt idx="195">
                    <c:v>0.28235468783182011</c:v>
                  </c:pt>
                  <c:pt idx="196">
                    <c:v>0.28902271717154476</c:v>
                  </c:pt>
                  <c:pt idx="197">
                    <c:v>0.29175386144871002</c:v>
                  </c:pt>
                  <c:pt idx="198">
                    <c:v>0.29173417440118804</c:v>
                  </c:pt>
                  <c:pt idx="199">
                    <c:v>0.29952251284681991</c:v>
                  </c:pt>
                  <c:pt idx="200">
                    <c:v>0.32205775735812364</c:v>
                  </c:pt>
                  <c:pt idx="201">
                    <c:v>0.31720840151507884</c:v>
                  </c:pt>
                  <c:pt idx="202">
                    <c:v>0.31027024992930186</c:v>
                  </c:pt>
                  <c:pt idx="203">
                    <c:v>0.30390854733670436</c:v>
                  </c:pt>
                  <c:pt idx="204">
                    <c:v>0.30799950415134958</c:v>
                  </c:pt>
                  <c:pt idx="205">
                    <c:v>0.32363591999832952</c:v>
                  </c:pt>
                  <c:pt idx="206">
                    <c:v>0.33473634580432138</c:v>
                  </c:pt>
                  <c:pt idx="207">
                    <c:v>0.34332222772587373</c:v>
                  </c:pt>
                  <c:pt idx="208">
                    <c:v>0.36094165529405825</c:v>
                  </c:pt>
                  <c:pt idx="209">
                    <c:v>0.36130148491910163</c:v>
                  </c:pt>
                  <c:pt idx="210">
                    <c:v>0.35269934432383326</c:v>
                  </c:pt>
                  <c:pt idx="211">
                    <c:v>0.35326736468075765</c:v>
                  </c:pt>
                  <c:pt idx="212">
                    <c:v>0.35723525664643185</c:v>
                  </c:pt>
                  <c:pt idx="213">
                    <c:v>0.37434792589794841</c:v>
                  </c:pt>
                  <c:pt idx="214">
                    <c:v>0.37504955567093567</c:v>
                  </c:pt>
                  <c:pt idx="215">
                    <c:v>0.37121395762378329</c:v>
                  </c:pt>
                  <c:pt idx="216">
                    <c:v>0.35043581794025175</c:v>
                  </c:pt>
                  <c:pt idx="217">
                    <c:v>0.34762309253674784</c:v>
                  </c:pt>
                  <c:pt idx="218">
                    <c:v>0.32585308779813166</c:v>
                  </c:pt>
                  <c:pt idx="219">
                    <c:v>0.31323118312615705</c:v>
                  </c:pt>
                  <c:pt idx="220">
                    <c:v>0.32326971090397316</c:v>
                  </c:pt>
                  <c:pt idx="221">
                    <c:v>0.28976074761750686</c:v>
                  </c:pt>
                  <c:pt idx="222">
                    <c:v>0.27531100141985371</c:v>
                  </c:pt>
                  <c:pt idx="223">
                    <c:v>0.27214781633466184</c:v>
                  </c:pt>
                  <c:pt idx="224">
                    <c:v>0.26673629265562443</c:v>
                  </c:pt>
                  <c:pt idx="225">
                    <c:v>0.26036569617670591</c:v>
                  </c:pt>
                  <c:pt idx="226">
                    <c:v>0.28488081585427349</c:v>
                  </c:pt>
                  <c:pt idx="227">
                    <c:v>0.29698479090195617</c:v>
                  </c:pt>
                  <c:pt idx="228">
                    <c:v>0.29551308637498425</c:v>
                  </c:pt>
                  <c:pt idx="229">
                    <c:v>0.28692181266157335</c:v>
                  </c:pt>
                  <c:pt idx="230">
                    <c:v>0.29098210143505404</c:v>
                  </c:pt>
                  <c:pt idx="231">
                    <c:v>0.28812023913966556</c:v>
                  </c:pt>
                  <c:pt idx="232">
                    <c:v>0.28177283706692929</c:v>
                  </c:pt>
                  <c:pt idx="233">
                    <c:v>0.30651172043585795</c:v>
                  </c:pt>
                  <c:pt idx="234">
                    <c:v>0.29952987428088623</c:v>
                  </c:pt>
                  <c:pt idx="235">
                    <c:v>0.29004730502419784</c:v>
                  </c:pt>
                  <c:pt idx="236">
                    <c:v>0.29112508559397982</c:v>
                  </c:pt>
                  <c:pt idx="237">
                    <c:v>0.2880537801313518</c:v>
                  </c:pt>
                  <c:pt idx="238">
                    <c:v>0.27026060322382611</c:v>
                  </c:pt>
                  <c:pt idx="239">
                    <c:v>0.26015622654256304</c:v>
                  </c:pt>
                  <c:pt idx="240">
                    <c:v>0.24397730989361571</c:v>
                  </c:pt>
                  <c:pt idx="241">
                    <c:v>0.23199514758783088</c:v>
                  </c:pt>
                  <c:pt idx="242">
                    <c:v>0.24644551036968365</c:v>
                  </c:pt>
                  <c:pt idx="243">
                    <c:v>0.25243947909007441</c:v>
                  </c:pt>
                  <c:pt idx="244">
                    <c:v>0.26543412200111055</c:v>
                  </c:pt>
                  <c:pt idx="245">
                    <c:v>0.28124297018200206</c:v>
                  </c:pt>
                  <c:pt idx="246">
                    <c:v>0.27838015463213672</c:v>
                  </c:pt>
                  <c:pt idx="247">
                    <c:v>0.28690402845891017</c:v>
                  </c:pt>
                  <c:pt idx="248">
                    <c:v>0.27600860834692581</c:v>
                  </c:pt>
                  <c:pt idx="249">
                    <c:v>0.26119639063199324</c:v>
                  </c:pt>
                  <c:pt idx="250">
                    <c:v>0.23680302944351639</c:v>
                  </c:pt>
                  <c:pt idx="251">
                    <c:v>0.23843434405880207</c:v>
                  </c:pt>
                  <c:pt idx="252">
                    <c:v>0.2397000406703548</c:v>
                  </c:pt>
                  <c:pt idx="253">
                    <c:v>0.24228618259578011</c:v>
                  </c:pt>
                  <c:pt idx="254">
                    <c:v>0.24653298982101038</c:v>
                  </c:pt>
                  <c:pt idx="255">
                    <c:v>0.23998246930821698</c:v>
                  </c:pt>
                  <c:pt idx="256">
                    <c:v>0.25428115707056081</c:v>
                  </c:pt>
                  <c:pt idx="257">
                    <c:v>0.26074362207957374</c:v>
                  </c:pt>
                  <c:pt idx="258">
                    <c:v>0.249196887040604</c:v>
                  </c:pt>
                  <c:pt idx="259">
                    <c:v>0.27153098130877623</c:v>
                  </c:pt>
                  <c:pt idx="260">
                    <c:v>0.27650976150433315</c:v>
                  </c:pt>
                  <c:pt idx="261">
                    <c:v>0.28184120981296251</c:v>
                  </c:pt>
                  <c:pt idx="262">
                    <c:v>0.27969525280223967</c:v>
                  </c:pt>
                  <c:pt idx="263">
                    <c:v>0.28281107241700387</c:v>
                  </c:pt>
                  <c:pt idx="264">
                    <c:v>0.27970956221933785</c:v>
                  </c:pt>
                  <c:pt idx="265">
                    <c:v>0.27169472507735642</c:v>
                  </c:pt>
                  <c:pt idx="266">
                    <c:v>0.272864229789128</c:v>
                  </c:pt>
                  <c:pt idx="267">
                    <c:v>0.27960109019050827</c:v>
                  </c:pt>
                  <c:pt idx="268">
                    <c:v>0.28286798876059555</c:v>
                  </c:pt>
                  <c:pt idx="269">
                    <c:v>0.28337019637994892</c:v>
                  </c:pt>
                  <c:pt idx="270">
                    <c:v>0.2899788926146864</c:v>
                  </c:pt>
                  <c:pt idx="271">
                    <c:v>0.29685591820039475</c:v>
                  </c:pt>
                  <c:pt idx="272">
                    <c:v>0.30787321136617096</c:v>
                  </c:pt>
                  <c:pt idx="273">
                    <c:v>0.30919024285043739</c:v>
                  </c:pt>
                  <c:pt idx="274">
                    <c:v>0.32072489680800953</c:v>
                  </c:pt>
                  <c:pt idx="275">
                    <c:v>0.32310914567225912</c:v>
                  </c:pt>
                  <c:pt idx="276">
                    <c:v>0.32033914572460692</c:v>
                  </c:pt>
                  <c:pt idx="277">
                    <c:v>0.30192053418250414</c:v>
                  </c:pt>
                  <c:pt idx="278">
                    <c:v>0.29741572353140555</c:v>
                  </c:pt>
                  <c:pt idx="279">
                    <c:v>0.28620317736221274</c:v>
                  </c:pt>
                  <c:pt idx="280">
                    <c:v>0.27338306908787868</c:v>
                  </c:pt>
                  <c:pt idx="281">
                    <c:v>0.26957356718650216</c:v>
                  </c:pt>
                  <c:pt idx="282">
                    <c:v>0.26596779877680438</c:v>
                  </c:pt>
                  <c:pt idx="283">
                    <c:v>0.25882141958486471</c:v>
                  </c:pt>
                  <c:pt idx="284">
                    <c:v>0.27180608866599187</c:v>
                  </c:pt>
                  <c:pt idx="285">
                    <c:v>0.25794914214721243</c:v>
                  </c:pt>
                  <c:pt idx="286">
                    <c:v>0.24788795099894001</c:v>
                  </c:pt>
                  <c:pt idx="287">
                    <c:v>0.24263059862185202</c:v>
                  </c:pt>
                  <c:pt idx="288">
                    <c:v>0.24297359622851586</c:v>
                  </c:pt>
                  <c:pt idx="289">
                    <c:v>0.25589193620108924</c:v>
                  </c:pt>
                  <c:pt idx="290">
                    <c:v>0.28336838758698424</c:v>
                  </c:pt>
                  <c:pt idx="291">
                    <c:v>0.29046282719927391</c:v>
                  </c:pt>
                  <c:pt idx="292">
                    <c:v>0.29709826113039184</c:v>
                  </c:pt>
                  <c:pt idx="293">
                    <c:v>0.28793363329371791</c:v>
                  </c:pt>
                  <c:pt idx="294">
                    <c:v>0.28768258217974652</c:v>
                  </c:pt>
                  <c:pt idx="295">
                    <c:v>0.30314544898012752</c:v>
                  </c:pt>
                  <c:pt idx="296">
                    <c:v>0.31782369751063327</c:v>
                  </c:pt>
                  <c:pt idx="297">
                    <c:v>0.32592256115967055</c:v>
                  </c:pt>
                  <c:pt idx="298">
                    <c:v>0.32039201733650674</c:v>
                  </c:pt>
                  <c:pt idx="299">
                    <c:v>0.32058656757702353</c:v>
                  </c:pt>
                  <c:pt idx="300">
                    <c:v>0.33304699904129537</c:v>
                  </c:pt>
                  <c:pt idx="301">
                    <c:v>0.33313555877696482</c:v>
                  </c:pt>
                  <c:pt idx="302">
                    <c:v>0.33400428065433146</c:v>
                  </c:pt>
                  <c:pt idx="303">
                    <c:v>0.35268354666289548</c:v>
                  </c:pt>
                  <c:pt idx="304">
                    <c:v>0.36490856823024131</c:v>
                  </c:pt>
                  <c:pt idx="305">
                    <c:v>0.36268361404910382</c:v>
                  </c:pt>
                  <c:pt idx="306">
                    <c:v>0.36410420208266964</c:v>
                  </c:pt>
                  <c:pt idx="307">
                    <c:v>0.3660240697672531</c:v>
                  </c:pt>
                  <c:pt idx="308">
                    <c:v>0.36700820597081679</c:v>
                  </c:pt>
                  <c:pt idx="309">
                    <c:v>0.36184715319530286</c:v>
                  </c:pt>
                  <c:pt idx="310">
                    <c:v>0.36636356918530316</c:v>
                  </c:pt>
                  <c:pt idx="311">
                    <c:v>0.36269346098714456</c:v>
                  </c:pt>
                  <c:pt idx="312">
                    <c:v>0.27841828587605633</c:v>
                  </c:pt>
                  <c:pt idx="313">
                    <c:v>0.27148032662519128</c:v>
                  </c:pt>
                  <c:pt idx="314">
                    <c:v>0.28554677739422069</c:v>
                  </c:pt>
                  <c:pt idx="315">
                    <c:v>0.28277288554397095</c:v>
                  </c:pt>
                  <c:pt idx="316">
                    <c:v>0.2866463501961416</c:v>
                  </c:pt>
                  <c:pt idx="317">
                    <c:v>0.27570790835752579</c:v>
                  </c:pt>
                  <c:pt idx="318">
                    <c:v>0.26703452704873343</c:v>
                  </c:pt>
                  <c:pt idx="319">
                    <c:v>0.27495785028043646</c:v>
                  </c:pt>
                  <c:pt idx="320">
                    <c:v>0.2753819405132128</c:v>
                  </c:pt>
                  <c:pt idx="321">
                    <c:v>0.25917006701006118</c:v>
                  </c:pt>
                  <c:pt idx="322">
                    <c:v>0.24352759641246394</c:v>
                  </c:pt>
                  <c:pt idx="323">
                    <c:v>0.24603731797400538</c:v>
                  </c:pt>
                  <c:pt idx="324">
                    <c:v>0.26715185870283586</c:v>
                  </c:pt>
                  <c:pt idx="325">
                    <c:v>0.26768307684286941</c:v>
                  </c:pt>
                  <c:pt idx="326">
                    <c:v>0.2770450837140076</c:v>
                  </c:pt>
                  <c:pt idx="327">
                    <c:v>0.28432321810570499</c:v>
                  </c:pt>
                  <c:pt idx="328">
                    <c:v>0.28354980463670965</c:v>
                  </c:pt>
                  <c:pt idx="329">
                    <c:v>0.29127869723249128</c:v>
                  </c:pt>
                  <c:pt idx="330">
                    <c:v>0.29732367280639799</c:v>
                  </c:pt>
                  <c:pt idx="331">
                    <c:v>0.30350121108570033</c:v>
                  </c:pt>
                  <c:pt idx="332">
                    <c:v>0.31116619025612074</c:v>
                  </c:pt>
                  <c:pt idx="333">
                    <c:v>0.31084459428841288</c:v>
                  </c:pt>
                  <c:pt idx="334">
                    <c:v>0.30241767317708196</c:v>
                  </c:pt>
                  <c:pt idx="335">
                    <c:v>0.29652737230179971</c:v>
                  </c:pt>
                  <c:pt idx="336">
                    <c:v>0.28042154971250371</c:v>
                  </c:pt>
                  <c:pt idx="337">
                    <c:v>0.279208568556161</c:v>
                  </c:pt>
                  <c:pt idx="338">
                    <c:v>0.27171834600042183</c:v>
                  </c:pt>
                  <c:pt idx="339">
                    <c:v>0.27082682262483038</c:v>
                  </c:pt>
                  <c:pt idx="340">
                    <c:v>0.27439994940797685</c:v>
                  </c:pt>
                  <c:pt idx="341">
                    <c:v>0.26969651454451193</c:v>
                  </c:pt>
                  <c:pt idx="342">
                    <c:v>0.26684241641111739</c:v>
                  </c:pt>
                  <c:pt idx="343">
                    <c:v>0.26844425704317809</c:v>
                  </c:pt>
                  <c:pt idx="344">
                    <c:v>0.2739772026656962</c:v>
                  </c:pt>
                  <c:pt idx="345">
                    <c:v>0.27331596030146937</c:v>
                  </c:pt>
                  <c:pt idx="346">
                    <c:v>0.27196522978968185</c:v>
                  </c:pt>
                  <c:pt idx="347">
                    <c:v>0.27335188923683923</c:v>
                  </c:pt>
                  <c:pt idx="348">
                    <c:v>0.30088623687838656</c:v>
                  </c:pt>
                  <c:pt idx="349">
                    <c:v>0.26471616703814849</c:v>
                  </c:pt>
                  <c:pt idx="350">
                    <c:v>0.25003930665120644</c:v>
                  </c:pt>
                  <c:pt idx="351">
                    <c:v>0.24671852332219416</c:v>
                  </c:pt>
                  <c:pt idx="352">
                    <c:v>0.24257324848878775</c:v>
                  </c:pt>
                  <c:pt idx="353">
                    <c:v>0.21902857076622781</c:v>
                  </c:pt>
                  <c:pt idx="354">
                    <c:v>0.21423976638605005</c:v>
                  </c:pt>
                  <c:pt idx="355">
                    <c:v>0.19064370800171998</c:v>
                  </c:pt>
                  <c:pt idx="356">
                    <c:v>0.18070761728997264</c:v>
                  </c:pt>
                  <c:pt idx="357">
                    <c:v>0.17846840173134135</c:v>
                  </c:pt>
                  <c:pt idx="358">
                    <c:v>0.17385024882541042</c:v>
                  </c:pt>
                  <c:pt idx="359">
                    <c:v>0.1835757803832552</c:v>
                  </c:pt>
                  <c:pt idx="360">
                    <c:v>0.18512137360356151</c:v>
                  </c:pt>
                  <c:pt idx="361">
                    <c:v>0.19161727404632883</c:v>
                  </c:pt>
                  <c:pt idx="362">
                    <c:v>0.18940362099690014</c:v>
                  </c:pt>
                  <c:pt idx="363">
                    <c:v>0.19538629941432598</c:v>
                  </c:pt>
                  <c:pt idx="364">
                    <c:v>0.19361423919046045</c:v>
                  </c:pt>
                </c:numCache>
              </c:numRef>
            </c:minus>
            <c:spPr>
              <a:noFill/>
              <a:ln w="9525" cap="flat" cmpd="sng" algn="ctr">
                <a:solidFill>
                  <a:srgbClr val="00B050"/>
                </a:solidFill>
                <a:round/>
              </a:ln>
              <a:effectLst/>
            </c:spPr>
          </c:errBars>
          <c:cat>
            <c:numRef>
              <c:f>Tabelle10!$AC$747:$AC$1112</c:f>
              <c:numCache>
                <c:formatCode>dd/mmm</c:formatCode>
                <c:ptCount val="366"/>
                <c:pt idx="0">
                  <c:v>43831</c:v>
                </c:pt>
                <c:pt idx="1">
                  <c:v>43832</c:v>
                </c:pt>
                <c:pt idx="2">
                  <c:v>43833</c:v>
                </c:pt>
                <c:pt idx="3">
                  <c:v>43834</c:v>
                </c:pt>
                <c:pt idx="4">
                  <c:v>43835</c:v>
                </c:pt>
                <c:pt idx="5">
                  <c:v>43836</c:v>
                </c:pt>
                <c:pt idx="6">
                  <c:v>43837</c:v>
                </c:pt>
                <c:pt idx="7">
                  <c:v>43838</c:v>
                </c:pt>
                <c:pt idx="8">
                  <c:v>43839</c:v>
                </c:pt>
                <c:pt idx="9">
                  <c:v>43840</c:v>
                </c:pt>
                <c:pt idx="10">
                  <c:v>43841</c:v>
                </c:pt>
                <c:pt idx="11">
                  <c:v>43842</c:v>
                </c:pt>
                <c:pt idx="12">
                  <c:v>43843</c:v>
                </c:pt>
                <c:pt idx="13">
                  <c:v>43844</c:v>
                </c:pt>
                <c:pt idx="14">
                  <c:v>43845</c:v>
                </c:pt>
                <c:pt idx="15">
                  <c:v>43846</c:v>
                </c:pt>
                <c:pt idx="16">
                  <c:v>43847</c:v>
                </c:pt>
                <c:pt idx="17">
                  <c:v>43848</c:v>
                </c:pt>
                <c:pt idx="18">
                  <c:v>43849</c:v>
                </c:pt>
                <c:pt idx="19">
                  <c:v>43850</c:v>
                </c:pt>
                <c:pt idx="20">
                  <c:v>43851</c:v>
                </c:pt>
                <c:pt idx="21">
                  <c:v>43852</c:v>
                </c:pt>
                <c:pt idx="22">
                  <c:v>43853</c:v>
                </c:pt>
                <c:pt idx="23">
                  <c:v>43854</c:v>
                </c:pt>
                <c:pt idx="24">
                  <c:v>43855</c:v>
                </c:pt>
                <c:pt idx="25">
                  <c:v>43856</c:v>
                </c:pt>
                <c:pt idx="26">
                  <c:v>43857</c:v>
                </c:pt>
                <c:pt idx="27">
                  <c:v>43858</c:v>
                </c:pt>
                <c:pt idx="28">
                  <c:v>43859</c:v>
                </c:pt>
                <c:pt idx="29">
                  <c:v>43860</c:v>
                </c:pt>
                <c:pt idx="30">
                  <c:v>43861</c:v>
                </c:pt>
                <c:pt idx="31">
                  <c:v>43862</c:v>
                </c:pt>
                <c:pt idx="32">
                  <c:v>43863</c:v>
                </c:pt>
                <c:pt idx="33">
                  <c:v>43864</c:v>
                </c:pt>
                <c:pt idx="34">
                  <c:v>43865</c:v>
                </c:pt>
                <c:pt idx="35">
                  <c:v>43866</c:v>
                </c:pt>
                <c:pt idx="36">
                  <c:v>43867</c:v>
                </c:pt>
                <c:pt idx="37">
                  <c:v>43868</c:v>
                </c:pt>
                <c:pt idx="38">
                  <c:v>43869</c:v>
                </c:pt>
                <c:pt idx="39">
                  <c:v>43870</c:v>
                </c:pt>
                <c:pt idx="40">
                  <c:v>43871</c:v>
                </c:pt>
                <c:pt idx="41">
                  <c:v>43872</c:v>
                </c:pt>
                <c:pt idx="42">
                  <c:v>43873</c:v>
                </c:pt>
                <c:pt idx="43">
                  <c:v>43874</c:v>
                </c:pt>
                <c:pt idx="44">
                  <c:v>43875</c:v>
                </c:pt>
                <c:pt idx="45">
                  <c:v>43876</c:v>
                </c:pt>
                <c:pt idx="46">
                  <c:v>43877</c:v>
                </c:pt>
                <c:pt idx="47">
                  <c:v>43878</c:v>
                </c:pt>
                <c:pt idx="48">
                  <c:v>43879</c:v>
                </c:pt>
                <c:pt idx="49">
                  <c:v>43880</c:v>
                </c:pt>
                <c:pt idx="50">
                  <c:v>43881</c:v>
                </c:pt>
                <c:pt idx="51">
                  <c:v>43882</c:v>
                </c:pt>
                <c:pt idx="52">
                  <c:v>43883</c:v>
                </c:pt>
                <c:pt idx="53">
                  <c:v>43884</c:v>
                </c:pt>
                <c:pt idx="54">
                  <c:v>43885</c:v>
                </c:pt>
                <c:pt idx="55">
                  <c:v>43886</c:v>
                </c:pt>
                <c:pt idx="56">
                  <c:v>43887</c:v>
                </c:pt>
                <c:pt idx="57">
                  <c:v>43888</c:v>
                </c:pt>
                <c:pt idx="58">
                  <c:v>43889</c:v>
                </c:pt>
                <c:pt idx="59">
                  <c:v>43890</c:v>
                </c:pt>
                <c:pt idx="60">
                  <c:v>43891</c:v>
                </c:pt>
                <c:pt idx="61">
                  <c:v>43892</c:v>
                </c:pt>
                <c:pt idx="62">
                  <c:v>43893</c:v>
                </c:pt>
                <c:pt idx="63">
                  <c:v>43894</c:v>
                </c:pt>
                <c:pt idx="64">
                  <c:v>43895</c:v>
                </c:pt>
                <c:pt idx="65">
                  <c:v>43896</c:v>
                </c:pt>
                <c:pt idx="66">
                  <c:v>43897</c:v>
                </c:pt>
                <c:pt idx="67">
                  <c:v>43898</c:v>
                </c:pt>
                <c:pt idx="68">
                  <c:v>43899</c:v>
                </c:pt>
                <c:pt idx="69">
                  <c:v>43900</c:v>
                </c:pt>
                <c:pt idx="70">
                  <c:v>43901</c:v>
                </c:pt>
                <c:pt idx="71">
                  <c:v>43902</c:v>
                </c:pt>
                <c:pt idx="72">
                  <c:v>43903</c:v>
                </c:pt>
                <c:pt idx="73">
                  <c:v>43904</c:v>
                </c:pt>
                <c:pt idx="74">
                  <c:v>43905</c:v>
                </c:pt>
                <c:pt idx="75">
                  <c:v>43906</c:v>
                </c:pt>
                <c:pt idx="76">
                  <c:v>43907</c:v>
                </c:pt>
                <c:pt idx="77">
                  <c:v>43908</c:v>
                </c:pt>
                <c:pt idx="78">
                  <c:v>43909</c:v>
                </c:pt>
                <c:pt idx="79">
                  <c:v>43910</c:v>
                </c:pt>
                <c:pt idx="80">
                  <c:v>43911</c:v>
                </c:pt>
                <c:pt idx="81">
                  <c:v>43912</c:v>
                </c:pt>
                <c:pt idx="82">
                  <c:v>43913</c:v>
                </c:pt>
                <c:pt idx="83">
                  <c:v>43914</c:v>
                </c:pt>
                <c:pt idx="84">
                  <c:v>43915</c:v>
                </c:pt>
                <c:pt idx="85">
                  <c:v>43916</c:v>
                </c:pt>
                <c:pt idx="86">
                  <c:v>43917</c:v>
                </c:pt>
                <c:pt idx="87">
                  <c:v>43918</c:v>
                </c:pt>
                <c:pt idx="88">
                  <c:v>43919</c:v>
                </c:pt>
                <c:pt idx="89">
                  <c:v>43920</c:v>
                </c:pt>
                <c:pt idx="90">
                  <c:v>43921</c:v>
                </c:pt>
                <c:pt idx="91">
                  <c:v>43922</c:v>
                </c:pt>
                <c:pt idx="92">
                  <c:v>43923</c:v>
                </c:pt>
                <c:pt idx="93">
                  <c:v>43924</c:v>
                </c:pt>
                <c:pt idx="94">
                  <c:v>43925</c:v>
                </c:pt>
                <c:pt idx="95">
                  <c:v>43926</c:v>
                </c:pt>
                <c:pt idx="96">
                  <c:v>43927</c:v>
                </c:pt>
                <c:pt idx="97">
                  <c:v>43928</c:v>
                </c:pt>
                <c:pt idx="98">
                  <c:v>43929</c:v>
                </c:pt>
                <c:pt idx="99">
                  <c:v>43930</c:v>
                </c:pt>
                <c:pt idx="100">
                  <c:v>43931</c:v>
                </c:pt>
                <c:pt idx="101">
                  <c:v>43932</c:v>
                </c:pt>
                <c:pt idx="102">
                  <c:v>43933</c:v>
                </c:pt>
                <c:pt idx="103">
                  <c:v>43934</c:v>
                </c:pt>
                <c:pt idx="104">
                  <c:v>43935</c:v>
                </c:pt>
                <c:pt idx="105">
                  <c:v>43936</c:v>
                </c:pt>
                <c:pt idx="106">
                  <c:v>43937</c:v>
                </c:pt>
                <c:pt idx="107">
                  <c:v>43938</c:v>
                </c:pt>
                <c:pt idx="108">
                  <c:v>43939</c:v>
                </c:pt>
                <c:pt idx="109">
                  <c:v>43940</c:v>
                </c:pt>
                <c:pt idx="110">
                  <c:v>43941</c:v>
                </c:pt>
                <c:pt idx="111">
                  <c:v>43942</c:v>
                </c:pt>
                <c:pt idx="112">
                  <c:v>43943</c:v>
                </c:pt>
                <c:pt idx="113">
                  <c:v>43944</c:v>
                </c:pt>
                <c:pt idx="114">
                  <c:v>43945</c:v>
                </c:pt>
                <c:pt idx="115">
                  <c:v>43946</c:v>
                </c:pt>
                <c:pt idx="116">
                  <c:v>43947</c:v>
                </c:pt>
                <c:pt idx="117">
                  <c:v>43948</c:v>
                </c:pt>
                <c:pt idx="118">
                  <c:v>43949</c:v>
                </c:pt>
                <c:pt idx="119">
                  <c:v>43950</c:v>
                </c:pt>
                <c:pt idx="120">
                  <c:v>43951</c:v>
                </c:pt>
                <c:pt idx="121">
                  <c:v>43952</c:v>
                </c:pt>
                <c:pt idx="122">
                  <c:v>43953</c:v>
                </c:pt>
                <c:pt idx="123">
                  <c:v>43954</c:v>
                </c:pt>
                <c:pt idx="124">
                  <c:v>43955</c:v>
                </c:pt>
                <c:pt idx="125">
                  <c:v>43956</c:v>
                </c:pt>
                <c:pt idx="126">
                  <c:v>43957</c:v>
                </c:pt>
                <c:pt idx="127">
                  <c:v>43958</c:v>
                </c:pt>
                <c:pt idx="128">
                  <c:v>43959</c:v>
                </c:pt>
                <c:pt idx="129">
                  <c:v>43960</c:v>
                </c:pt>
                <c:pt idx="130">
                  <c:v>43961</c:v>
                </c:pt>
                <c:pt idx="131">
                  <c:v>43962</c:v>
                </c:pt>
                <c:pt idx="132">
                  <c:v>43963</c:v>
                </c:pt>
                <c:pt idx="133">
                  <c:v>43964</c:v>
                </c:pt>
                <c:pt idx="134">
                  <c:v>43965</c:v>
                </c:pt>
                <c:pt idx="135">
                  <c:v>43966</c:v>
                </c:pt>
                <c:pt idx="136">
                  <c:v>43967</c:v>
                </c:pt>
                <c:pt idx="137">
                  <c:v>43968</c:v>
                </c:pt>
                <c:pt idx="138">
                  <c:v>43969</c:v>
                </c:pt>
                <c:pt idx="139">
                  <c:v>43970</c:v>
                </c:pt>
                <c:pt idx="140">
                  <c:v>43971</c:v>
                </c:pt>
                <c:pt idx="141">
                  <c:v>43972</c:v>
                </c:pt>
                <c:pt idx="142">
                  <c:v>43973</c:v>
                </c:pt>
                <c:pt idx="143">
                  <c:v>43974</c:v>
                </c:pt>
                <c:pt idx="144">
                  <c:v>43975</c:v>
                </c:pt>
                <c:pt idx="145">
                  <c:v>43976</c:v>
                </c:pt>
                <c:pt idx="146">
                  <c:v>43977</c:v>
                </c:pt>
                <c:pt idx="147">
                  <c:v>43978</c:v>
                </c:pt>
                <c:pt idx="148">
                  <c:v>43979</c:v>
                </c:pt>
                <c:pt idx="149">
                  <c:v>43980</c:v>
                </c:pt>
                <c:pt idx="150">
                  <c:v>43981</c:v>
                </c:pt>
                <c:pt idx="151">
                  <c:v>43982</c:v>
                </c:pt>
                <c:pt idx="152">
                  <c:v>43983</c:v>
                </c:pt>
                <c:pt idx="153">
                  <c:v>43984</c:v>
                </c:pt>
                <c:pt idx="154">
                  <c:v>43985</c:v>
                </c:pt>
                <c:pt idx="155">
                  <c:v>43986</c:v>
                </c:pt>
                <c:pt idx="156">
                  <c:v>43987</c:v>
                </c:pt>
                <c:pt idx="157">
                  <c:v>43988</c:v>
                </c:pt>
                <c:pt idx="158">
                  <c:v>43989</c:v>
                </c:pt>
                <c:pt idx="159">
                  <c:v>43990</c:v>
                </c:pt>
                <c:pt idx="160">
                  <c:v>43991</c:v>
                </c:pt>
                <c:pt idx="161">
                  <c:v>43992</c:v>
                </c:pt>
                <c:pt idx="162">
                  <c:v>43993</c:v>
                </c:pt>
                <c:pt idx="163">
                  <c:v>43994</c:v>
                </c:pt>
                <c:pt idx="164">
                  <c:v>43995</c:v>
                </c:pt>
                <c:pt idx="165">
                  <c:v>43996</c:v>
                </c:pt>
                <c:pt idx="166">
                  <c:v>43997</c:v>
                </c:pt>
                <c:pt idx="167">
                  <c:v>43998</c:v>
                </c:pt>
                <c:pt idx="168">
                  <c:v>43999</c:v>
                </c:pt>
                <c:pt idx="169">
                  <c:v>44000</c:v>
                </c:pt>
                <c:pt idx="170">
                  <c:v>44001</c:v>
                </c:pt>
                <c:pt idx="171">
                  <c:v>44002</c:v>
                </c:pt>
                <c:pt idx="172">
                  <c:v>44003</c:v>
                </c:pt>
                <c:pt idx="173">
                  <c:v>44004</c:v>
                </c:pt>
                <c:pt idx="174">
                  <c:v>44005</c:v>
                </c:pt>
                <c:pt idx="175">
                  <c:v>44006</c:v>
                </c:pt>
                <c:pt idx="176">
                  <c:v>44007</c:v>
                </c:pt>
                <c:pt idx="177">
                  <c:v>44008</c:v>
                </c:pt>
                <c:pt idx="178">
                  <c:v>44009</c:v>
                </c:pt>
                <c:pt idx="179">
                  <c:v>44010</c:v>
                </c:pt>
                <c:pt idx="180">
                  <c:v>44011</c:v>
                </c:pt>
                <c:pt idx="181">
                  <c:v>44012</c:v>
                </c:pt>
                <c:pt idx="182">
                  <c:v>44013</c:v>
                </c:pt>
                <c:pt idx="183">
                  <c:v>44014</c:v>
                </c:pt>
                <c:pt idx="184">
                  <c:v>44015</c:v>
                </c:pt>
                <c:pt idx="185">
                  <c:v>44016</c:v>
                </c:pt>
                <c:pt idx="186">
                  <c:v>44017</c:v>
                </c:pt>
                <c:pt idx="187">
                  <c:v>44018</c:v>
                </c:pt>
                <c:pt idx="188">
                  <c:v>44019</c:v>
                </c:pt>
                <c:pt idx="189">
                  <c:v>44020</c:v>
                </c:pt>
                <c:pt idx="190">
                  <c:v>44021</c:v>
                </c:pt>
                <c:pt idx="191">
                  <c:v>44022</c:v>
                </c:pt>
                <c:pt idx="192">
                  <c:v>44023</c:v>
                </c:pt>
                <c:pt idx="193">
                  <c:v>44024</c:v>
                </c:pt>
                <c:pt idx="194">
                  <c:v>44025</c:v>
                </c:pt>
                <c:pt idx="195">
                  <c:v>44026</c:v>
                </c:pt>
                <c:pt idx="196">
                  <c:v>44027</c:v>
                </c:pt>
                <c:pt idx="197">
                  <c:v>44028</c:v>
                </c:pt>
                <c:pt idx="198">
                  <c:v>44029</c:v>
                </c:pt>
                <c:pt idx="199">
                  <c:v>44030</c:v>
                </c:pt>
                <c:pt idx="200">
                  <c:v>44031</c:v>
                </c:pt>
                <c:pt idx="201">
                  <c:v>44032</c:v>
                </c:pt>
                <c:pt idx="202">
                  <c:v>44033</c:v>
                </c:pt>
                <c:pt idx="203">
                  <c:v>44034</c:v>
                </c:pt>
                <c:pt idx="204">
                  <c:v>44035</c:v>
                </c:pt>
                <c:pt idx="205">
                  <c:v>44036</c:v>
                </c:pt>
                <c:pt idx="206">
                  <c:v>44037</c:v>
                </c:pt>
                <c:pt idx="207">
                  <c:v>44038</c:v>
                </c:pt>
                <c:pt idx="208">
                  <c:v>44039</c:v>
                </c:pt>
                <c:pt idx="209">
                  <c:v>44040</c:v>
                </c:pt>
                <c:pt idx="210">
                  <c:v>44041</c:v>
                </c:pt>
                <c:pt idx="211">
                  <c:v>44042</c:v>
                </c:pt>
                <c:pt idx="212">
                  <c:v>44043</c:v>
                </c:pt>
                <c:pt idx="213">
                  <c:v>44044</c:v>
                </c:pt>
                <c:pt idx="214">
                  <c:v>44045</c:v>
                </c:pt>
                <c:pt idx="215">
                  <c:v>44046</c:v>
                </c:pt>
                <c:pt idx="216">
                  <c:v>44047</c:v>
                </c:pt>
                <c:pt idx="217">
                  <c:v>44048</c:v>
                </c:pt>
                <c:pt idx="218">
                  <c:v>44049</c:v>
                </c:pt>
                <c:pt idx="219">
                  <c:v>44050</c:v>
                </c:pt>
                <c:pt idx="220">
                  <c:v>44051</c:v>
                </c:pt>
                <c:pt idx="221">
                  <c:v>44052</c:v>
                </c:pt>
                <c:pt idx="222">
                  <c:v>44053</c:v>
                </c:pt>
                <c:pt idx="223">
                  <c:v>44054</c:v>
                </c:pt>
                <c:pt idx="224">
                  <c:v>44055</c:v>
                </c:pt>
                <c:pt idx="225">
                  <c:v>44056</c:v>
                </c:pt>
                <c:pt idx="226">
                  <c:v>44057</c:v>
                </c:pt>
                <c:pt idx="227">
                  <c:v>44058</c:v>
                </c:pt>
                <c:pt idx="228">
                  <c:v>44059</c:v>
                </c:pt>
                <c:pt idx="229">
                  <c:v>44060</c:v>
                </c:pt>
                <c:pt idx="230">
                  <c:v>44061</c:v>
                </c:pt>
                <c:pt idx="231">
                  <c:v>44062</c:v>
                </c:pt>
                <c:pt idx="232">
                  <c:v>44063</c:v>
                </c:pt>
                <c:pt idx="233">
                  <c:v>44064</c:v>
                </c:pt>
                <c:pt idx="234">
                  <c:v>44065</c:v>
                </c:pt>
                <c:pt idx="235">
                  <c:v>44066</c:v>
                </c:pt>
                <c:pt idx="236">
                  <c:v>44067</c:v>
                </c:pt>
                <c:pt idx="237">
                  <c:v>44068</c:v>
                </c:pt>
                <c:pt idx="238">
                  <c:v>44069</c:v>
                </c:pt>
                <c:pt idx="239">
                  <c:v>44070</c:v>
                </c:pt>
                <c:pt idx="240">
                  <c:v>44071</c:v>
                </c:pt>
                <c:pt idx="241">
                  <c:v>44072</c:v>
                </c:pt>
                <c:pt idx="242">
                  <c:v>44073</c:v>
                </c:pt>
                <c:pt idx="243">
                  <c:v>44074</c:v>
                </c:pt>
                <c:pt idx="244">
                  <c:v>44075</c:v>
                </c:pt>
                <c:pt idx="245">
                  <c:v>44076</c:v>
                </c:pt>
                <c:pt idx="246">
                  <c:v>44077</c:v>
                </c:pt>
                <c:pt idx="247">
                  <c:v>44078</c:v>
                </c:pt>
                <c:pt idx="248">
                  <c:v>44079</c:v>
                </c:pt>
                <c:pt idx="249">
                  <c:v>44080</c:v>
                </c:pt>
                <c:pt idx="250">
                  <c:v>44081</c:v>
                </c:pt>
                <c:pt idx="251">
                  <c:v>44082</c:v>
                </c:pt>
                <c:pt idx="252">
                  <c:v>44083</c:v>
                </c:pt>
                <c:pt idx="253">
                  <c:v>44084</c:v>
                </c:pt>
                <c:pt idx="254">
                  <c:v>44085</c:v>
                </c:pt>
                <c:pt idx="255">
                  <c:v>44086</c:v>
                </c:pt>
                <c:pt idx="256">
                  <c:v>44087</c:v>
                </c:pt>
                <c:pt idx="257">
                  <c:v>44088</c:v>
                </c:pt>
                <c:pt idx="258">
                  <c:v>44089</c:v>
                </c:pt>
                <c:pt idx="259">
                  <c:v>44090</c:v>
                </c:pt>
                <c:pt idx="260">
                  <c:v>44091</c:v>
                </c:pt>
                <c:pt idx="261">
                  <c:v>44092</c:v>
                </c:pt>
                <c:pt idx="262">
                  <c:v>44093</c:v>
                </c:pt>
                <c:pt idx="263">
                  <c:v>44094</c:v>
                </c:pt>
                <c:pt idx="264">
                  <c:v>44095</c:v>
                </c:pt>
                <c:pt idx="265">
                  <c:v>44096</c:v>
                </c:pt>
                <c:pt idx="266">
                  <c:v>44097</c:v>
                </c:pt>
                <c:pt idx="267">
                  <c:v>44098</c:v>
                </c:pt>
                <c:pt idx="268">
                  <c:v>44099</c:v>
                </c:pt>
                <c:pt idx="269">
                  <c:v>44100</c:v>
                </c:pt>
                <c:pt idx="270">
                  <c:v>44101</c:v>
                </c:pt>
                <c:pt idx="271">
                  <c:v>44102</c:v>
                </c:pt>
                <c:pt idx="272">
                  <c:v>44103</c:v>
                </c:pt>
                <c:pt idx="273">
                  <c:v>44104</c:v>
                </c:pt>
                <c:pt idx="274">
                  <c:v>44105</c:v>
                </c:pt>
                <c:pt idx="275">
                  <c:v>44106</c:v>
                </c:pt>
                <c:pt idx="276">
                  <c:v>44107</c:v>
                </c:pt>
                <c:pt idx="277">
                  <c:v>44108</c:v>
                </c:pt>
                <c:pt idx="278">
                  <c:v>44109</c:v>
                </c:pt>
                <c:pt idx="279">
                  <c:v>44110</c:v>
                </c:pt>
                <c:pt idx="280">
                  <c:v>44111</c:v>
                </c:pt>
                <c:pt idx="281">
                  <c:v>44112</c:v>
                </c:pt>
                <c:pt idx="282">
                  <c:v>44113</c:v>
                </c:pt>
                <c:pt idx="283">
                  <c:v>44114</c:v>
                </c:pt>
                <c:pt idx="284">
                  <c:v>44115</c:v>
                </c:pt>
                <c:pt idx="285">
                  <c:v>44116</c:v>
                </c:pt>
                <c:pt idx="286">
                  <c:v>44117</c:v>
                </c:pt>
                <c:pt idx="287">
                  <c:v>44118</c:v>
                </c:pt>
                <c:pt idx="288">
                  <c:v>44119</c:v>
                </c:pt>
                <c:pt idx="289">
                  <c:v>44120</c:v>
                </c:pt>
                <c:pt idx="290">
                  <c:v>44121</c:v>
                </c:pt>
                <c:pt idx="291">
                  <c:v>44122</c:v>
                </c:pt>
                <c:pt idx="292">
                  <c:v>44123</c:v>
                </c:pt>
                <c:pt idx="293">
                  <c:v>44124</c:v>
                </c:pt>
                <c:pt idx="294">
                  <c:v>44125</c:v>
                </c:pt>
                <c:pt idx="295">
                  <c:v>44126</c:v>
                </c:pt>
                <c:pt idx="296">
                  <c:v>44127</c:v>
                </c:pt>
                <c:pt idx="297">
                  <c:v>44128</c:v>
                </c:pt>
                <c:pt idx="298">
                  <c:v>44129</c:v>
                </c:pt>
                <c:pt idx="299">
                  <c:v>44130</c:v>
                </c:pt>
                <c:pt idx="300">
                  <c:v>44131</c:v>
                </c:pt>
                <c:pt idx="301">
                  <c:v>44132</c:v>
                </c:pt>
                <c:pt idx="302">
                  <c:v>44133</c:v>
                </c:pt>
                <c:pt idx="303">
                  <c:v>44134</c:v>
                </c:pt>
                <c:pt idx="304">
                  <c:v>44135</c:v>
                </c:pt>
                <c:pt idx="305">
                  <c:v>44136</c:v>
                </c:pt>
                <c:pt idx="306">
                  <c:v>44137</c:v>
                </c:pt>
                <c:pt idx="307">
                  <c:v>44138</c:v>
                </c:pt>
                <c:pt idx="308">
                  <c:v>44139</c:v>
                </c:pt>
                <c:pt idx="309">
                  <c:v>44140</c:v>
                </c:pt>
                <c:pt idx="310">
                  <c:v>44141</c:v>
                </c:pt>
                <c:pt idx="311">
                  <c:v>44142</c:v>
                </c:pt>
                <c:pt idx="312">
                  <c:v>44143</c:v>
                </c:pt>
                <c:pt idx="313">
                  <c:v>44144</c:v>
                </c:pt>
                <c:pt idx="314">
                  <c:v>44145</c:v>
                </c:pt>
                <c:pt idx="315">
                  <c:v>44146</c:v>
                </c:pt>
                <c:pt idx="316">
                  <c:v>44147</c:v>
                </c:pt>
                <c:pt idx="317">
                  <c:v>44148</c:v>
                </c:pt>
                <c:pt idx="318">
                  <c:v>44149</c:v>
                </c:pt>
                <c:pt idx="319">
                  <c:v>44150</c:v>
                </c:pt>
                <c:pt idx="320">
                  <c:v>44151</c:v>
                </c:pt>
                <c:pt idx="321">
                  <c:v>44152</c:v>
                </c:pt>
                <c:pt idx="322">
                  <c:v>44153</c:v>
                </c:pt>
                <c:pt idx="323">
                  <c:v>44154</c:v>
                </c:pt>
                <c:pt idx="324">
                  <c:v>44155</c:v>
                </c:pt>
                <c:pt idx="325">
                  <c:v>44156</c:v>
                </c:pt>
                <c:pt idx="326">
                  <c:v>44157</c:v>
                </c:pt>
                <c:pt idx="327">
                  <c:v>44158</c:v>
                </c:pt>
                <c:pt idx="328">
                  <c:v>44159</c:v>
                </c:pt>
                <c:pt idx="329">
                  <c:v>44160</c:v>
                </c:pt>
                <c:pt idx="330">
                  <c:v>44161</c:v>
                </c:pt>
                <c:pt idx="331">
                  <c:v>44162</c:v>
                </c:pt>
                <c:pt idx="332">
                  <c:v>44163</c:v>
                </c:pt>
                <c:pt idx="333">
                  <c:v>44164</c:v>
                </c:pt>
                <c:pt idx="334">
                  <c:v>44165</c:v>
                </c:pt>
                <c:pt idx="335">
                  <c:v>44166</c:v>
                </c:pt>
                <c:pt idx="336">
                  <c:v>44167</c:v>
                </c:pt>
                <c:pt idx="337">
                  <c:v>44168</c:v>
                </c:pt>
                <c:pt idx="338">
                  <c:v>44169</c:v>
                </c:pt>
                <c:pt idx="339">
                  <c:v>44170</c:v>
                </c:pt>
                <c:pt idx="340">
                  <c:v>44171</c:v>
                </c:pt>
                <c:pt idx="341">
                  <c:v>44172</c:v>
                </c:pt>
                <c:pt idx="342">
                  <c:v>44173</c:v>
                </c:pt>
                <c:pt idx="343">
                  <c:v>44174</c:v>
                </c:pt>
                <c:pt idx="344">
                  <c:v>44175</c:v>
                </c:pt>
                <c:pt idx="345">
                  <c:v>44176</c:v>
                </c:pt>
                <c:pt idx="346">
                  <c:v>44177</c:v>
                </c:pt>
                <c:pt idx="347">
                  <c:v>44178</c:v>
                </c:pt>
                <c:pt idx="348">
                  <c:v>44179</c:v>
                </c:pt>
                <c:pt idx="349">
                  <c:v>44180</c:v>
                </c:pt>
                <c:pt idx="350">
                  <c:v>44181</c:v>
                </c:pt>
                <c:pt idx="351">
                  <c:v>44182</c:v>
                </c:pt>
                <c:pt idx="352">
                  <c:v>44183</c:v>
                </c:pt>
                <c:pt idx="353">
                  <c:v>44184</c:v>
                </c:pt>
                <c:pt idx="354">
                  <c:v>44185</c:v>
                </c:pt>
                <c:pt idx="355">
                  <c:v>44186</c:v>
                </c:pt>
                <c:pt idx="356">
                  <c:v>44187</c:v>
                </c:pt>
                <c:pt idx="357">
                  <c:v>44188</c:v>
                </c:pt>
                <c:pt idx="358">
                  <c:v>44189</c:v>
                </c:pt>
                <c:pt idx="359">
                  <c:v>44190</c:v>
                </c:pt>
                <c:pt idx="360">
                  <c:v>44191</c:v>
                </c:pt>
                <c:pt idx="361">
                  <c:v>44192</c:v>
                </c:pt>
                <c:pt idx="362">
                  <c:v>44193</c:v>
                </c:pt>
                <c:pt idx="363">
                  <c:v>44194</c:v>
                </c:pt>
                <c:pt idx="364">
                  <c:v>44195</c:v>
                </c:pt>
                <c:pt idx="365">
                  <c:v>44196</c:v>
                </c:pt>
              </c:numCache>
            </c:numRef>
          </c:cat>
          <c:val>
            <c:numRef>
              <c:f>Tabelle10!$J$747:$J$1112</c:f>
              <c:numCache>
                <c:formatCode>0%</c:formatCode>
                <c:ptCount val="366"/>
                <c:pt idx="0">
                  <c:v>1</c:v>
                </c:pt>
                <c:pt idx="1">
                  <c:v>1</c:v>
                </c:pt>
                <c:pt idx="2">
                  <c:v>1</c:v>
                </c:pt>
                <c:pt idx="3">
                  <c:v>1</c:v>
                </c:pt>
                <c:pt idx="4">
                  <c:v>1</c:v>
                </c:pt>
                <c:pt idx="5">
                  <c:v>1</c:v>
                </c:pt>
                <c:pt idx="6">
                  <c:v>1</c:v>
                </c:pt>
                <c:pt idx="7">
                  <c:v>1</c:v>
                </c:pt>
                <c:pt idx="8">
                  <c:v>1</c:v>
                </c:pt>
                <c:pt idx="9">
                  <c:v>1</c:v>
                </c:pt>
                <c:pt idx="10">
                  <c:v>1</c:v>
                </c:pt>
                <c:pt idx="11">
                  <c:v>1</c:v>
                </c:pt>
                <c:pt idx="12">
                  <c:v>1</c:v>
                </c:pt>
                <c:pt idx="13">
                  <c:v>1</c:v>
                </c:pt>
                <c:pt idx="14">
                  <c:v>1</c:v>
                </c:pt>
                <c:pt idx="15">
                  <c:v>1</c:v>
                </c:pt>
                <c:pt idx="16">
                  <c:v>1</c:v>
                </c:pt>
                <c:pt idx="17">
                  <c:v>1</c:v>
                </c:pt>
                <c:pt idx="18">
                  <c:v>1</c:v>
                </c:pt>
                <c:pt idx="19">
                  <c:v>1</c:v>
                </c:pt>
                <c:pt idx="20">
                  <c:v>1</c:v>
                </c:pt>
                <c:pt idx="21">
                  <c:v>1</c:v>
                </c:pt>
                <c:pt idx="22">
                  <c:v>1</c:v>
                </c:pt>
                <c:pt idx="23">
                  <c:v>1</c:v>
                </c:pt>
                <c:pt idx="24">
                  <c:v>1</c:v>
                </c:pt>
                <c:pt idx="25">
                  <c:v>1</c:v>
                </c:pt>
                <c:pt idx="26">
                  <c:v>1</c:v>
                </c:pt>
                <c:pt idx="27">
                  <c:v>1</c:v>
                </c:pt>
                <c:pt idx="28">
                  <c:v>1</c:v>
                </c:pt>
                <c:pt idx="29">
                  <c:v>1</c:v>
                </c:pt>
                <c:pt idx="30">
                  <c:v>1</c:v>
                </c:pt>
                <c:pt idx="31">
                  <c:v>1</c:v>
                </c:pt>
                <c:pt idx="32">
                  <c:v>1</c:v>
                </c:pt>
                <c:pt idx="33">
                  <c:v>1</c:v>
                </c:pt>
                <c:pt idx="34">
                  <c:v>1</c:v>
                </c:pt>
                <c:pt idx="35">
                  <c:v>1</c:v>
                </c:pt>
                <c:pt idx="36">
                  <c:v>1</c:v>
                </c:pt>
                <c:pt idx="37">
                  <c:v>1</c:v>
                </c:pt>
                <c:pt idx="38">
                  <c:v>1</c:v>
                </c:pt>
                <c:pt idx="39">
                  <c:v>1</c:v>
                </c:pt>
                <c:pt idx="40">
                  <c:v>1</c:v>
                </c:pt>
                <c:pt idx="41">
                  <c:v>1</c:v>
                </c:pt>
                <c:pt idx="42">
                  <c:v>1</c:v>
                </c:pt>
                <c:pt idx="43">
                  <c:v>1</c:v>
                </c:pt>
                <c:pt idx="44">
                  <c:v>1</c:v>
                </c:pt>
                <c:pt idx="45">
                  <c:v>1</c:v>
                </c:pt>
                <c:pt idx="46">
                  <c:v>1</c:v>
                </c:pt>
                <c:pt idx="47">
                  <c:v>1</c:v>
                </c:pt>
                <c:pt idx="48">
                  <c:v>1</c:v>
                </c:pt>
                <c:pt idx="49">
                  <c:v>1</c:v>
                </c:pt>
                <c:pt idx="50">
                  <c:v>1</c:v>
                </c:pt>
                <c:pt idx="51">
                  <c:v>1</c:v>
                </c:pt>
                <c:pt idx="52">
                  <c:v>1</c:v>
                </c:pt>
                <c:pt idx="53">
                  <c:v>1</c:v>
                </c:pt>
                <c:pt idx="54">
                  <c:v>1</c:v>
                </c:pt>
                <c:pt idx="55">
                  <c:v>1</c:v>
                </c:pt>
                <c:pt idx="56">
                  <c:v>1</c:v>
                </c:pt>
                <c:pt idx="57">
                  <c:v>1</c:v>
                </c:pt>
                <c:pt idx="58">
                  <c:v>1</c:v>
                </c:pt>
                <c:pt idx="59">
                  <c:v>1</c:v>
                </c:pt>
                <c:pt idx="60">
                  <c:v>1</c:v>
                </c:pt>
                <c:pt idx="61">
                  <c:v>1</c:v>
                </c:pt>
                <c:pt idx="62">
                  <c:v>1</c:v>
                </c:pt>
                <c:pt idx="63">
                  <c:v>1</c:v>
                </c:pt>
                <c:pt idx="64">
                  <c:v>1</c:v>
                </c:pt>
                <c:pt idx="65">
                  <c:v>1</c:v>
                </c:pt>
                <c:pt idx="66">
                  <c:v>1</c:v>
                </c:pt>
                <c:pt idx="67">
                  <c:v>1</c:v>
                </c:pt>
                <c:pt idx="68">
                  <c:v>1</c:v>
                </c:pt>
                <c:pt idx="69">
                  <c:v>1</c:v>
                </c:pt>
                <c:pt idx="70">
                  <c:v>1</c:v>
                </c:pt>
                <c:pt idx="71">
                  <c:v>1</c:v>
                </c:pt>
                <c:pt idx="72">
                  <c:v>1</c:v>
                </c:pt>
                <c:pt idx="73">
                  <c:v>1</c:v>
                </c:pt>
                <c:pt idx="74">
                  <c:v>1</c:v>
                </c:pt>
                <c:pt idx="75">
                  <c:v>1</c:v>
                </c:pt>
                <c:pt idx="76">
                  <c:v>1</c:v>
                </c:pt>
                <c:pt idx="77">
                  <c:v>1</c:v>
                </c:pt>
                <c:pt idx="78">
                  <c:v>1</c:v>
                </c:pt>
                <c:pt idx="79">
                  <c:v>1</c:v>
                </c:pt>
                <c:pt idx="80">
                  <c:v>1</c:v>
                </c:pt>
                <c:pt idx="81">
                  <c:v>1</c:v>
                </c:pt>
                <c:pt idx="82">
                  <c:v>1</c:v>
                </c:pt>
                <c:pt idx="83">
                  <c:v>1</c:v>
                </c:pt>
                <c:pt idx="84">
                  <c:v>1</c:v>
                </c:pt>
                <c:pt idx="85">
                  <c:v>1</c:v>
                </c:pt>
                <c:pt idx="86">
                  <c:v>1</c:v>
                </c:pt>
                <c:pt idx="87">
                  <c:v>1</c:v>
                </c:pt>
                <c:pt idx="88">
                  <c:v>1</c:v>
                </c:pt>
                <c:pt idx="89">
                  <c:v>1</c:v>
                </c:pt>
                <c:pt idx="90">
                  <c:v>1</c:v>
                </c:pt>
                <c:pt idx="91">
                  <c:v>1</c:v>
                </c:pt>
                <c:pt idx="92">
                  <c:v>1</c:v>
                </c:pt>
                <c:pt idx="93">
                  <c:v>1</c:v>
                </c:pt>
                <c:pt idx="94">
                  <c:v>1</c:v>
                </c:pt>
                <c:pt idx="95">
                  <c:v>1</c:v>
                </c:pt>
                <c:pt idx="96">
                  <c:v>1</c:v>
                </c:pt>
                <c:pt idx="97">
                  <c:v>1</c:v>
                </c:pt>
                <c:pt idx="98">
                  <c:v>1</c:v>
                </c:pt>
                <c:pt idx="99">
                  <c:v>1</c:v>
                </c:pt>
                <c:pt idx="100">
                  <c:v>1</c:v>
                </c:pt>
                <c:pt idx="101">
                  <c:v>1</c:v>
                </c:pt>
                <c:pt idx="102">
                  <c:v>1</c:v>
                </c:pt>
                <c:pt idx="103">
                  <c:v>1</c:v>
                </c:pt>
                <c:pt idx="104">
                  <c:v>1</c:v>
                </c:pt>
                <c:pt idx="105">
                  <c:v>1</c:v>
                </c:pt>
                <c:pt idx="106">
                  <c:v>1</c:v>
                </c:pt>
                <c:pt idx="107">
                  <c:v>1</c:v>
                </c:pt>
                <c:pt idx="108">
                  <c:v>1</c:v>
                </c:pt>
                <c:pt idx="109">
                  <c:v>1</c:v>
                </c:pt>
                <c:pt idx="110">
                  <c:v>1</c:v>
                </c:pt>
                <c:pt idx="111">
                  <c:v>1</c:v>
                </c:pt>
                <c:pt idx="112">
                  <c:v>1</c:v>
                </c:pt>
                <c:pt idx="113">
                  <c:v>1</c:v>
                </c:pt>
                <c:pt idx="114">
                  <c:v>1</c:v>
                </c:pt>
                <c:pt idx="115">
                  <c:v>1</c:v>
                </c:pt>
                <c:pt idx="116">
                  <c:v>1</c:v>
                </c:pt>
                <c:pt idx="117">
                  <c:v>1</c:v>
                </c:pt>
                <c:pt idx="118">
                  <c:v>1</c:v>
                </c:pt>
                <c:pt idx="119">
                  <c:v>1</c:v>
                </c:pt>
                <c:pt idx="120">
                  <c:v>1</c:v>
                </c:pt>
                <c:pt idx="121">
                  <c:v>1</c:v>
                </c:pt>
                <c:pt idx="122">
                  <c:v>1</c:v>
                </c:pt>
                <c:pt idx="123">
                  <c:v>1</c:v>
                </c:pt>
                <c:pt idx="124">
                  <c:v>1</c:v>
                </c:pt>
                <c:pt idx="125">
                  <c:v>1</c:v>
                </c:pt>
                <c:pt idx="126">
                  <c:v>1</c:v>
                </c:pt>
                <c:pt idx="127">
                  <c:v>1</c:v>
                </c:pt>
                <c:pt idx="128">
                  <c:v>1</c:v>
                </c:pt>
                <c:pt idx="129">
                  <c:v>1</c:v>
                </c:pt>
                <c:pt idx="130">
                  <c:v>1</c:v>
                </c:pt>
                <c:pt idx="131">
                  <c:v>1</c:v>
                </c:pt>
                <c:pt idx="132">
                  <c:v>1</c:v>
                </c:pt>
                <c:pt idx="133">
                  <c:v>1</c:v>
                </c:pt>
                <c:pt idx="134">
                  <c:v>1</c:v>
                </c:pt>
                <c:pt idx="135">
                  <c:v>1</c:v>
                </c:pt>
                <c:pt idx="136">
                  <c:v>1</c:v>
                </c:pt>
                <c:pt idx="137">
                  <c:v>1</c:v>
                </c:pt>
                <c:pt idx="138">
                  <c:v>1</c:v>
                </c:pt>
                <c:pt idx="139">
                  <c:v>1</c:v>
                </c:pt>
                <c:pt idx="140">
                  <c:v>1</c:v>
                </c:pt>
                <c:pt idx="141">
                  <c:v>1</c:v>
                </c:pt>
                <c:pt idx="142">
                  <c:v>1</c:v>
                </c:pt>
                <c:pt idx="143">
                  <c:v>1</c:v>
                </c:pt>
                <c:pt idx="144">
                  <c:v>1</c:v>
                </c:pt>
                <c:pt idx="145">
                  <c:v>1</c:v>
                </c:pt>
                <c:pt idx="146">
                  <c:v>1</c:v>
                </c:pt>
                <c:pt idx="147">
                  <c:v>1</c:v>
                </c:pt>
                <c:pt idx="148">
                  <c:v>1</c:v>
                </c:pt>
                <c:pt idx="149">
                  <c:v>1</c:v>
                </c:pt>
                <c:pt idx="150">
                  <c:v>1</c:v>
                </c:pt>
                <c:pt idx="151">
                  <c:v>1</c:v>
                </c:pt>
                <c:pt idx="152">
                  <c:v>1</c:v>
                </c:pt>
                <c:pt idx="153">
                  <c:v>1</c:v>
                </c:pt>
                <c:pt idx="154">
                  <c:v>1</c:v>
                </c:pt>
                <c:pt idx="155">
                  <c:v>1</c:v>
                </c:pt>
                <c:pt idx="156">
                  <c:v>1</c:v>
                </c:pt>
                <c:pt idx="157">
                  <c:v>1</c:v>
                </c:pt>
                <c:pt idx="158">
                  <c:v>1</c:v>
                </c:pt>
                <c:pt idx="159">
                  <c:v>1</c:v>
                </c:pt>
                <c:pt idx="160">
                  <c:v>1</c:v>
                </c:pt>
                <c:pt idx="161">
                  <c:v>1</c:v>
                </c:pt>
                <c:pt idx="162">
                  <c:v>1</c:v>
                </c:pt>
                <c:pt idx="163">
                  <c:v>1</c:v>
                </c:pt>
                <c:pt idx="164">
                  <c:v>1</c:v>
                </c:pt>
                <c:pt idx="165">
                  <c:v>1</c:v>
                </c:pt>
                <c:pt idx="166">
                  <c:v>1</c:v>
                </c:pt>
                <c:pt idx="167">
                  <c:v>1</c:v>
                </c:pt>
                <c:pt idx="168">
                  <c:v>1</c:v>
                </c:pt>
                <c:pt idx="169">
                  <c:v>1</c:v>
                </c:pt>
                <c:pt idx="170">
                  <c:v>1</c:v>
                </c:pt>
                <c:pt idx="171">
                  <c:v>1</c:v>
                </c:pt>
                <c:pt idx="172">
                  <c:v>1</c:v>
                </c:pt>
                <c:pt idx="173">
                  <c:v>1</c:v>
                </c:pt>
                <c:pt idx="174">
                  <c:v>1</c:v>
                </c:pt>
                <c:pt idx="175">
                  <c:v>1</c:v>
                </c:pt>
                <c:pt idx="176">
                  <c:v>1</c:v>
                </c:pt>
                <c:pt idx="177">
                  <c:v>1</c:v>
                </c:pt>
                <c:pt idx="178">
                  <c:v>1</c:v>
                </c:pt>
                <c:pt idx="179">
                  <c:v>1</c:v>
                </c:pt>
                <c:pt idx="180">
                  <c:v>1</c:v>
                </c:pt>
                <c:pt idx="181">
                  <c:v>1</c:v>
                </c:pt>
                <c:pt idx="182">
                  <c:v>1</c:v>
                </c:pt>
                <c:pt idx="183">
                  <c:v>1</c:v>
                </c:pt>
                <c:pt idx="184">
                  <c:v>1</c:v>
                </c:pt>
                <c:pt idx="185">
                  <c:v>1</c:v>
                </c:pt>
                <c:pt idx="186">
                  <c:v>1</c:v>
                </c:pt>
                <c:pt idx="187">
                  <c:v>1</c:v>
                </c:pt>
                <c:pt idx="188">
                  <c:v>1</c:v>
                </c:pt>
                <c:pt idx="189">
                  <c:v>1</c:v>
                </c:pt>
                <c:pt idx="190">
                  <c:v>1</c:v>
                </c:pt>
                <c:pt idx="191">
                  <c:v>1</c:v>
                </c:pt>
                <c:pt idx="192">
                  <c:v>1</c:v>
                </c:pt>
                <c:pt idx="193">
                  <c:v>1</c:v>
                </c:pt>
                <c:pt idx="194">
                  <c:v>1</c:v>
                </c:pt>
                <c:pt idx="195">
                  <c:v>1</c:v>
                </c:pt>
                <c:pt idx="196">
                  <c:v>1</c:v>
                </c:pt>
                <c:pt idx="197">
                  <c:v>1</c:v>
                </c:pt>
                <c:pt idx="198">
                  <c:v>1</c:v>
                </c:pt>
                <c:pt idx="199">
                  <c:v>1</c:v>
                </c:pt>
                <c:pt idx="200">
                  <c:v>1</c:v>
                </c:pt>
                <c:pt idx="201">
                  <c:v>1</c:v>
                </c:pt>
                <c:pt idx="202">
                  <c:v>1</c:v>
                </c:pt>
                <c:pt idx="203">
                  <c:v>1</c:v>
                </c:pt>
                <c:pt idx="204">
                  <c:v>1</c:v>
                </c:pt>
                <c:pt idx="205">
                  <c:v>1</c:v>
                </c:pt>
                <c:pt idx="206">
                  <c:v>1</c:v>
                </c:pt>
                <c:pt idx="207">
                  <c:v>1</c:v>
                </c:pt>
                <c:pt idx="208">
                  <c:v>1</c:v>
                </c:pt>
                <c:pt idx="209">
                  <c:v>1</c:v>
                </c:pt>
                <c:pt idx="210">
                  <c:v>1</c:v>
                </c:pt>
                <c:pt idx="211">
                  <c:v>1</c:v>
                </c:pt>
                <c:pt idx="212">
                  <c:v>1</c:v>
                </c:pt>
                <c:pt idx="213">
                  <c:v>1</c:v>
                </c:pt>
                <c:pt idx="214">
                  <c:v>1</c:v>
                </c:pt>
                <c:pt idx="215">
                  <c:v>1</c:v>
                </c:pt>
                <c:pt idx="216">
                  <c:v>1</c:v>
                </c:pt>
                <c:pt idx="217">
                  <c:v>1</c:v>
                </c:pt>
                <c:pt idx="218">
                  <c:v>1</c:v>
                </c:pt>
                <c:pt idx="219">
                  <c:v>1</c:v>
                </c:pt>
                <c:pt idx="220">
                  <c:v>1</c:v>
                </c:pt>
                <c:pt idx="221">
                  <c:v>1</c:v>
                </c:pt>
                <c:pt idx="222">
                  <c:v>1</c:v>
                </c:pt>
                <c:pt idx="223">
                  <c:v>1</c:v>
                </c:pt>
                <c:pt idx="224">
                  <c:v>1</c:v>
                </c:pt>
                <c:pt idx="225">
                  <c:v>1</c:v>
                </c:pt>
                <c:pt idx="226">
                  <c:v>1</c:v>
                </c:pt>
                <c:pt idx="227">
                  <c:v>1</c:v>
                </c:pt>
                <c:pt idx="228">
                  <c:v>1</c:v>
                </c:pt>
                <c:pt idx="229">
                  <c:v>1</c:v>
                </c:pt>
                <c:pt idx="230">
                  <c:v>1</c:v>
                </c:pt>
                <c:pt idx="231">
                  <c:v>1</c:v>
                </c:pt>
                <c:pt idx="232">
                  <c:v>1</c:v>
                </c:pt>
                <c:pt idx="233">
                  <c:v>1</c:v>
                </c:pt>
                <c:pt idx="234">
                  <c:v>1</c:v>
                </c:pt>
                <c:pt idx="235">
                  <c:v>1</c:v>
                </c:pt>
                <c:pt idx="236">
                  <c:v>1</c:v>
                </c:pt>
                <c:pt idx="237">
                  <c:v>1</c:v>
                </c:pt>
                <c:pt idx="238">
                  <c:v>1</c:v>
                </c:pt>
                <c:pt idx="239">
                  <c:v>1</c:v>
                </c:pt>
                <c:pt idx="240">
                  <c:v>1</c:v>
                </c:pt>
                <c:pt idx="241">
                  <c:v>1</c:v>
                </c:pt>
                <c:pt idx="242">
                  <c:v>1</c:v>
                </c:pt>
                <c:pt idx="243">
                  <c:v>1</c:v>
                </c:pt>
                <c:pt idx="244">
                  <c:v>1</c:v>
                </c:pt>
                <c:pt idx="245">
                  <c:v>1</c:v>
                </c:pt>
                <c:pt idx="246">
                  <c:v>1</c:v>
                </c:pt>
                <c:pt idx="247">
                  <c:v>1</c:v>
                </c:pt>
                <c:pt idx="248">
                  <c:v>1</c:v>
                </c:pt>
                <c:pt idx="249">
                  <c:v>1</c:v>
                </c:pt>
                <c:pt idx="250">
                  <c:v>1</c:v>
                </c:pt>
                <c:pt idx="251">
                  <c:v>1</c:v>
                </c:pt>
                <c:pt idx="252">
                  <c:v>1</c:v>
                </c:pt>
                <c:pt idx="253">
                  <c:v>1</c:v>
                </c:pt>
                <c:pt idx="254">
                  <c:v>1</c:v>
                </c:pt>
                <c:pt idx="255">
                  <c:v>1</c:v>
                </c:pt>
                <c:pt idx="256">
                  <c:v>1</c:v>
                </c:pt>
                <c:pt idx="257">
                  <c:v>1</c:v>
                </c:pt>
                <c:pt idx="258">
                  <c:v>1</c:v>
                </c:pt>
                <c:pt idx="259">
                  <c:v>1</c:v>
                </c:pt>
                <c:pt idx="260">
                  <c:v>1</c:v>
                </c:pt>
                <c:pt idx="261">
                  <c:v>1</c:v>
                </c:pt>
                <c:pt idx="262">
                  <c:v>1</c:v>
                </c:pt>
                <c:pt idx="263">
                  <c:v>1</c:v>
                </c:pt>
                <c:pt idx="264">
                  <c:v>1</c:v>
                </c:pt>
                <c:pt idx="265">
                  <c:v>1</c:v>
                </c:pt>
                <c:pt idx="266">
                  <c:v>1</c:v>
                </c:pt>
                <c:pt idx="267">
                  <c:v>1</c:v>
                </c:pt>
                <c:pt idx="268">
                  <c:v>1</c:v>
                </c:pt>
                <c:pt idx="269">
                  <c:v>1</c:v>
                </c:pt>
                <c:pt idx="270">
                  <c:v>1</c:v>
                </c:pt>
                <c:pt idx="271">
                  <c:v>1</c:v>
                </c:pt>
                <c:pt idx="272">
                  <c:v>1</c:v>
                </c:pt>
                <c:pt idx="273">
                  <c:v>1</c:v>
                </c:pt>
                <c:pt idx="274">
                  <c:v>1</c:v>
                </c:pt>
                <c:pt idx="275">
                  <c:v>1</c:v>
                </c:pt>
                <c:pt idx="276">
                  <c:v>1</c:v>
                </c:pt>
                <c:pt idx="277">
                  <c:v>1</c:v>
                </c:pt>
                <c:pt idx="278">
                  <c:v>1</c:v>
                </c:pt>
                <c:pt idx="279">
                  <c:v>1</c:v>
                </c:pt>
                <c:pt idx="280">
                  <c:v>1</c:v>
                </c:pt>
                <c:pt idx="281">
                  <c:v>1</c:v>
                </c:pt>
                <c:pt idx="282">
                  <c:v>1</c:v>
                </c:pt>
                <c:pt idx="283">
                  <c:v>1</c:v>
                </c:pt>
                <c:pt idx="284">
                  <c:v>1</c:v>
                </c:pt>
                <c:pt idx="285">
                  <c:v>1</c:v>
                </c:pt>
                <c:pt idx="286">
                  <c:v>1</c:v>
                </c:pt>
                <c:pt idx="287">
                  <c:v>1</c:v>
                </c:pt>
                <c:pt idx="288">
                  <c:v>1</c:v>
                </c:pt>
                <c:pt idx="289">
                  <c:v>1</c:v>
                </c:pt>
                <c:pt idx="290">
                  <c:v>1</c:v>
                </c:pt>
                <c:pt idx="291">
                  <c:v>1</c:v>
                </c:pt>
                <c:pt idx="292">
                  <c:v>1</c:v>
                </c:pt>
                <c:pt idx="293">
                  <c:v>1</c:v>
                </c:pt>
                <c:pt idx="294">
                  <c:v>1</c:v>
                </c:pt>
                <c:pt idx="295">
                  <c:v>1</c:v>
                </c:pt>
                <c:pt idx="296">
                  <c:v>1</c:v>
                </c:pt>
                <c:pt idx="297">
                  <c:v>1</c:v>
                </c:pt>
                <c:pt idx="298">
                  <c:v>1</c:v>
                </c:pt>
                <c:pt idx="299">
                  <c:v>1</c:v>
                </c:pt>
                <c:pt idx="300">
                  <c:v>1</c:v>
                </c:pt>
                <c:pt idx="301">
                  <c:v>1</c:v>
                </c:pt>
                <c:pt idx="302">
                  <c:v>1</c:v>
                </c:pt>
                <c:pt idx="303">
                  <c:v>1</c:v>
                </c:pt>
                <c:pt idx="304">
                  <c:v>1</c:v>
                </c:pt>
                <c:pt idx="305">
                  <c:v>1</c:v>
                </c:pt>
                <c:pt idx="306">
                  <c:v>1</c:v>
                </c:pt>
                <c:pt idx="307">
                  <c:v>1</c:v>
                </c:pt>
                <c:pt idx="308">
                  <c:v>1</c:v>
                </c:pt>
                <c:pt idx="309">
                  <c:v>1</c:v>
                </c:pt>
                <c:pt idx="310">
                  <c:v>1</c:v>
                </c:pt>
                <c:pt idx="311">
                  <c:v>1</c:v>
                </c:pt>
                <c:pt idx="312">
                  <c:v>1</c:v>
                </c:pt>
                <c:pt idx="313">
                  <c:v>1</c:v>
                </c:pt>
                <c:pt idx="314">
                  <c:v>1</c:v>
                </c:pt>
                <c:pt idx="315">
                  <c:v>1</c:v>
                </c:pt>
                <c:pt idx="316">
                  <c:v>1</c:v>
                </c:pt>
                <c:pt idx="317">
                  <c:v>1</c:v>
                </c:pt>
                <c:pt idx="318">
                  <c:v>1</c:v>
                </c:pt>
                <c:pt idx="319">
                  <c:v>1</c:v>
                </c:pt>
                <c:pt idx="320">
                  <c:v>1</c:v>
                </c:pt>
                <c:pt idx="321">
                  <c:v>1</c:v>
                </c:pt>
                <c:pt idx="322">
                  <c:v>1</c:v>
                </c:pt>
                <c:pt idx="323">
                  <c:v>1</c:v>
                </c:pt>
                <c:pt idx="324">
                  <c:v>1</c:v>
                </c:pt>
                <c:pt idx="325">
                  <c:v>1</c:v>
                </c:pt>
                <c:pt idx="326">
                  <c:v>1</c:v>
                </c:pt>
                <c:pt idx="327">
                  <c:v>1</c:v>
                </c:pt>
                <c:pt idx="328">
                  <c:v>1</c:v>
                </c:pt>
                <c:pt idx="329">
                  <c:v>1</c:v>
                </c:pt>
                <c:pt idx="330">
                  <c:v>1</c:v>
                </c:pt>
                <c:pt idx="331">
                  <c:v>1</c:v>
                </c:pt>
                <c:pt idx="332">
                  <c:v>1</c:v>
                </c:pt>
                <c:pt idx="333">
                  <c:v>1</c:v>
                </c:pt>
                <c:pt idx="334">
                  <c:v>1</c:v>
                </c:pt>
                <c:pt idx="335">
                  <c:v>1</c:v>
                </c:pt>
                <c:pt idx="336">
                  <c:v>1</c:v>
                </c:pt>
                <c:pt idx="337">
                  <c:v>1</c:v>
                </c:pt>
                <c:pt idx="338">
                  <c:v>1</c:v>
                </c:pt>
                <c:pt idx="339">
                  <c:v>1</c:v>
                </c:pt>
                <c:pt idx="340">
                  <c:v>1</c:v>
                </c:pt>
                <c:pt idx="341">
                  <c:v>1</c:v>
                </c:pt>
                <c:pt idx="342">
                  <c:v>1</c:v>
                </c:pt>
                <c:pt idx="343">
                  <c:v>1</c:v>
                </c:pt>
                <c:pt idx="344">
                  <c:v>1</c:v>
                </c:pt>
                <c:pt idx="345">
                  <c:v>1</c:v>
                </c:pt>
                <c:pt idx="346">
                  <c:v>1</c:v>
                </c:pt>
                <c:pt idx="347">
                  <c:v>1</c:v>
                </c:pt>
                <c:pt idx="348">
                  <c:v>1</c:v>
                </c:pt>
                <c:pt idx="349">
                  <c:v>1</c:v>
                </c:pt>
                <c:pt idx="350">
                  <c:v>1</c:v>
                </c:pt>
                <c:pt idx="351">
                  <c:v>1</c:v>
                </c:pt>
                <c:pt idx="352">
                  <c:v>1</c:v>
                </c:pt>
                <c:pt idx="353">
                  <c:v>1</c:v>
                </c:pt>
                <c:pt idx="354">
                  <c:v>1</c:v>
                </c:pt>
                <c:pt idx="355">
                  <c:v>1</c:v>
                </c:pt>
                <c:pt idx="356">
                  <c:v>1</c:v>
                </c:pt>
                <c:pt idx="357">
                  <c:v>1</c:v>
                </c:pt>
                <c:pt idx="358">
                  <c:v>1</c:v>
                </c:pt>
                <c:pt idx="359">
                  <c:v>1</c:v>
                </c:pt>
                <c:pt idx="360">
                  <c:v>1</c:v>
                </c:pt>
                <c:pt idx="361">
                  <c:v>1</c:v>
                </c:pt>
                <c:pt idx="362">
                  <c:v>1</c:v>
                </c:pt>
                <c:pt idx="363">
                  <c:v>1</c:v>
                </c:pt>
                <c:pt idx="364">
                  <c:v>1</c:v>
                </c:pt>
              </c:numCache>
            </c:numRef>
          </c:val>
          <c:extLst xmlns:c16r2="http://schemas.microsoft.com/office/drawing/2015/06/chart">
            <c:ext xmlns:c16="http://schemas.microsoft.com/office/drawing/2014/chart" uri="{C3380CC4-5D6E-409C-BE32-E72D297353CC}">
              <c16:uniqueId val="{00000000-2D28-44B7-8E7E-F455074D2BFF}"/>
            </c:ext>
          </c:extLst>
        </c:ser>
        <c:ser>
          <c:idx val="2"/>
          <c:order val="1"/>
          <c:tx>
            <c:strRef>
              <c:f>Tabelle10!$AQ$746</c:f>
              <c:strCache>
                <c:ptCount val="1"/>
                <c:pt idx="0">
                  <c:v>2011 à 2021</c:v>
                </c:pt>
              </c:strCache>
            </c:strRef>
          </c:tx>
          <c:spPr>
            <a:ln w="28575" cap="rnd">
              <a:solidFill>
                <a:srgbClr val="FF0000"/>
              </a:solidFill>
              <a:round/>
            </a:ln>
            <a:effectLst/>
          </c:spPr>
          <c:marker>
            <c:symbol val="none"/>
          </c:marker>
          <c:errBars>
            <c:errDir val="y"/>
            <c:errBarType val="both"/>
            <c:errValType val="cust"/>
            <c:plus>
              <c:numRef>
                <c:f>Tabelle10!$AR$747:$AR$1111</c:f>
                <c:numCache>
                  <c:formatCode>General</c:formatCode>
                  <c:ptCount val="365"/>
                  <c:pt idx="0">
                    <c:v>0.26259876908407614</c:v>
                  </c:pt>
                  <c:pt idx="1">
                    <c:v>0.25580479528461747</c:v>
                  </c:pt>
                  <c:pt idx="2">
                    <c:v>0.26585385077596768</c:v>
                  </c:pt>
                  <c:pt idx="3">
                    <c:v>0.25620366221472068</c:v>
                  </c:pt>
                  <c:pt idx="4">
                    <c:v>0.26292308567487638</c:v>
                  </c:pt>
                  <c:pt idx="5">
                    <c:v>0.24862460530724481</c:v>
                  </c:pt>
                  <c:pt idx="6">
                    <c:v>0.25369447661721839</c:v>
                  </c:pt>
                  <c:pt idx="7">
                    <c:v>0.24626928646702353</c:v>
                  </c:pt>
                  <c:pt idx="8">
                    <c:v>0.24988896881455061</c:v>
                  </c:pt>
                  <c:pt idx="9">
                    <c:v>0.24636408861129025</c:v>
                  </c:pt>
                  <c:pt idx="10">
                    <c:v>0.23633733359290482</c:v>
                  </c:pt>
                  <c:pt idx="11">
                    <c:v>0.22448092557701027</c:v>
                  </c:pt>
                  <c:pt idx="12">
                    <c:v>0.22692281767716999</c:v>
                  </c:pt>
                  <c:pt idx="13">
                    <c:v>0.22704013640274329</c:v>
                  </c:pt>
                  <c:pt idx="14">
                    <c:v>0.22832529699076917</c:v>
                  </c:pt>
                  <c:pt idx="15">
                    <c:v>0.22427950395492913</c:v>
                  </c:pt>
                  <c:pt idx="16">
                    <c:v>0.22789834016575694</c:v>
                  </c:pt>
                  <c:pt idx="17">
                    <c:v>0.23663537566787216</c:v>
                  </c:pt>
                  <c:pt idx="18">
                    <c:v>0.24606036020586899</c:v>
                  </c:pt>
                  <c:pt idx="19">
                    <c:v>0.24535313194928629</c:v>
                  </c:pt>
                  <c:pt idx="20">
                    <c:v>0.2547878236277793</c:v>
                  </c:pt>
                  <c:pt idx="21">
                    <c:v>0.26203143974705334</c:v>
                  </c:pt>
                  <c:pt idx="22">
                    <c:v>0.26637593003375098</c:v>
                  </c:pt>
                  <c:pt idx="23">
                    <c:v>0.2653670114929918</c:v>
                  </c:pt>
                  <c:pt idx="24">
                    <c:v>0.27190339764829158</c:v>
                  </c:pt>
                  <c:pt idx="25">
                    <c:v>0.27499787236111328</c:v>
                  </c:pt>
                  <c:pt idx="26">
                    <c:v>0.27130366781553183</c:v>
                  </c:pt>
                  <c:pt idx="27">
                    <c:v>0.26287055517935104</c:v>
                  </c:pt>
                  <c:pt idx="28">
                    <c:v>0.25679526549703974</c:v>
                  </c:pt>
                  <c:pt idx="29">
                    <c:v>0.25972436955113737</c:v>
                  </c:pt>
                  <c:pt idx="30">
                    <c:v>0.2731289477855714</c:v>
                  </c:pt>
                  <c:pt idx="31">
                    <c:v>0.27723926137640476</c:v>
                  </c:pt>
                  <c:pt idx="32">
                    <c:v>0.28847956442170819</c:v>
                  </c:pt>
                  <c:pt idx="33">
                    <c:v>0.28426659414160799</c:v>
                  </c:pt>
                  <c:pt idx="34">
                    <c:v>0.28765709191397182</c:v>
                  </c:pt>
                  <c:pt idx="35">
                    <c:v>0.2900673694232877</c:v>
                  </c:pt>
                  <c:pt idx="36">
                    <c:v>0.30018563985978886</c:v>
                  </c:pt>
                  <c:pt idx="37">
                    <c:v>0.30484111578280043</c:v>
                  </c:pt>
                  <c:pt idx="38">
                    <c:v>0.31980432698584377</c:v>
                  </c:pt>
                  <c:pt idx="39">
                    <c:v>0.3370098716403318</c:v>
                  </c:pt>
                  <c:pt idx="40">
                    <c:v>0.34652374949313236</c:v>
                  </c:pt>
                  <c:pt idx="41">
                    <c:v>0.34708627744102344</c:v>
                  </c:pt>
                  <c:pt idx="42">
                    <c:v>0.33810091058292574</c:v>
                  </c:pt>
                  <c:pt idx="43">
                    <c:v>0.33767516617432802</c:v>
                  </c:pt>
                  <c:pt idx="44">
                    <c:v>0.34101884415860045</c:v>
                  </c:pt>
                  <c:pt idx="45">
                    <c:v>0.34961293292824597</c:v>
                  </c:pt>
                  <c:pt idx="46">
                    <c:v>0.3631626481537848</c:v>
                  </c:pt>
                  <c:pt idx="47">
                    <c:v>0.35369210296864573</c:v>
                  </c:pt>
                  <c:pt idx="48">
                    <c:v>0.35548311689346013</c:v>
                  </c:pt>
                  <c:pt idx="49">
                    <c:v>0.36843421859003234</c:v>
                  </c:pt>
                  <c:pt idx="50">
                    <c:v>0.37438912850827299</c:v>
                  </c:pt>
                  <c:pt idx="51">
                    <c:v>0.36543020288333639</c:v>
                  </c:pt>
                  <c:pt idx="52">
                    <c:v>0.35698916905761807</c:v>
                  </c:pt>
                  <c:pt idx="53">
                    <c:v>0.3596682142702694</c:v>
                  </c:pt>
                  <c:pt idx="54">
                    <c:v>0.35760220555362304</c:v>
                  </c:pt>
                  <c:pt idx="55">
                    <c:v>0.35337338657613032</c:v>
                  </c:pt>
                  <c:pt idx="56">
                    <c:v>0.34006178387348307</c:v>
                  </c:pt>
                  <c:pt idx="57">
                    <c:v>0.32540296126174034</c:v>
                  </c:pt>
                  <c:pt idx="58">
                    <c:v>0.32492019659417487</c:v>
                  </c:pt>
                  <c:pt idx="59">
                    <c:v>0.31932314091024516</c:v>
                  </c:pt>
                  <c:pt idx="60">
                    <c:v>0.32201894681185994</c:v>
                  </c:pt>
                  <c:pt idx="61">
                    <c:v>0.32132493258732286</c:v>
                  </c:pt>
                  <c:pt idx="62">
                    <c:v>0.3026888957113098</c:v>
                  </c:pt>
                  <c:pt idx="63">
                    <c:v>0.30426913245092213</c:v>
                  </c:pt>
                  <c:pt idx="64">
                    <c:v>0.30516035915643891</c:v>
                  </c:pt>
                  <c:pt idx="65">
                    <c:v>0.30230158466738366</c:v>
                  </c:pt>
                  <c:pt idx="66">
                    <c:v>0.29004748978226225</c:v>
                  </c:pt>
                  <c:pt idx="67">
                    <c:v>0.27249254600002015</c:v>
                  </c:pt>
                  <c:pt idx="68">
                    <c:v>0.27759133371924122</c:v>
                  </c:pt>
                  <c:pt idx="69">
                    <c:v>0.29959764852981019</c:v>
                  </c:pt>
                  <c:pt idx="70">
                    <c:v>0.30132835063901747</c:v>
                  </c:pt>
                  <c:pt idx="71">
                    <c:v>0.29227485066896075</c:v>
                  </c:pt>
                  <c:pt idx="72">
                    <c:v>0.28539096562094246</c:v>
                  </c:pt>
                  <c:pt idx="73">
                    <c:v>0.2929910900454778</c:v>
                  </c:pt>
                  <c:pt idx="74">
                    <c:v>0.29875351890975038</c:v>
                  </c:pt>
                  <c:pt idx="75">
                    <c:v>0.29939449704237164</c:v>
                  </c:pt>
                  <c:pt idx="76">
                    <c:v>0.29571311487216856</c:v>
                  </c:pt>
                  <c:pt idx="77">
                    <c:v>0.30494525685846896</c:v>
                  </c:pt>
                  <c:pt idx="78">
                    <c:v>0.29548709873836537</c:v>
                  </c:pt>
                  <c:pt idx="79">
                    <c:v>0.28227503407437532</c:v>
                  </c:pt>
                  <c:pt idx="80">
                    <c:v>0.27968289968990989</c:v>
                  </c:pt>
                  <c:pt idx="81">
                    <c:v>0.26729089330140737</c:v>
                  </c:pt>
                  <c:pt idx="82">
                    <c:v>0.25703554701034953</c:v>
                  </c:pt>
                  <c:pt idx="83">
                    <c:v>0.25156836984902387</c:v>
                  </c:pt>
                  <c:pt idx="84">
                    <c:v>0.25510628519115092</c:v>
                  </c:pt>
                  <c:pt idx="85">
                    <c:v>0.25764847661140078</c:v>
                  </c:pt>
                  <c:pt idx="86">
                    <c:v>0.26222275109908288</c:v>
                  </c:pt>
                  <c:pt idx="87">
                    <c:v>0.25579430574024281</c:v>
                  </c:pt>
                  <c:pt idx="88">
                    <c:v>0.25495984207215777</c:v>
                  </c:pt>
                  <c:pt idx="89">
                    <c:v>0.23398544809119562</c:v>
                  </c:pt>
                  <c:pt idx="90">
                    <c:v>0.24185046227903473</c:v>
                  </c:pt>
                  <c:pt idx="91">
                    <c:v>0.25287190043682206</c:v>
                  </c:pt>
                  <c:pt idx="92">
                    <c:v>0.25223987536385217</c:v>
                  </c:pt>
                  <c:pt idx="93">
                    <c:v>0.25343228159747344</c:v>
                  </c:pt>
                  <c:pt idx="94">
                    <c:v>0.26004085643022012</c:v>
                  </c:pt>
                  <c:pt idx="95">
                    <c:v>0.27623045889005399</c:v>
                  </c:pt>
                  <c:pt idx="96">
                    <c:v>0.28017423210465331</c:v>
                  </c:pt>
                  <c:pt idx="97">
                    <c:v>0.27823664304243789</c:v>
                  </c:pt>
                  <c:pt idx="98">
                    <c:v>0.28370349580364562</c:v>
                  </c:pt>
                  <c:pt idx="99">
                    <c:v>0.27787849654746272</c:v>
                  </c:pt>
                  <c:pt idx="100">
                    <c:v>0.27927676749429337</c:v>
                  </c:pt>
                  <c:pt idx="101">
                    <c:v>0.27294541954833323</c:v>
                  </c:pt>
                  <c:pt idx="102">
                    <c:v>0.27247298918987778</c:v>
                  </c:pt>
                  <c:pt idx="103">
                    <c:v>0.26694627626319833</c:v>
                  </c:pt>
                  <c:pt idx="104">
                    <c:v>0.26202605897310705</c:v>
                  </c:pt>
                  <c:pt idx="105">
                    <c:v>0.26284621914492046</c:v>
                  </c:pt>
                  <c:pt idx="106">
                    <c:v>0.25138161944327986</c:v>
                  </c:pt>
                  <c:pt idx="107">
                    <c:v>0.25391627615894891</c:v>
                  </c:pt>
                  <c:pt idx="108">
                    <c:v>0.25998055689515781</c:v>
                  </c:pt>
                  <c:pt idx="109">
                    <c:v>0.26341223424546473</c:v>
                  </c:pt>
                  <c:pt idx="110">
                    <c:v>0.26735148704081285</c:v>
                  </c:pt>
                  <c:pt idx="111">
                    <c:v>0.2719499994425435</c:v>
                  </c:pt>
                  <c:pt idx="112">
                    <c:v>0.27015016626874128</c:v>
                  </c:pt>
                  <c:pt idx="113">
                    <c:v>0.28245913154927921</c:v>
                  </c:pt>
                  <c:pt idx="114">
                    <c:v>0.28548095619795366</c:v>
                  </c:pt>
                  <c:pt idx="115">
                    <c:v>0.29076825628888869</c:v>
                  </c:pt>
                  <c:pt idx="116">
                    <c:v>0.27793211782935762</c:v>
                  </c:pt>
                  <c:pt idx="117">
                    <c:v>0.26870643758035695</c:v>
                  </c:pt>
                  <c:pt idx="118">
                    <c:v>0.26643355475535385</c:v>
                  </c:pt>
                  <c:pt idx="119">
                    <c:v>0.25615150105408929</c:v>
                  </c:pt>
                  <c:pt idx="120">
                    <c:v>0.2660827054526102</c:v>
                  </c:pt>
                  <c:pt idx="121">
                    <c:v>0.2610563170096839</c:v>
                  </c:pt>
                  <c:pt idx="122">
                    <c:v>0.25147245075615671</c:v>
                  </c:pt>
                  <c:pt idx="123">
                    <c:v>0.24574353798390713</c:v>
                  </c:pt>
                  <c:pt idx="124">
                    <c:v>0.23569049080830742</c:v>
                  </c:pt>
                  <c:pt idx="125">
                    <c:v>0.23195173166210056</c:v>
                  </c:pt>
                  <c:pt idx="126">
                    <c:v>0.22727292815138192</c:v>
                  </c:pt>
                  <c:pt idx="127">
                    <c:v>0.23021356951089139</c:v>
                  </c:pt>
                  <c:pt idx="128">
                    <c:v>0.23151923143957112</c:v>
                  </c:pt>
                  <c:pt idx="129">
                    <c:v>0.22148247930371331</c:v>
                  </c:pt>
                  <c:pt idx="130">
                    <c:v>0.20205996074869059</c:v>
                  </c:pt>
                  <c:pt idx="131">
                    <c:v>0.20288777426803131</c:v>
                  </c:pt>
                  <c:pt idx="132">
                    <c:v>0.20324395634238404</c:v>
                  </c:pt>
                  <c:pt idx="133">
                    <c:v>0.1999333580392712</c:v>
                  </c:pt>
                  <c:pt idx="134">
                    <c:v>0.20252233139831824</c:v>
                  </c:pt>
                  <c:pt idx="135">
                    <c:v>0.20244515405470997</c:v>
                  </c:pt>
                  <c:pt idx="136">
                    <c:v>0.20238061243597721</c:v>
                  </c:pt>
                  <c:pt idx="137">
                    <c:v>0.19698271499695871</c:v>
                  </c:pt>
                  <c:pt idx="138">
                    <c:v>0.19818548371920514</c:v>
                  </c:pt>
                  <c:pt idx="139">
                    <c:v>0.19319441431681525</c:v>
                  </c:pt>
                  <c:pt idx="140">
                    <c:v>0.19530910147433544</c:v>
                  </c:pt>
                  <c:pt idx="141">
                    <c:v>0.19552970033346528</c:v>
                  </c:pt>
                  <c:pt idx="142">
                    <c:v>0.19924761445409558</c:v>
                  </c:pt>
                  <c:pt idx="143">
                    <c:v>0.1992689481322055</c:v>
                  </c:pt>
                  <c:pt idx="144">
                    <c:v>0.20268318297671242</c:v>
                  </c:pt>
                  <c:pt idx="145">
                    <c:v>0.19845405934228888</c:v>
                  </c:pt>
                  <c:pt idx="146">
                    <c:v>0.20798760047524292</c:v>
                  </c:pt>
                  <c:pt idx="147">
                    <c:v>0.21453549561114826</c:v>
                  </c:pt>
                  <c:pt idx="148">
                    <c:v>0.21978348619017674</c:v>
                  </c:pt>
                  <c:pt idx="149">
                    <c:v>0.21892678627903403</c:v>
                  </c:pt>
                  <c:pt idx="150">
                    <c:v>0.23368201240526093</c:v>
                  </c:pt>
                  <c:pt idx="151">
                    <c:v>0.27713418370352311</c:v>
                  </c:pt>
                  <c:pt idx="152">
                    <c:v>0.2781466334829375</c:v>
                  </c:pt>
                  <c:pt idx="153">
                    <c:v>0.28356764136011481</c:v>
                  </c:pt>
                  <c:pt idx="154">
                    <c:v>0.28632656359430231</c:v>
                  </c:pt>
                  <c:pt idx="155">
                    <c:v>0.28837777961500927</c:v>
                  </c:pt>
                  <c:pt idx="156">
                    <c:v>0.30790956064156821</c:v>
                  </c:pt>
                  <c:pt idx="157">
                    <c:v>0.30483904190057348</c:v>
                  </c:pt>
                  <c:pt idx="158">
                    <c:v>0.2957222332308207</c:v>
                  </c:pt>
                  <c:pt idx="159">
                    <c:v>0.29725924075582111</c:v>
                  </c:pt>
                  <c:pt idx="160">
                    <c:v>0.29556899622372346</c:v>
                  </c:pt>
                  <c:pt idx="161">
                    <c:v>0.28239634530496055</c:v>
                  </c:pt>
                  <c:pt idx="162">
                    <c:v>0.27987605936077237</c:v>
                  </c:pt>
                  <c:pt idx="163">
                    <c:v>0.27119378668159677</c:v>
                  </c:pt>
                  <c:pt idx="164">
                    <c:v>0.26903908735820525</c:v>
                  </c:pt>
                  <c:pt idx="165">
                    <c:v>0.26967589855415391</c:v>
                  </c:pt>
                  <c:pt idx="166">
                    <c:v>0.27382426500866336</c:v>
                  </c:pt>
                  <c:pt idx="167">
                    <c:v>0.28394421016672067</c:v>
                  </c:pt>
                  <c:pt idx="168">
                    <c:v>0.27715193912234232</c:v>
                  </c:pt>
                  <c:pt idx="169">
                    <c:v>0.2782329209278489</c:v>
                  </c:pt>
                  <c:pt idx="170">
                    <c:v>0.28187723144550325</c:v>
                  </c:pt>
                  <c:pt idx="171">
                    <c:v>0.2872567591522055</c:v>
                  </c:pt>
                  <c:pt idx="172">
                    <c:v>0.28200603948803166</c:v>
                  </c:pt>
                  <c:pt idx="173">
                    <c:v>0.28438188818381288</c:v>
                  </c:pt>
                  <c:pt idx="174">
                    <c:v>0.28136387163567245</c:v>
                  </c:pt>
                  <c:pt idx="175">
                    <c:v>0.28487099146664036</c:v>
                  </c:pt>
                  <c:pt idx="176">
                    <c:v>0.27846942035561878</c:v>
                  </c:pt>
                  <c:pt idx="177">
                    <c:v>0.26731772055159791</c:v>
                  </c:pt>
                  <c:pt idx="178">
                    <c:v>0.26002140905146232</c:v>
                  </c:pt>
                  <c:pt idx="179">
                    <c:v>0.27141387598329952</c:v>
                  </c:pt>
                  <c:pt idx="180">
                    <c:v>0.26709745701408477</c:v>
                  </c:pt>
                  <c:pt idx="181">
                    <c:v>0.26508441730637883</c:v>
                  </c:pt>
                  <c:pt idx="182">
                    <c:v>0.26170887483913891</c:v>
                  </c:pt>
                  <c:pt idx="183">
                    <c:v>0.27781237327633435</c:v>
                  </c:pt>
                  <c:pt idx="184">
                    <c:v>0.27972616025574526</c:v>
                  </c:pt>
                  <c:pt idx="185">
                    <c:v>0.27509174459427893</c:v>
                  </c:pt>
                  <c:pt idx="186">
                    <c:v>0.27591143870942758</c:v>
                  </c:pt>
                  <c:pt idx="187">
                    <c:v>0.27399367604921698</c:v>
                  </c:pt>
                  <c:pt idx="188">
                    <c:v>0.26800666352865232</c:v>
                  </c:pt>
                  <c:pt idx="189">
                    <c:v>0.26436132525091188</c:v>
                  </c:pt>
                  <c:pt idx="190">
                    <c:v>0.25470689321441004</c:v>
                  </c:pt>
                  <c:pt idx="191">
                    <c:v>0.25113808811034505</c:v>
                  </c:pt>
                  <c:pt idx="192">
                    <c:v>0.2433968088521021</c:v>
                  </c:pt>
                  <c:pt idx="193">
                    <c:v>0.24618274341484908</c:v>
                  </c:pt>
                  <c:pt idx="194">
                    <c:v>0.27489957013716132</c:v>
                  </c:pt>
                  <c:pt idx="195">
                    <c:v>0.28575571605167871</c:v>
                  </c:pt>
                  <c:pt idx="196">
                    <c:v>0.28671111982971959</c:v>
                  </c:pt>
                  <c:pt idx="197">
                    <c:v>0.27150140228508768</c:v>
                  </c:pt>
                  <c:pt idx="198">
                    <c:v>0.2653322747535653</c:v>
                  </c:pt>
                  <c:pt idx="199">
                    <c:v>0.2521463237820426</c:v>
                  </c:pt>
                  <c:pt idx="200">
                    <c:v>0.24269418519737046</c:v>
                  </c:pt>
                  <c:pt idx="201">
                    <c:v>0.23822887672365073</c:v>
                  </c:pt>
                  <c:pt idx="202">
                    <c:v>0.23425065615770976</c:v>
                  </c:pt>
                  <c:pt idx="203">
                    <c:v>0.23573160337357735</c:v>
                  </c:pt>
                  <c:pt idx="204">
                    <c:v>0.24340817799830688</c:v>
                  </c:pt>
                  <c:pt idx="205">
                    <c:v>0.24232049892673788</c:v>
                  </c:pt>
                  <c:pt idx="206">
                    <c:v>0.24805137989440282</c:v>
                  </c:pt>
                  <c:pt idx="207">
                    <c:v>0.23654495384515142</c:v>
                  </c:pt>
                  <c:pt idx="208">
                    <c:v>0.21761148380872922</c:v>
                  </c:pt>
                  <c:pt idx="209">
                    <c:v>0.2226041184187634</c:v>
                  </c:pt>
                  <c:pt idx="210">
                    <c:v>0.2406219083823028</c:v>
                  </c:pt>
                  <c:pt idx="211">
                    <c:v>0.2462123724308648</c:v>
                  </c:pt>
                  <c:pt idx="212">
                    <c:v>0.24987791778719282</c:v>
                  </c:pt>
                  <c:pt idx="213">
                    <c:v>0.25463152121032578</c:v>
                  </c:pt>
                  <c:pt idx="214">
                    <c:v>0.27290740362530452</c:v>
                  </c:pt>
                  <c:pt idx="215">
                    <c:v>0.26744305453837286</c:v>
                  </c:pt>
                  <c:pt idx="216">
                    <c:v>0.26032261902122678</c:v>
                  </c:pt>
                  <c:pt idx="217">
                    <c:v>0.26808487253978885</c:v>
                  </c:pt>
                  <c:pt idx="218">
                    <c:v>0.27527619851852381</c:v>
                  </c:pt>
                  <c:pt idx="219">
                    <c:v>0.26606217250444392</c:v>
                  </c:pt>
                  <c:pt idx="220">
                    <c:v>0.26320987169777776</c:v>
                  </c:pt>
                  <c:pt idx="221">
                    <c:v>0.27167972863237805</c:v>
                  </c:pt>
                  <c:pt idx="222">
                    <c:v>0.26746974167122967</c:v>
                  </c:pt>
                  <c:pt idx="223">
                    <c:v>0.2633066754879555</c:v>
                  </c:pt>
                  <c:pt idx="224">
                    <c:v>0.2643346362611908</c:v>
                  </c:pt>
                  <c:pt idx="225">
                    <c:v>0.24774069489253284</c:v>
                  </c:pt>
                  <c:pt idx="226">
                    <c:v>0.24469957941612641</c:v>
                  </c:pt>
                  <c:pt idx="227">
                    <c:v>0.24841770085589346</c:v>
                  </c:pt>
                  <c:pt idx="228">
                    <c:v>0.2478086217430279</c:v>
                  </c:pt>
                  <c:pt idx="229">
                    <c:v>0.25236620954301675</c:v>
                  </c:pt>
                  <c:pt idx="230">
                    <c:v>0.25539565489579125</c:v>
                  </c:pt>
                  <c:pt idx="231">
                    <c:v>0.24299700357320378</c:v>
                  </c:pt>
                  <c:pt idx="232">
                    <c:v>0.24377264596609666</c:v>
                  </c:pt>
                  <c:pt idx="233">
                    <c:v>0.2375115117788926</c:v>
                  </c:pt>
                  <c:pt idx="234">
                    <c:v>0.22814616574401556</c:v>
                  </c:pt>
                  <c:pt idx="235">
                    <c:v>0.22077601428001006</c:v>
                  </c:pt>
                  <c:pt idx="236">
                    <c:v>0.22075034809032956</c:v>
                  </c:pt>
                  <c:pt idx="237">
                    <c:v>0.23796348555840061</c:v>
                  </c:pt>
                  <c:pt idx="238">
                    <c:v>0.23130345988226197</c:v>
                  </c:pt>
                  <c:pt idx="239">
                    <c:v>0.23673033034013008</c:v>
                  </c:pt>
                  <c:pt idx="240">
                    <c:v>0.2372447979236742</c:v>
                  </c:pt>
                  <c:pt idx="241">
                    <c:v>0.26948046933093794</c:v>
                  </c:pt>
                  <c:pt idx="242">
                    <c:v>0.28938291935682403</c:v>
                  </c:pt>
                  <c:pt idx="243">
                    <c:v>0.28103855816733869</c:v>
                  </c:pt>
                  <c:pt idx="244">
                    <c:v>0.26486040072501771</c:v>
                  </c:pt>
                  <c:pt idx="245">
                    <c:v>0.26205091422564181</c:v>
                  </c:pt>
                  <c:pt idx="246">
                    <c:v>0.28136551339955823</c:v>
                  </c:pt>
                  <c:pt idx="247">
                    <c:v>0.2761632353134002</c:v>
                  </c:pt>
                  <c:pt idx="248">
                    <c:v>0.27923828611780988</c:v>
                  </c:pt>
                  <c:pt idx="249">
                    <c:v>0.26101615627317293</c:v>
                  </c:pt>
                  <c:pt idx="250">
                    <c:v>0.26079508020506759</c:v>
                  </c:pt>
                  <c:pt idx="251">
                    <c:v>0.26077584214836863</c:v>
                  </c:pt>
                  <c:pt idx="252">
                    <c:v>0.26309296591560993</c:v>
                  </c:pt>
                  <c:pt idx="253">
                    <c:v>0.27515781789221216</c:v>
                  </c:pt>
                  <c:pt idx="254">
                    <c:v>0.28089137134657188</c:v>
                  </c:pt>
                  <c:pt idx="255">
                    <c:v>0.28535311989559242</c:v>
                  </c:pt>
                  <c:pt idx="256">
                    <c:v>0.28925047917505264</c:v>
                  </c:pt>
                  <c:pt idx="257">
                    <c:v>0.30126376109042158</c:v>
                  </c:pt>
                  <c:pt idx="258">
                    <c:v>0.3162066971845387</c:v>
                  </c:pt>
                  <c:pt idx="259">
                    <c:v>0.31078752004101579</c:v>
                  </c:pt>
                  <c:pt idx="260">
                    <c:v>0.30882509894688387</c:v>
                  </c:pt>
                  <c:pt idx="261">
                    <c:v>0.31364394060431572</c:v>
                  </c:pt>
                  <c:pt idx="262">
                    <c:v>0.31031886053304542</c:v>
                  </c:pt>
                  <c:pt idx="263">
                    <c:v>0.32180250884468725</c:v>
                  </c:pt>
                  <c:pt idx="264">
                    <c:v>0.3257607259784861</c:v>
                  </c:pt>
                  <c:pt idx="265">
                    <c:v>0.32087377330720523</c:v>
                  </c:pt>
                  <c:pt idx="266">
                    <c:v>0.3182912088725604</c:v>
                  </c:pt>
                  <c:pt idx="267">
                    <c:v>0.31195330214524997</c:v>
                  </c:pt>
                  <c:pt idx="268">
                    <c:v>0.29655338644405599</c:v>
                  </c:pt>
                  <c:pt idx="269">
                    <c:v>0.26783608003823228</c:v>
                  </c:pt>
                  <c:pt idx="270">
                    <c:v>0.2646093138910362</c:v>
                  </c:pt>
                  <c:pt idx="271">
                    <c:v>0.26325734841993303</c:v>
                  </c:pt>
                  <c:pt idx="272">
                    <c:v>0.2820844774213111</c:v>
                  </c:pt>
                  <c:pt idx="273">
                    <c:v>0.28338506470215297</c:v>
                  </c:pt>
                  <c:pt idx="274">
                    <c:v>0.27520498583218672</c:v>
                  </c:pt>
                  <c:pt idx="275">
                    <c:v>0.27529519246205109</c:v>
                  </c:pt>
                  <c:pt idx="276">
                    <c:v>0.26911692336270238</c:v>
                  </c:pt>
                  <c:pt idx="277">
                    <c:v>0.26895479931393268</c:v>
                  </c:pt>
                  <c:pt idx="278">
                    <c:v>0.25285918258001616</c:v>
                  </c:pt>
                  <c:pt idx="279">
                    <c:v>0.23592373557839685</c:v>
                  </c:pt>
                  <c:pt idx="280">
                    <c:v>0.23375769492071882</c:v>
                  </c:pt>
                  <c:pt idx="281">
                    <c:v>0.23027936123026879</c:v>
                  </c:pt>
                  <c:pt idx="282">
                    <c:v>0.2227241325681924</c:v>
                  </c:pt>
                  <c:pt idx="283">
                    <c:v>0.21853123445977224</c:v>
                  </c:pt>
                  <c:pt idx="284">
                    <c:v>0.22074169221030726</c:v>
                  </c:pt>
                  <c:pt idx="285">
                    <c:v>0.22639363882281596</c:v>
                  </c:pt>
                  <c:pt idx="286">
                    <c:v>0.22488976477811698</c:v>
                  </c:pt>
                  <c:pt idx="287">
                    <c:v>0.22958224232457555</c:v>
                  </c:pt>
                  <c:pt idx="288">
                    <c:v>0.23678852599513439</c:v>
                  </c:pt>
                  <c:pt idx="289">
                    <c:v>0.23875094562078072</c:v>
                  </c:pt>
                  <c:pt idx="290">
                    <c:v>0.23780436452202788</c:v>
                  </c:pt>
                  <c:pt idx="291">
                    <c:v>0.2359758138939915</c:v>
                  </c:pt>
                  <c:pt idx="292">
                    <c:v>0.24234189032831258</c:v>
                  </c:pt>
                  <c:pt idx="293">
                    <c:v>0.24608881890803713</c:v>
                  </c:pt>
                  <c:pt idx="294">
                    <c:v>0.26527496367577025</c:v>
                  </c:pt>
                  <c:pt idx="295">
                    <c:v>0.268174866826632</c:v>
                  </c:pt>
                  <c:pt idx="296">
                    <c:v>0.2646372505861691</c:v>
                  </c:pt>
                  <c:pt idx="297">
                    <c:v>0.25745555601121722</c:v>
                  </c:pt>
                  <c:pt idx="298">
                    <c:v>0.24439040170632084</c:v>
                  </c:pt>
                  <c:pt idx="299">
                    <c:v>0.24977367945313278</c:v>
                  </c:pt>
                  <c:pt idx="300">
                    <c:v>0.23903731174534071</c:v>
                  </c:pt>
                  <c:pt idx="301">
                    <c:v>0.23956943504916187</c:v>
                  </c:pt>
                  <c:pt idx="302">
                    <c:v>0.22563127310770298</c:v>
                  </c:pt>
                  <c:pt idx="303">
                    <c:v>0.22167180466487824</c:v>
                  </c:pt>
                  <c:pt idx="304">
                    <c:v>0.2425707220533708</c:v>
                  </c:pt>
                  <c:pt idx="305">
                    <c:v>0.26096494199857517</c:v>
                  </c:pt>
                  <c:pt idx="306">
                    <c:v>0.27009497006545014</c:v>
                  </c:pt>
                  <c:pt idx="307">
                    <c:v>0.27643951198021299</c:v>
                  </c:pt>
                  <c:pt idx="308">
                    <c:v>0.2869275959811719</c:v>
                  </c:pt>
                  <c:pt idx="309">
                    <c:v>0.30511021827316415</c:v>
                  </c:pt>
                  <c:pt idx="310">
                    <c:v>0.30836057495395547</c:v>
                  </c:pt>
                  <c:pt idx="311">
                    <c:v>0.29689524309050996</c:v>
                  </c:pt>
                  <c:pt idx="312">
                    <c:v>0.32110571920425368</c:v>
                  </c:pt>
                  <c:pt idx="313">
                    <c:v>0.31618824407032037</c:v>
                  </c:pt>
                  <c:pt idx="314">
                    <c:v>0.29969066330516697</c:v>
                  </c:pt>
                  <c:pt idx="315">
                    <c:v>0.29666197850212955</c:v>
                  </c:pt>
                  <c:pt idx="316">
                    <c:v>0.29377280070911632</c:v>
                  </c:pt>
                  <c:pt idx="317">
                    <c:v>0.29211415803264096</c:v>
                  </c:pt>
                  <c:pt idx="318">
                    <c:v>0.29216147569348083</c:v>
                  </c:pt>
                  <c:pt idx="319">
                    <c:v>0.29220789745840436</c:v>
                  </c:pt>
                  <c:pt idx="320">
                    <c:v>0.29319665184387184</c:v>
                  </c:pt>
                  <c:pt idx="321">
                    <c:v>0.29604103398437809</c:v>
                  </c:pt>
                  <c:pt idx="322">
                    <c:v>0.30158311953490702</c:v>
                  </c:pt>
                  <c:pt idx="323">
                    <c:v>0.31241833291042753</c:v>
                  </c:pt>
                  <c:pt idx="324">
                    <c:v>0.31543901780970923</c:v>
                  </c:pt>
                  <c:pt idx="325">
                    <c:v>0.30379675191336136</c:v>
                  </c:pt>
                  <c:pt idx="326">
                    <c:v>0.30160383544525682</c:v>
                  </c:pt>
                  <c:pt idx="327">
                    <c:v>0.30730324874832193</c:v>
                  </c:pt>
                  <c:pt idx="328">
                    <c:v>0.30720867840181149</c:v>
                  </c:pt>
                  <c:pt idx="329">
                    <c:v>0.31081630409367728</c:v>
                  </c:pt>
                  <c:pt idx="330">
                    <c:v>0.315989685377289</c:v>
                  </c:pt>
                  <c:pt idx="331">
                    <c:v>0.33280043269203591</c:v>
                  </c:pt>
                  <c:pt idx="332">
                    <c:v>0.33848990139234458</c:v>
                  </c:pt>
                  <c:pt idx="333">
                    <c:v>0.33215872853767736</c:v>
                  </c:pt>
                  <c:pt idx="334">
                    <c:v>0.3278701372680603</c:v>
                  </c:pt>
                  <c:pt idx="335">
                    <c:v>0.32324516899312616</c:v>
                  </c:pt>
                  <c:pt idx="336">
                    <c:v>0.31220776520533777</c:v>
                  </c:pt>
                  <c:pt idx="337">
                    <c:v>0.30363326596146534</c:v>
                  </c:pt>
                  <c:pt idx="338">
                    <c:v>0.301247385325705</c:v>
                  </c:pt>
                  <c:pt idx="339">
                    <c:v>0.29876910339275098</c:v>
                  </c:pt>
                  <c:pt idx="340">
                    <c:v>0.26881960278929701</c:v>
                  </c:pt>
                  <c:pt idx="341">
                    <c:v>0.26337613643934354</c:v>
                  </c:pt>
                  <c:pt idx="342">
                    <c:v>0.25730759809350234</c:v>
                  </c:pt>
                  <c:pt idx="343">
                    <c:v>0.24987615281954892</c:v>
                  </c:pt>
                  <c:pt idx="344">
                    <c:v>0.24473829770416261</c:v>
                  </c:pt>
                  <c:pt idx="345">
                    <c:v>0.2329027115795432</c:v>
                  </c:pt>
                  <c:pt idx="346">
                    <c:v>0.22750627934762063</c:v>
                  </c:pt>
                  <c:pt idx="347">
                    <c:v>0.23204811713770146</c:v>
                  </c:pt>
                  <c:pt idx="348">
                    <c:v>0.22630462309883204</c:v>
                  </c:pt>
                  <c:pt idx="349">
                    <c:v>0.22085806595016055</c:v>
                  </c:pt>
                  <c:pt idx="350">
                    <c:v>0.22722078864214293</c:v>
                  </c:pt>
                  <c:pt idx="351">
                    <c:v>0.2352396099736373</c:v>
                  </c:pt>
                  <c:pt idx="352">
                    <c:v>0.23496785808637116</c:v>
                  </c:pt>
                  <c:pt idx="353">
                    <c:v>0.23100542391636031</c:v>
                  </c:pt>
                  <c:pt idx="354">
                    <c:v>0.22486486158028615</c:v>
                  </c:pt>
                  <c:pt idx="355">
                    <c:v>0.234819181044467</c:v>
                  </c:pt>
                  <c:pt idx="356">
                    <c:v>0.23898996212678522</c:v>
                  </c:pt>
                  <c:pt idx="357">
                    <c:v>0.24300489471629891</c:v>
                  </c:pt>
                  <c:pt idx="358">
                    <c:v>0.23536436848770861</c:v>
                  </c:pt>
                  <c:pt idx="359">
                    <c:v>0.23197377946116801</c:v>
                  </c:pt>
                  <c:pt idx="360">
                    <c:v>0.23257678878809901</c:v>
                  </c:pt>
                  <c:pt idx="361">
                    <c:v>0.24135651828852023</c:v>
                  </c:pt>
                  <c:pt idx="362">
                    <c:v>0.23492969165294342</c:v>
                  </c:pt>
                  <c:pt idx="363">
                    <c:v>0.23502888049284712</c:v>
                  </c:pt>
                  <c:pt idx="364">
                    <c:v>0.24601353967148076</c:v>
                  </c:pt>
                </c:numCache>
              </c:numRef>
            </c:plus>
            <c:minus>
              <c:numRef>
                <c:f>Tabelle10!$AR$747:$AR$1111</c:f>
                <c:numCache>
                  <c:formatCode>General</c:formatCode>
                  <c:ptCount val="365"/>
                  <c:pt idx="0">
                    <c:v>0.26259876908407614</c:v>
                  </c:pt>
                  <c:pt idx="1">
                    <c:v>0.25580479528461747</c:v>
                  </c:pt>
                  <c:pt idx="2">
                    <c:v>0.26585385077596768</c:v>
                  </c:pt>
                  <c:pt idx="3">
                    <c:v>0.25620366221472068</c:v>
                  </c:pt>
                  <c:pt idx="4">
                    <c:v>0.26292308567487638</c:v>
                  </c:pt>
                  <c:pt idx="5">
                    <c:v>0.24862460530724481</c:v>
                  </c:pt>
                  <c:pt idx="6">
                    <c:v>0.25369447661721839</c:v>
                  </c:pt>
                  <c:pt idx="7">
                    <c:v>0.24626928646702353</c:v>
                  </c:pt>
                  <c:pt idx="8">
                    <c:v>0.24988896881455061</c:v>
                  </c:pt>
                  <c:pt idx="9">
                    <c:v>0.24636408861129025</c:v>
                  </c:pt>
                  <c:pt idx="10">
                    <c:v>0.23633733359290482</c:v>
                  </c:pt>
                  <c:pt idx="11">
                    <c:v>0.22448092557701027</c:v>
                  </c:pt>
                  <c:pt idx="12">
                    <c:v>0.22692281767716999</c:v>
                  </c:pt>
                  <c:pt idx="13">
                    <c:v>0.22704013640274329</c:v>
                  </c:pt>
                  <c:pt idx="14">
                    <c:v>0.22832529699076917</c:v>
                  </c:pt>
                  <c:pt idx="15">
                    <c:v>0.22427950395492913</c:v>
                  </c:pt>
                  <c:pt idx="16">
                    <c:v>0.22789834016575694</c:v>
                  </c:pt>
                  <c:pt idx="17">
                    <c:v>0.23663537566787216</c:v>
                  </c:pt>
                  <c:pt idx="18">
                    <c:v>0.24606036020586899</c:v>
                  </c:pt>
                  <c:pt idx="19">
                    <c:v>0.24535313194928629</c:v>
                  </c:pt>
                  <c:pt idx="20">
                    <c:v>0.2547878236277793</c:v>
                  </c:pt>
                  <c:pt idx="21">
                    <c:v>0.26203143974705334</c:v>
                  </c:pt>
                  <c:pt idx="22">
                    <c:v>0.26637593003375098</c:v>
                  </c:pt>
                  <c:pt idx="23">
                    <c:v>0.2653670114929918</c:v>
                  </c:pt>
                  <c:pt idx="24">
                    <c:v>0.27190339764829158</c:v>
                  </c:pt>
                  <c:pt idx="25">
                    <c:v>0.27499787236111328</c:v>
                  </c:pt>
                  <c:pt idx="26">
                    <c:v>0.27130366781553183</c:v>
                  </c:pt>
                  <c:pt idx="27">
                    <c:v>0.26287055517935104</c:v>
                  </c:pt>
                  <c:pt idx="28">
                    <c:v>0.25679526549703974</c:v>
                  </c:pt>
                  <c:pt idx="29">
                    <c:v>0.25972436955113737</c:v>
                  </c:pt>
                  <c:pt idx="30">
                    <c:v>0.2731289477855714</c:v>
                  </c:pt>
                  <c:pt idx="31">
                    <c:v>0.27723926137640476</c:v>
                  </c:pt>
                  <c:pt idx="32">
                    <c:v>0.28847956442170819</c:v>
                  </c:pt>
                  <c:pt idx="33">
                    <c:v>0.28426659414160799</c:v>
                  </c:pt>
                  <c:pt idx="34">
                    <c:v>0.28765709191397182</c:v>
                  </c:pt>
                  <c:pt idx="35">
                    <c:v>0.2900673694232877</c:v>
                  </c:pt>
                  <c:pt idx="36">
                    <c:v>0.30018563985978886</c:v>
                  </c:pt>
                  <c:pt idx="37">
                    <c:v>0.30484111578280043</c:v>
                  </c:pt>
                  <c:pt idx="38">
                    <c:v>0.31980432698584377</c:v>
                  </c:pt>
                  <c:pt idx="39">
                    <c:v>0.3370098716403318</c:v>
                  </c:pt>
                  <c:pt idx="40">
                    <c:v>0.34652374949313236</c:v>
                  </c:pt>
                  <c:pt idx="41">
                    <c:v>0.34708627744102344</c:v>
                  </c:pt>
                  <c:pt idx="42">
                    <c:v>0.33810091058292574</c:v>
                  </c:pt>
                  <c:pt idx="43">
                    <c:v>0.33767516617432802</c:v>
                  </c:pt>
                  <c:pt idx="44">
                    <c:v>0.34101884415860045</c:v>
                  </c:pt>
                  <c:pt idx="45">
                    <c:v>0.34961293292824597</c:v>
                  </c:pt>
                  <c:pt idx="46">
                    <c:v>0.3631626481537848</c:v>
                  </c:pt>
                  <c:pt idx="47">
                    <c:v>0.35369210296864573</c:v>
                  </c:pt>
                  <c:pt idx="48">
                    <c:v>0.35548311689346013</c:v>
                  </c:pt>
                  <c:pt idx="49">
                    <c:v>0.36843421859003234</c:v>
                  </c:pt>
                  <c:pt idx="50">
                    <c:v>0.37438912850827299</c:v>
                  </c:pt>
                  <c:pt idx="51">
                    <c:v>0.36543020288333639</c:v>
                  </c:pt>
                  <c:pt idx="52">
                    <c:v>0.35698916905761807</c:v>
                  </c:pt>
                  <c:pt idx="53">
                    <c:v>0.3596682142702694</c:v>
                  </c:pt>
                  <c:pt idx="54">
                    <c:v>0.35760220555362304</c:v>
                  </c:pt>
                  <c:pt idx="55">
                    <c:v>0.35337338657613032</c:v>
                  </c:pt>
                  <c:pt idx="56">
                    <c:v>0.34006178387348307</c:v>
                  </c:pt>
                  <c:pt idx="57">
                    <c:v>0.32540296126174034</c:v>
                  </c:pt>
                  <c:pt idx="58">
                    <c:v>0.32492019659417487</c:v>
                  </c:pt>
                  <c:pt idx="59">
                    <c:v>0.31932314091024516</c:v>
                  </c:pt>
                  <c:pt idx="60">
                    <c:v>0.32201894681185994</c:v>
                  </c:pt>
                  <c:pt idx="61">
                    <c:v>0.32132493258732286</c:v>
                  </c:pt>
                  <c:pt idx="62">
                    <c:v>0.3026888957113098</c:v>
                  </c:pt>
                  <c:pt idx="63">
                    <c:v>0.30426913245092213</c:v>
                  </c:pt>
                  <c:pt idx="64">
                    <c:v>0.30516035915643891</c:v>
                  </c:pt>
                  <c:pt idx="65">
                    <c:v>0.30230158466738366</c:v>
                  </c:pt>
                  <c:pt idx="66">
                    <c:v>0.29004748978226225</c:v>
                  </c:pt>
                  <c:pt idx="67">
                    <c:v>0.27249254600002015</c:v>
                  </c:pt>
                  <c:pt idx="68">
                    <c:v>0.27759133371924122</c:v>
                  </c:pt>
                  <c:pt idx="69">
                    <c:v>0.29959764852981019</c:v>
                  </c:pt>
                  <c:pt idx="70">
                    <c:v>0.30132835063901747</c:v>
                  </c:pt>
                  <c:pt idx="71">
                    <c:v>0.29227485066896075</c:v>
                  </c:pt>
                  <c:pt idx="72">
                    <c:v>0.28539096562094246</c:v>
                  </c:pt>
                  <c:pt idx="73">
                    <c:v>0.2929910900454778</c:v>
                  </c:pt>
                  <c:pt idx="74">
                    <c:v>0.29875351890975038</c:v>
                  </c:pt>
                  <c:pt idx="75">
                    <c:v>0.29939449704237164</c:v>
                  </c:pt>
                  <c:pt idx="76">
                    <c:v>0.29571311487216856</c:v>
                  </c:pt>
                  <c:pt idx="77">
                    <c:v>0.30494525685846896</c:v>
                  </c:pt>
                  <c:pt idx="78">
                    <c:v>0.29548709873836537</c:v>
                  </c:pt>
                  <c:pt idx="79">
                    <c:v>0.28227503407437532</c:v>
                  </c:pt>
                  <c:pt idx="80">
                    <c:v>0.27968289968990989</c:v>
                  </c:pt>
                  <c:pt idx="81">
                    <c:v>0.26729089330140737</c:v>
                  </c:pt>
                  <c:pt idx="82">
                    <c:v>0.25703554701034953</c:v>
                  </c:pt>
                  <c:pt idx="83">
                    <c:v>0.25156836984902387</c:v>
                  </c:pt>
                  <c:pt idx="84">
                    <c:v>0.25510628519115092</c:v>
                  </c:pt>
                  <c:pt idx="85">
                    <c:v>0.25764847661140078</c:v>
                  </c:pt>
                  <c:pt idx="86">
                    <c:v>0.26222275109908288</c:v>
                  </c:pt>
                  <c:pt idx="87">
                    <c:v>0.25579430574024281</c:v>
                  </c:pt>
                  <c:pt idx="88">
                    <c:v>0.25495984207215777</c:v>
                  </c:pt>
                  <c:pt idx="89">
                    <c:v>0.23398544809119562</c:v>
                  </c:pt>
                  <c:pt idx="90">
                    <c:v>0.24185046227903473</c:v>
                  </c:pt>
                  <c:pt idx="91">
                    <c:v>0.25287190043682206</c:v>
                  </c:pt>
                  <c:pt idx="92">
                    <c:v>0.25223987536385217</c:v>
                  </c:pt>
                  <c:pt idx="93">
                    <c:v>0.25343228159747344</c:v>
                  </c:pt>
                  <c:pt idx="94">
                    <c:v>0.26004085643022012</c:v>
                  </c:pt>
                  <c:pt idx="95">
                    <c:v>0.27623045889005399</c:v>
                  </c:pt>
                  <c:pt idx="96">
                    <c:v>0.28017423210465331</c:v>
                  </c:pt>
                  <c:pt idx="97">
                    <c:v>0.27823664304243789</c:v>
                  </c:pt>
                  <c:pt idx="98">
                    <c:v>0.28370349580364562</c:v>
                  </c:pt>
                  <c:pt idx="99">
                    <c:v>0.27787849654746272</c:v>
                  </c:pt>
                  <c:pt idx="100">
                    <c:v>0.27927676749429337</c:v>
                  </c:pt>
                  <c:pt idx="101">
                    <c:v>0.27294541954833323</c:v>
                  </c:pt>
                  <c:pt idx="102">
                    <c:v>0.27247298918987778</c:v>
                  </c:pt>
                  <c:pt idx="103">
                    <c:v>0.26694627626319833</c:v>
                  </c:pt>
                  <c:pt idx="104">
                    <c:v>0.26202605897310705</c:v>
                  </c:pt>
                  <c:pt idx="105">
                    <c:v>0.26284621914492046</c:v>
                  </c:pt>
                  <c:pt idx="106">
                    <c:v>0.25138161944327986</c:v>
                  </c:pt>
                  <c:pt idx="107">
                    <c:v>0.25391627615894891</c:v>
                  </c:pt>
                  <c:pt idx="108">
                    <c:v>0.25998055689515781</c:v>
                  </c:pt>
                  <c:pt idx="109">
                    <c:v>0.26341223424546473</c:v>
                  </c:pt>
                  <c:pt idx="110">
                    <c:v>0.26735148704081285</c:v>
                  </c:pt>
                  <c:pt idx="111">
                    <c:v>0.2719499994425435</c:v>
                  </c:pt>
                  <c:pt idx="112">
                    <c:v>0.27015016626874128</c:v>
                  </c:pt>
                  <c:pt idx="113">
                    <c:v>0.28245913154927921</c:v>
                  </c:pt>
                  <c:pt idx="114">
                    <c:v>0.28548095619795366</c:v>
                  </c:pt>
                  <c:pt idx="115">
                    <c:v>0.29076825628888869</c:v>
                  </c:pt>
                  <c:pt idx="116">
                    <c:v>0.27793211782935762</c:v>
                  </c:pt>
                  <c:pt idx="117">
                    <c:v>0.26870643758035695</c:v>
                  </c:pt>
                  <c:pt idx="118">
                    <c:v>0.26643355475535385</c:v>
                  </c:pt>
                  <c:pt idx="119">
                    <c:v>0.25615150105408929</c:v>
                  </c:pt>
                  <c:pt idx="120">
                    <c:v>0.2660827054526102</c:v>
                  </c:pt>
                  <c:pt idx="121">
                    <c:v>0.2610563170096839</c:v>
                  </c:pt>
                  <c:pt idx="122">
                    <c:v>0.25147245075615671</c:v>
                  </c:pt>
                  <c:pt idx="123">
                    <c:v>0.24574353798390713</c:v>
                  </c:pt>
                  <c:pt idx="124">
                    <c:v>0.23569049080830742</c:v>
                  </c:pt>
                  <c:pt idx="125">
                    <c:v>0.23195173166210056</c:v>
                  </c:pt>
                  <c:pt idx="126">
                    <c:v>0.22727292815138192</c:v>
                  </c:pt>
                  <c:pt idx="127">
                    <c:v>0.23021356951089139</c:v>
                  </c:pt>
                  <c:pt idx="128">
                    <c:v>0.23151923143957112</c:v>
                  </c:pt>
                  <c:pt idx="129">
                    <c:v>0.22148247930371331</c:v>
                  </c:pt>
                  <c:pt idx="130">
                    <c:v>0.20205996074869059</c:v>
                  </c:pt>
                  <c:pt idx="131">
                    <c:v>0.20288777426803131</c:v>
                  </c:pt>
                  <c:pt idx="132">
                    <c:v>0.20324395634238404</c:v>
                  </c:pt>
                  <c:pt idx="133">
                    <c:v>0.1999333580392712</c:v>
                  </c:pt>
                  <c:pt idx="134">
                    <c:v>0.20252233139831824</c:v>
                  </c:pt>
                  <c:pt idx="135">
                    <c:v>0.20244515405470997</c:v>
                  </c:pt>
                  <c:pt idx="136">
                    <c:v>0.20238061243597721</c:v>
                  </c:pt>
                  <c:pt idx="137">
                    <c:v>0.19698271499695871</c:v>
                  </c:pt>
                  <c:pt idx="138">
                    <c:v>0.19818548371920514</c:v>
                  </c:pt>
                  <c:pt idx="139">
                    <c:v>0.19319441431681525</c:v>
                  </c:pt>
                  <c:pt idx="140">
                    <c:v>0.19530910147433544</c:v>
                  </c:pt>
                  <c:pt idx="141">
                    <c:v>0.19552970033346528</c:v>
                  </c:pt>
                  <c:pt idx="142">
                    <c:v>0.19924761445409558</c:v>
                  </c:pt>
                  <c:pt idx="143">
                    <c:v>0.1992689481322055</c:v>
                  </c:pt>
                  <c:pt idx="144">
                    <c:v>0.20268318297671242</c:v>
                  </c:pt>
                  <c:pt idx="145">
                    <c:v>0.19845405934228888</c:v>
                  </c:pt>
                  <c:pt idx="146">
                    <c:v>0.20798760047524292</c:v>
                  </c:pt>
                  <c:pt idx="147">
                    <c:v>0.21453549561114826</c:v>
                  </c:pt>
                  <c:pt idx="148">
                    <c:v>0.21978348619017674</c:v>
                  </c:pt>
                  <c:pt idx="149">
                    <c:v>0.21892678627903403</c:v>
                  </c:pt>
                  <c:pt idx="150">
                    <c:v>0.23368201240526093</c:v>
                  </c:pt>
                  <c:pt idx="151">
                    <c:v>0.27713418370352311</c:v>
                  </c:pt>
                  <c:pt idx="152">
                    <c:v>0.2781466334829375</c:v>
                  </c:pt>
                  <c:pt idx="153">
                    <c:v>0.28356764136011481</c:v>
                  </c:pt>
                  <c:pt idx="154">
                    <c:v>0.28632656359430231</c:v>
                  </c:pt>
                  <c:pt idx="155">
                    <c:v>0.28837777961500927</c:v>
                  </c:pt>
                  <c:pt idx="156">
                    <c:v>0.30790956064156821</c:v>
                  </c:pt>
                  <c:pt idx="157">
                    <c:v>0.30483904190057348</c:v>
                  </c:pt>
                  <c:pt idx="158">
                    <c:v>0.2957222332308207</c:v>
                  </c:pt>
                  <c:pt idx="159">
                    <c:v>0.29725924075582111</c:v>
                  </c:pt>
                  <c:pt idx="160">
                    <c:v>0.29556899622372346</c:v>
                  </c:pt>
                  <c:pt idx="161">
                    <c:v>0.28239634530496055</c:v>
                  </c:pt>
                  <c:pt idx="162">
                    <c:v>0.27987605936077237</c:v>
                  </c:pt>
                  <c:pt idx="163">
                    <c:v>0.27119378668159677</c:v>
                  </c:pt>
                  <c:pt idx="164">
                    <c:v>0.26903908735820525</c:v>
                  </c:pt>
                  <c:pt idx="165">
                    <c:v>0.26967589855415391</c:v>
                  </c:pt>
                  <c:pt idx="166">
                    <c:v>0.27382426500866336</c:v>
                  </c:pt>
                  <c:pt idx="167">
                    <c:v>0.28394421016672067</c:v>
                  </c:pt>
                  <c:pt idx="168">
                    <c:v>0.27715193912234232</c:v>
                  </c:pt>
                  <c:pt idx="169">
                    <c:v>0.2782329209278489</c:v>
                  </c:pt>
                  <c:pt idx="170">
                    <c:v>0.28187723144550325</c:v>
                  </c:pt>
                  <c:pt idx="171">
                    <c:v>0.2872567591522055</c:v>
                  </c:pt>
                  <c:pt idx="172">
                    <c:v>0.28200603948803166</c:v>
                  </c:pt>
                  <c:pt idx="173">
                    <c:v>0.28438188818381288</c:v>
                  </c:pt>
                  <c:pt idx="174">
                    <c:v>0.28136387163567245</c:v>
                  </c:pt>
                  <c:pt idx="175">
                    <c:v>0.28487099146664036</c:v>
                  </c:pt>
                  <c:pt idx="176">
                    <c:v>0.27846942035561878</c:v>
                  </c:pt>
                  <c:pt idx="177">
                    <c:v>0.26731772055159791</c:v>
                  </c:pt>
                  <c:pt idx="178">
                    <c:v>0.26002140905146232</c:v>
                  </c:pt>
                  <c:pt idx="179">
                    <c:v>0.27141387598329952</c:v>
                  </c:pt>
                  <c:pt idx="180">
                    <c:v>0.26709745701408477</c:v>
                  </c:pt>
                  <c:pt idx="181">
                    <c:v>0.26508441730637883</c:v>
                  </c:pt>
                  <c:pt idx="182">
                    <c:v>0.26170887483913891</c:v>
                  </c:pt>
                  <c:pt idx="183">
                    <c:v>0.27781237327633435</c:v>
                  </c:pt>
                  <c:pt idx="184">
                    <c:v>0.27972616025574526</c:v>
                  </c:pt>
                  <c:pt idx="185">
                    <c:v>0.27509174459427893</c:v>
                  </c:pt>
                  <c:pt idx="186">
                    <c:v>0.27591143870942758</c:v>
                  </c:pt>
                  <c:pt idx="187">
                    <c:v>0.27399367604921698</c:v>
                  </c:pt>
                  <c:pt idx="188">
                    <c:v>0.26800666352865232</c:v>
                  </c:pt>
                  <c:pt idx="189">
                    <c:v>0.26436132525091188</c:v>
                  </c:pt>
                  <c:pt idx="190">
                    <c:v>0.25470689321441004</c:v>
                  </c:pt>
                  <c:pt idx="191">
                    <c:v>0.25113808811034505</c:v>
                  </c:pt>
                  <c:pt idx="192">
                    <c:v>0.2433968088521021</c:v>
                  </c:pt>
                  <c:pt idx="193">
                    <c:v>0.24618274341484908</c:v>
                  </c:pt>
                  <c:pt idx="194">
                    <c:v>0.27489957013716132</c:v>
                  </c:pt>
                  <c:pt idx="195">
                    <c:v>0.28575571605167871</c:v>
                  </c:pt>
                  <c:pt idx="196">
                    <c:v>0.28671111982971959</c:v>
                  </c:pt>
                  <c:pt idx="197">
                    <c:v>0.27150140228508768</c:v>
                  </c:pt>
                  <c:pt idx="198">
                    <c:v>0.2653322747535653</c:v>
                  </c:pt>
                  <c:pt idx="199">
                    <c:v>0.2521463237820426</c:v>
                  </c:pt>
                  <c:pt idx="200">
                    <c:v>0.24269418519737046</c:v>
                  </c:pt>
                  <c:pt idx="201">
                    <c:v>0.23822887672365073</c:v>
                  </c:pt>
                  <c:pt idx="202">
                    <c:v>0.23425065615770976</c:v>
                  </c:pt>
                  <c:pt idx="203">
                    <c:v>0.23573160337357735</c:v>
                  </c:pt>
                  <c:pt idx="204">
                    <c:v>0.24340817799830688</c:v>
                  </c:pt>
                  <c:pt idx="205">
                    <c:v>0.24232049892673788</c:v>
                  </c:pt>
                  <c:pt idx="206">
                    <c:v>0.24805137989440282</c:v>
                  </c:pt>
                  <c:pt idx="207">
                    <c:v>0.23654495384515142</c:v>
                  </c:pt>
                  <c:pt idx="208">
                    <c:v>0.21761148380872922</c:v>
                  </c:pt>
                  <c:pt idx="209">
                    <c:v>0.2226041184187634</c:v>
                  </c:pt>
                  <c:pt idx="210">
                    <c:v>0.2406219083823028</c:v>
                  </c:pt>
                  <c:pt idx="211">
                    <c:v>0.2462123724308648</c:v>
                  </c:pt>
                  <c:pt idx="212">
                    <c:v>0.24987791778719282</c:v>
                  </c:pt>
                  <c:pt idx="213">
                    <c:v>0.25463152121032578</c:v>
                  </c:pt>
                  <c:pt idx="214">
                    <c:v>0.27290740362530452</c:v>
                  </c:pt>
                  <c:pt idx="215">
                    <c:v>0.26744305453837286</c:v>
                  </c:pt>
                  <c:pt idx="216">
                    <c:v>0.26032261902122678</c:v>
                  </c:pt>
                  <c:pt idx="217">
                    <c:v>0.26808487253978885</c:v>
                  </c:pt>
                  <c:pt idx="218">
                    <c:v>0.27527619851852381</c:v>
                  </c:pt>
                  <c:pt idx="219">
                    <c:v>0.26606217250444392</c:v>
                  </c:pt>
                  <c:pt idx="220">
                    <c:v>0.26320987169777776</c:v>
                  </c:pt>
                  <c:pt idx="221">
                    <c:v>0.27167972863237805</c:v>
                  </c:pt>
                  <c:pt idx="222">
                    <c:v>0.26746974167122967</c:v>
                  </c:pt>
                  <c:pt idx="223">
                    <c:v>0.2633066754879555</c:v>
                  </c:pt>
                  <c:pt idx="224">
                    <c:v>0.2643346362611908</c:v>
                  </c:pt>
                  <c:pt idx="225">
                    <c:v>0.24774069489253284</c:v>
                  </c:pt>
                  <c:pt idx="226">
                    <c:v>0.24469957941612641</c:v>
                  </c:pt>
                  <c:pt idx="227">
                    <c:v>0.24841770085589346</c:v>
                  </c:pt>
                  <c:pt idx="228">
                    <c:v>0.2478086217430279</c:v>
                  </c:pt>
                  <c:pt idx="229">
                    <c:v>0.25236620954301675</c:v>
                  </c:pt>
                  <c:pt idx="230">
                    <c:v>0.25539565489579125</c:v>
                  </c:pt>
                  <c:pt idx="231">
                    <c:v>0.24299700357320378</c:v>
                  </c:pt>
                  <c:pt idx="232">
                    <c:v>0.24377264596609666</c:v>
                  </c:pt>
                  <c:pt idx="233">
                    <c:v>0.2375115117788926</c:v>
                  </c:pt>
                  <c:pt idx="234">
                    <c:v>0.22814616574401556</c:v>
                  </c:pt>
                  <c:pt idx="235">
                    <c:v>0.22077601428001006</c:v>
                  </c:pt>
                  <c:pt idx="236">
                    <c:v>0.22075034809032956</c:v>
                  </c:pt>
                  <c:pt idx="237">
                    <c:v>0.23796348555840061</c:v>
                  </c:pt>
                  <c:pt idx="238">
                    <c:v>0.23130345988226197</c:v>
                  </c:pt>
                  <c:pt idx="239">
                    <c:v>0.23673033034013008</c:v>
                  </c:pt>
                  <c:pt idx="240">
                    <c:v>0.2372447979236742</c:v>
                  </c:pt>
                  <c:pt idx="241">
                    <c:v>0.26948046933093794</c:v>
                  </c:pt>
                  <c:pt idx="242">
                    <c:v>0.28938291935682403</c:v>
                  </c:pt>
                  <c:pt idx="243">
                    <c:v>0.28103855816733869</c:v>
                  </c:pt>
                  <c:pt idx="244">
                    <c:v>0.26486040072501771</c:v>
                  </c:pt>
                  <c:pt idx="245">
                    <c:v>0.26205091422564181</c:v>
                  </c:pt>
                  <c:pt idx="246">
                    <c:v>0.28136551339955823</c:v>
                  </c:pt>
                  <c:pt idx="247">
                    <c:v>0.2761632353134002</c:v>
                  </c:pt>
                  <c:pt idx="248">
                    <c:v>0.27923828611780988</c:v>
                  </c:pt>
                  <c:pt idx="249">
                    <c:v>0.26101615627317293</c:v>
                  </c:pt>
                  <c:pt idx="250">
                    <c:v>0.26079508020506759</c:v>
                  </c:pt>
                  <c:pt idx="251">
                    <c:v>0.26077584214836863</c:v>
                  </c:pt>
                  <c:pt idx="252">
                    <c:v>0.26309296591560993</c:v>
                  </c:pt>
                  <c:pt idx="253">
                    <c:v>0.27515781789221216</c:v>
                  </c:pt>
                  <c:pt idx="254">
                    <c:v>0.28089137134657188</c:v>
                  </c:pt>
                  <c:pt idx="255">
                    <c:v>0.28535311989559242</c:v>
                  </c:pt>
                  <c:pt idx="256">
                    <c:v>0.28925047917505264</c:v>
                  </c:pt>
                  <c:pt idx="257">
                    <c:v>0.30126376109042158</c:v>
                  </c:pt>
                  <c:pt idx="258">
                    <c:v>0.3162066971845387</c:v>
                  </c:pt>
                  <c:pt idx="259">
                    <c:v>0.31078752004101579</c:v>
                  </c:pt>
                  <c:pt idx="260">
                    <c:v>0.30882509894688387</c:v>
                  </c:pt>
                  <c:pt idx="261">
                    <c:v>0.31364394060431572</c:v>
                  </c:pt>
                  <c:pt idx="262">
                    <c:v>0.31031886053304542</c:v>
                  </c:pt>
                  <c:pt idx="263">
                    <c:v>0.32180250884468725</c:v>
                  </c:pt>
                  <c:pt idx="264">
                    <c:v>0.3257607259784861</c:v>
                  </c:pt>
                  <c:pt idx="265">
                    <c:v>0.32087377330720523</c:v>
                  </c:pt>
                  <c:pt idx="266">
                    <c:v>0.3182912088725604</c:v>
                  </c:pt>
                  <c:pt idx="267">
                    <c:v>0.31195330214524997</c:v>
                  </c:pt>
                  <c:pt idx="268">
                    <c:v>0.29655338644405599</c:v>
                  </c:pt>
                  <c:pt idx="269">
                    <c:v>0.26783608003823228</c:v>
                  </c:pt>
                  <c:pt idx="270">
                    <c:v>0.2646093138910362</c:v>
                  </c:pt>
                  <c:pt idx="271">
                    <c:v>0.26325734841993303</c:v>
                  </c:pt>
                  <c:pt idx="272">
                    <c:v>0.2820844774213111</c:v>
                  </c:pt>
                  <c:pt idx="273">
                    <c:v>0.28338506470215297</c:v>
                  </c:pt>
                  <c:pt idx="274">
                    <c:v>0.27520498583218672</c:v>
                  </c:pt>
                  <c:pt idx="275">
                    <c:v>0.27529519246205109</c:v>
                  </c:pt>
                  <c:pt idx="276">
                    <c:v>0.26911692336270238</c:v>
                  </c:pt>
                  <c:pt idx="277">
                    <c:v>0.26895479931393268</c:v>
                  </c:pt>
                  <c:pt idx="278">
                    <c:v>0.25285918258001616</c:v>
                  </c:pt>
                  <c:pt idx="279">
                    <c:v>0.23592373557839685</c:v>
                  </c:pt>
                  <c:pt idx="280">
                    <c:v>0.23375769492071882</c:v>
                  </c:pt>
                  <c:pt idx="281">
                    <c:v>0.23027936123026879</c:v>
                  </c:pt>
                  <c:pt idx="282">
                    <c:v>0.2227241325681924</c:v>
                  </c:pt>
                  <c:pt idx="283">
                    <c:v>0.21853123445977224</c:v>
                  </c:pt>
                  <c:pt idx="284">
                    <c:v>0.22074169221030726</c:v>
                  </c:pt>
                  <c:pt idx="285">
                    <c:v>0.22639363882281596</c:v>
                  </c:pt>
                  <c:pt idx="286">
                    <c:v>0.22488976477811698</c:v>
                  </c:pt>
                  <c:pt idx="287">
                    <c:v>0.22958224232457555</c:v>
                  </c:pt>
                  <c:pt idx="288">
                    <c:v>0.23678852599513439</c:v>
                  </c:pt>
                  <c:pt idx="289">
                    <c:v>0.23875094562078072</c:v>
                  </c:pt>
                  <c:pt idx="290">
                    <c:v>0.23780436452202788</c:v>
                  </c:pt>
                  <c:pt idx="291">
                    <c:v>0.2359758138939915</c:v>
                  </c:pt>
                  <c:pt idx="292">
                    <c:v>0.24234189032831258</c:v>
                  </c:pt>
                  <c:pt idx="293">
                    <c:v>0.24608881890803713</c:v>
                  </c:pt>
                  <c:pt idx="294">
                    <c:v>0.26527496367577025</c:v>
                  </c:pt>
                  <c:pt idx="295">
                    <c:v>0.268174866826632</c:v>
                  </c:pt>
                  <c:pt idx="296">
                    <c:v>0.2646372505861691</c:v>
                  </c:pt>
                  <c:pt idx="297">
                    <c:v>0.25745555601121722</c:v>
                  </c:pt>
                  <c:pt idx="298">
                    <c:v>0.24439040170632084</c:v>
                  </c:pt>
                  <c:pt idx="299">
                    <c:v>0.24977367945313278</c:v>
                  </c:pt>
                  <c:pt idx="300">
                    <c:v>0.23903731174534071</c:v>
                  </c:pt>
                  <c:pt idx="301">
                    <c:v>0.23956943504916187</c:v>
                  </c:pt>
                  <c:pt idx="302">
                    <c:v>0.22563127310770298</c:v>
                  </c:pt>
                  <c:pt idx="303">
                    <c:v>0.22167180466487824</c:v>
                  </c:pt>
                  <c:pt idx="304">
                    <c:v>0.2425707220533708</c:v>
                  </c:pt>
                  <c:pt idx="305">
                    <c:v>0.26096494199857517</c:v>
                  </c:pt>
                  <c:pt idx="306">
                    <c:v>0.27009497006545014</c:v>
                  </c:pt>
                  <c:pt idx="307">
                    <c:v>0.27643951198021299</c:v>
                  </c:pt>
                  <c:pt idx="308">
                    <c:v>0.2869275959811719</c:v>
                  </c:pt>
                  <c:pt idx="309">
                    <c:v>0.30511021827316415</c:v>
                  </c:pt>
                  <c:pt idx="310">
                    <c:v>0.30836057495395547</c:v>
                  </c:pt>
                  <c:pt idx="311">
                    <c:v>0.29689524309050996</c:v>
                  </c:pt>
                  <c:pt idx="312">
                    <c:v>0.32110571920425368</c:v>
                  </c:pt>
                  <c:pt idx="313">
                    <c:v>0.31618824407032037</c:v>
                  </c:pt>
                  <c:pt idx="314">
                    <c:v>0.29969066330516697</c:v>
                  </c:pt>
                  <c:pt idx="315">
                    <c:v>0.29666197850212955</c:v>
                  </c:pt>
                  <c:pt idx="316">
                    <c:v>0.29377280070911632</c:v>
                  </c:pt>
                  <c:pt idx="317">
                    <c:v>0.29211415803264096</c:v>
                  </c:pt>
                  <c:pt idx="318">
                    <c:v>0.29216147569348083</c:v>
                  </c:pt>
                  <c:pt idx="319">
                    <c:v>0.29220789745840436</c:v>
                  </c:pt>
                  <c:pt idx="320">
                    <c:v>0.29319665184387184</c:v>
                  </c:pt>
                  <c:pt idx="321">
                    <c:v>0.29604103398437809</c:v>
                  </c:pt>
                  <c:pt idx="322">
                    <c:v>0.30158311953490702</c:v>
                  </c:pt>
                  <c:pt idx="323">
                    <c:v>0.31241833291042753</c:v>
                  </c:pt>
                  <c:pt idx="324">
                    <c:v>0.31543901780970923</c:v>
                  </c:pt>
                  <c:pt idx="325">
                    <c:v>0.30379675191336136</c:v>
                  </c:pt>
                  <c:pt idx="326">
                    <c:v>0.30160383544525682</c:v>
                  </c:pt>
                  <c:pt idx="327">
                    <c:v>0.30730324874832193</c:v>
                  </c:pt>
                  <c:pt idx="328">
                    <c:v>0.30720867840181149</c:v>
                  </c:pt>
                  <c:pt idx="329">
                    <c:v>0.31081630409367728</c:v>
                  </c:pt>
                  <c:pt idx="330">
                    <c:v>0.315989685377289</c:v>
                  </c:pt>
                  <c:pt idx="331">
                    <c:v>0.33280043269203591</c:v>
                  </c:pt>
                  <c:pt idx="332">
                    <c:v>0.33848990139234458</c:v>
                  </c:pt>
                  <c:pt idx="333">
                    <c:v>0.33215872853767736</c:v>
                  </c:pt>
                  <c:pt idx="334">
                    <c:v>0.3278701372680603</c:v>
                  </c:pt>
                  <c:pt idx="335">
                    <c:v>0.32324516899312616</c:v>
                  </c:pt>
                  <c:pt idx="336">
                    <c:v>0.31220776520533777</c:v>
                  </c:pt>
                  <c:pt idx="337">
                    <c:v>0.30363326596146534</c:v>
                  </c:pt>
                  <c:pt idx="338">
                    <c:v>0.301247385325705</c:v>
                  </c:pt>
                  <c:pt idx="339">
                    <c:v>0.29876910339275098</c:v>
                  </c:pt>
                  <c:pt idx="340">
                    <c:v>0.26881960278929701</c:v>
                  </c:pt>
                  <c:pt idx="341">
                    <c:v>0.26337613643934354</c:v>
                  </c:pt>
                  <c:pt idx="342">
                    <c:v>0.25730759809350234</c:v>
                  </c:pt>
                  <c:pt idx="343">
                    <c:v>0.24987615281954892</c:v>
                  </c:pt>
                  <c:pt idx="344">
                    <c:v>0.24473829770416261</c:v>
                  </c:pt>
                  <c:pt idx="345">
                    <c:v>0.2329027115795432</c:v>
                  </c:pt>
                  <c:pt idx="346">
                    <c:v>0.22750627934762063</c:v>
                  </c:pt>
                  <c:pt idx="347">
                    <c:v>0.23204811713770146</c:v>
                  </c:pt>
                  <c:pt idx="348">
                    <c:v>0.22630462309883204</c:v>
                  </c:pt>
                  <c:pt idx="349">
                    <c:v>0.22085806595016055</c:v>
                  </c:pt>
                  <c:pt idx="350">
                    <c:v>0.22722078864214293</c:v>
                  </c:pt>
                  <c:pt idx="351">
                    <c:v>0.2352396099736373</c:v>
                  </c:pt>
                  <c:pt idx="352">
                    <c:v>0.23496785808637116</c:v>
                  </c:pt>
                  <c:pt idx="353">
                    <c:v>0.23100542391636031</c:v>
                  </c:pt>
                  <c:pt idx="354">
                    <c:v>0.22486486158028615</c:v>
                  </c:pt>
                  <c:pt idx="355">
                    <c:v>0.234819181044467</c:v>
                  </c:pt>
                  <c:pt idx="356">
                    <c:v>0.23898996212678522</c:v>
                  </c:pt>
                  <c:pt idx="357">
                    <c:v>0.24300489471629891</c:v>
                  </c:pt>
                  <c:pt idx="358">
                    <c:v>0.23536436848770861</c:v>
                  </c:pt>
                  <c:pt idx="359">
                    <c:v>0.23197377946116801</c:v>
                  </c:pt>
                  <c:pt idx="360">
                    <c:v>0.23257678878809901</c:v>
                  </c:pt>
                  <c:pt idx="361">
                    <c:v>0.24135651828852023</c:v>
                  </c:pt>
                  <c:pt idx="362">
                    <c:v>0.23492969165294342</c:v>
                  </c:pt>
                  <c:pt idx="363">
                    <c:v>0.23502888049284712</c:v>
                  </c:pt>
                  <c:pt idx="364">
                    <c:v>0.24601353967148076</c:v>
                  </c:pt>
                </c:numCache>
              </c:numRef>
            </c:minus>
            <c:spPr>
              <a:noFill/>
              <a:ln w="9525" cap="flat" cmpd="sng" algn="ctr">
                <a:solidFill>
                  <a:srgbClr val="FF0000">
                    <a:alpha val="45000"/>
                  </a:srgbClr>
                </a:solidFill>
                <a:round/>
              </a:ln>
              <a:effectLst/>
            </c:spPr>
          </c:errBars>
          <c:cat>
            <c:numRef>
              <c:f>Tabelle10!$AC$747:$AC$1112</c:f>
              <c:numCache>
                <c:formatCode>dd/mmm</c:formatCode>
                <c:ptCount val="366"/>
                <c:pt idx="0">
                  <c:v>43831</c:v>
                </c:pt>
                <c:pt idx="1">
                  <c:v>43832</c:v>
                </c:pt>
                <c:pt idx="2">
                  <c:v>43833</c:v>
                </c:pt>
                <c:pt idx="3">
                  <c:v>43834</c:v>
                </c:pt>
                <c:pt idx="4">
                  <c:v>43835</c:v>
                </c:pt>
                <c:pt idx="5">
                  <c:v>43836</c:v>
                </c:pt>
                <c:pt idx="6">
                  <c:v>43837</c:v>
                </c:pt>
                <c:pt idx="7">
                  <c:v>43838</c:v>
                </c:pt>
                <c:pt idx="8">
                  <c:v>43839</c:v>
                </c:pt>
                <c:pt idx="9">
                  <c:v>43840</c:v>
                </c:pt>
                <c:pt idx="10">
                  <c:v>43841</c:v>
                </c:pt>
                <c:pt idx="11">
                  <c:v>43842</c:v>
                </c:pt>
                <c:pt idx="12">
                  <c:v>43843</c:v>
                </c:pt>
                <c:pt idx="13">
                  <c:v>43844</c:v>
                </c:pt>
                <c:pt idx="14">
                  <c:v>43845</c:v>
                </c:pt>
                <c:pt idx="15">
                  <c:v>43846</c:v>
                </c:pt>
                <c:pt idx="16">
                  <c:v>43847</c:v>
                </c:pt>
                <c:pt idx="17">
                  <c:v>43848</c:v>
                </c:pt>
                <c:pt idx="18">
                  <c:v>43849</c:v>
                </c:pt>
                <c:pt idx="19">
                  <c:v>43850</c:v>
                </c:pt>
                <c:pt idx="20">
                  <c:v>43851</c:v>
                </c:pt>
                <c:pt idx="21">
                  <c:v>43852</c:v>
                </c:pt>
                <c:pt idx="22">
                  <c:v>43853</c:v>
                </c:pt>
                <c:pt idx="23">
                  <c:v>43854</c:v>
                </c:pt>
                <c:pt idx="24">
                  <c:v>43855</c:v>
                </c:pt>
                <c:pt idx="25">
                  <c:v>43856</c:v>
                </c:pt>
                <c:pt idx="26">
                  <c:v>43857</c:v>
                </c:pt>
                <c:pt idx="27">
                  <c:v>43858</c:v>
                </c:pt>
                <c:pt idx="28">
                  <c:v>43859</c:v>
                </c:pt>
                <c:pt idx="29">
                  <c:v>43860</c:v>
                </c:pt>
                <c:pt idx="30">
                  <c:v>43861</c:v>
                </c:pt>
                <c:pt idx="31">
                  <c:v>43862</c:v>
                </c:pt>
                <c:pt idx="32">
                  <c:v>43863</c:v>
                </c:pt>
                <c:pt idx="33">
                  <c:v>43864</c:v>
                </c:pt>
                <c:pt idx="34">
                  <c:v>43865</c:v>
                </c:pt>
                <c:pt idx="35">
                  <c:v>43866</c:v>
                </c:pt>
                <c:pt idx="36">
                  <c:v>43867</c:v>
                </c:pt>
                <c:pt idx="37">
                  <c:v>43868</c:v>
                </c:pt>
                <c:pt idx="38">
                  <c:v>43869</c:v>
                </c:pt>
                <c:pt idx="39">
                  <c:v>43870</c:v>
                </c:pt>
                <c:pt idx="40">
                  <c:v>43871</c:v>
                </c:pt>
                <c:pt idx="41">
                  <c:v>43872</c:v>
                </c:pt>
                <c:pt idx="42">
                  <c:v>43873</c:v>
                </c:pt>
                <c:pt idx="43">
                  <c:v>43874</c:v>
                </c:pt>
                <c:pt idx="44">
                  <c:v>43875</c:v>
                </c:pt>
                <c:pt idx="45">
                  <c:v>43876</c:v>
                </c:pt>
                <c:pt idx="46">
                  <c:v>43877</c:v>
                </c:pt>
                <c:pt idx="47">
                  <c:v>43878</c:v>
                </c:pt>
                <c:pt idx="48">
                  <c:v>43879</c:v>
                </c:pt>
                <c:pt idx="49">
                  <c:v>43880</c:v>
                </c:pt>
                <c:pt idx="50">
                  <c:v>43881</c:v>
                </c:pt>
                <c:pt idx="51">
                  <c:v>43882</c:v>
                </c:pt>
                <c:pt idx="52">
                  <c:v>43883</c:v>
                </c:pt>
                <c:pt idx="53">
                  <c:v>43884</c:v>
                </c:pt>
                <c:pt idx="54">
                  <c:v>43885</c:v>
                </c:pt>
                <c:pt idx="55">
                  <c:v>43886</c:v>
                </c:pt>
                <c:pt idx="56">
                  <c:v>43887</c:v>
                </c:pt>
                <c:pt idx="57">
                  <c:v>43888</c:v>
                </c:pt>
                <c:pt idx="58">
                  <c:v>43889</c:v>
                </c:pt>
                <c:pt idx="59">
                  <c:v>43890</c:v>
                </c:pt>
                <c:pt idx="60">
                  <c:v>43891</c:v>
                </c:pt>
                <c:pt idx="61">
                  <c:v>43892</c:v>
                </c:pt>
                <c:pt idx="62">
                  <c:v>43893</c:v>
                </c:pt>
                <c:pt idx="63">
                  <c:v>43894</c:v>
                </c:pt>
                <c:pt idx="64">
                  <c:v>43895</c:v>
                </c:pt>
                <c:pt idx="65">
                  <c:v>43896</c:v>
                </c:pt>
                <c:pt idx="66">
                  <c:v>43897</c:v>
                </c:pt>
                <c:pt idx="67">
                  <c:v>43898</c:v>
                </c:pt>
                <c:pt idx="68">
                  <c:v>43899</c:v>
                </c:pt>
                <c:pt idx="69">
                  <c:v>43900</c:v>
                </c:pt>
                <c:pt idx="70">
                  <c:v>43901</c:v>
                </c:pt>
                <c:pt idx="71">
                  <c:v>43902</c:v>
                </c:pt>
                <c:pt idx="72">
                  <c:v>43903</c:v>
                </c:pt>
                <c:pt idx="73">
                  <c:v>43904</c:v>
                </c:pt>
                <c:pt idx="74">
                  <c:v>43905</c:v>
                </c:pt>
                <c:pt idx="75">
                  <c:v>43906</c:v>
                </c:pt>
                <c:pt idx="76">
                  <c:v>43907</c:v>
                </c:pt>
                <c:pt idx="77">
                  <c:v>43908</c:v>
                </c:pt>
                <c:pt idx="78">
                  <c:v>43909</c:v>
                </c:pt>
                <c:pt idx="79">
                  <c:v>43910</c:v>
                </c:pt>
                <c:pt idx="80">
                  <c:v>43911</c:v>
                </c:pt>
                <c:pt idx="81">
                  <c:v>43912</c:v>
                </c:pt>
                <c:pt idx="82">
                  <c:v>43913</c:v>
                </c:pt>
                <c:pt idx="83">
                  <c:v>43914</c:v>
                </c:pt>
                <c:pt idx="84">
                  <c:v>43915</c:v>
                </c:pt>
                <c:pt idx="85">
                  <c:v>43916</c:v>
                </c:pt>
                <c:pt idx="86">
                  <c:v>43917</c:v>
                </c:pt>
                <c:pt idx="87">
                  <c:v>43918</c:v>
                </c:pt>
                <c:pt idx="88">
                  <c:v>43919</c:v>
                </c:pt>
                <c:pt idx="89">
                  <c:v>43920</c:v>
                </c:pt>
                <c:pt idx="90">
                  <c:v>43921</c:v>
                </c:pt>
                <c:pt idx="91">
                  <c:v>43922</c:v>
                </c:pt>
                <c:pt idx="92">
                  <c:v>43923</c:v>
                </c:pt>
                <c:pt idx="93">
                  <c:v>43924</c:v>
                </c:pt>
                <c:pt idx="94">
                  <c:v>43925</c:v>
                </c:pt>
                <c:pt idx="95">
                  <c:v>43926</c:v>
                </c:pt>
                <c:pt idx="96">
                  <c:v>43927</c:v>
                </c:pt>
                <c:pt idx="97">
                  <c:v>43928</c:v>
                </c:pt>
                <c:pt idx="98">
                  <c:v>43929</c:v>
                </c:pt>
                <c:pt idx="99">
                  <c:v>43930</c:v>
                </c:pt>
                <c:pt idx="100">
                  <c:v>43931</c:v>
                </c:pt>
                <c:pt idx="101">
                  <c:v>43932</c:v>
                </c:pt>
                <c:pt idx="102">
                  <c:v>43933</c:v>
                </c:pt>
                <c:pt idx="103">
                  <c:v>43934</c:v>
                </c:pt>
                <c:pt idx="104">
                  <c:v>43935</c:v>
                </c:pt>
                <c:pt idx="105">
                  <c:v>43936</c:v>
                </c:pt>
                <c:pt idx="106">
                  <c:v>43937</c:v>
                </c:pt>
                <c:pt idx="107">
                  <c:v>43938</c:v>
                </c:pt>
                <c:pt idx="108">
                  <c:v>43939</c:v>
                </c:pt>
                <c:pt idx="109">
                  <c:v>43940</c:v>
                </c:pt>
                <c:pt idx="110">
                  <c:v>43941</c:v>
                </c:pt>
                <c:pt idx="111">
                  <c:v>43942</c:v>
                </c:pt>
                <c:pt idx="112">
                  <c:v>43943</c:v>
                </c:pt>
                <c:pt idx="113">
                  <c:v>43944</c:v>
                </c:pt>
                <c:pt idx="114">
                  <c:v>43945</c:v>
                </c:pt>
                <c:pt idx="115">
                  <c:v>43946</c:v>
                </c:pt>
                <c:pt idx="116">
                  <c:v>43947</c:v>
                </c:pt>
                <c:pt idx="117">
                  <c:v>43948</c:v>
                </c:pt>
                <c:pt idx="118">
                  <c:v>43949</c:v>
                </c:pt>
                <c:pt idx="119">
                  <c:v>43950</c:v>
                </c:pt>
                <c:pt idx="120">
                  <c:v>43951</c:v>
                </c:pt>
                <c:pt idx="121">
                  <c:v>43952</c:v>
                </c:pt>
                <c:pt idx="122">
                  <c:v>43953</c:v>
                </c:pt>
                <c:pt idx="123">
                  <c:v>43954</c:v>
                </c:pt>
                <c:pt idx="124">
                  <c:v>43955</c:v>
                </c:pt>
                <c:pt idx="125">
                  <c:v>43956</c:v>
                </c:pt>
                <c:pt idx="126">
                  <c:v>43957</c:v>
                </c:pt>
                <c:pt idx="127">
                  <c:v>43958</c:v>
                </c:pt>
                <c:pt idx="128">
                  <c:v>43959</c:v>
                </c:pt>
                <c:pt idx="129">
                  <c:v>43960</c:v>
                </c:pt>
                <c:pt idx="130">
                  <c:v>43961</c:v>
                </c:pt>
                <c:pt idx="131">
                  <c:v>43962</c:v>
                </c:pt>
                <c:pt idx="132">
                  <c:v>43963</c:v>
                </c:pt>
                <c:pt idx="133">
                  <c:v>43964</c:v>
                </c:pt>
                <c:pt idx="134">
                  <c:v>43965</c:v>
                </c:pt>
                <c:pt idx="135">
                  <c:v>43966</c:v>
                </c:pt>
                <c:pt idx="136">
                  <c:v>43967</c:v>
                </c:pt>
                <c:pt idx="137">
                  <c:v>43968</c:v>
                </c:pt>
                <c:pt idx="138">
                  <c:v>43969</c:v>
                </c:pt>
                <c:pt idx="139">
                  <c:v>43970</c:v>
                </c:pt>
                <c:pt idx="140">
                  <c:v>43971</c:v>
                </c:pt>
                <c:pt idx="141">
                  <c:v>43972</c:v>
                </c:pt>
                <c:pt idx="142">
                  <c:v>43973</c:v>
                </c:pt>
                <c:pt idx="143">
                  <c:v>43974</c:v>
                </c:pt>
                <c:pt idx="144">
                  <c:v>43975</c:v>
                </c:pt>
                <c:pt idx="145">
                  <c:v>43976</c:v>
                </c:pt>
                <c:pt idx="146">
                  <c:v>43977</c:v>
                </c:pt>
                <c:pt idx="147">
                  <c:v>43978</c:v>
                </c:pt>
                <c:pt idx="148">
                  <c:v>43979</c:v>
                </c:pt>
                <c:pt idx="149">
                  <c:v>43980</c:v>
                </c:pt>
                <c:pt idx="150">
                  <c:v>43981</c:v>
                </c:pt>
                <c:pt idx="151">
                  <c:v>43982</c:v>
                </c:pt>
                <c:pt idx="152">
                  <c:v>43983</c:v>
                </c:pt>
                <c:pt idx="153">
                  <c:v>43984</c:v>
                </c:pt>
                <c:pt idx="154">
                  <c:v>43985</c:v>
                </c:pt>
                <c:pt idx="155">
                  <c:v>43986</c:v>
                </c:pt>
                <c:pt idx="156">
                  <c:v>43987</c:v>
                </c:pt>
                <c:pt idx="157">
                  <c:v>43988</c:v>
                </c:pt>
                <c:pt idx="158">
                  <c:v>43989</c:v>
                </c:pt>
                <c:pt idx="159">
                  <c:v>43990</c:v>
                </c:pt>
                <c:pt idx="160">
                  <c:v>43991</c:v>
                </c:pt>
                <c:pt idx="161">
                  <c:v>43992</c:v>
                </c:pt>
                <c:pt idx="162">
                  <c:v>43993</c:v>
                </c:pt>
                <c:pt idx="163">
                  <c:v>43994</c:v>
                </c:pt>
                <c:pt idx="164">
                  <c:v>43995</c:v>
                </c:pt>
                <c:pt idx="165">
                  <c:v>43996</c:v>
                </c:pt>
                <c:pt idx="166">
                  <c:v>43997</c:v>
                </c:pt>
                <c:pt idx="167">
                  <c:v>43998</c:v>
                </c:pt>
                <c:pt idx="168">
                  <c:v>43999</c:v>
                </c:pt>
                <c:pt idx="169">
                  <c:v>44000</c:v>
                </c:pt>
                <c:pt idx="170">
                  <c:v>44001</c:v>
                </c:pt>
                <c:pt idx="171">
                  <c:v>44002</c:v>
                </c:pt>
                <c:pt idx="172">
                  <c:v>44003</c:v>
                </c:pt>
                <c:pt idx="173">
                  <c:v>44004</c:v>
                </c:pt>
                <c:pt idx="174">
                  <c:v>44005</c:v>
                </c:pt>
                <c:pt idx="175">
                  <c:v>44006</c:v>
                </c:pt>
                <c:pt idx="176">
                  <c:v>44007</c:v>
                </c:pt>
                <c:pt idx="177">
                  <c:v>44008</c:v>
                </c:pt>
                <c:pt idx="178">
                  <c:v>44009</c:v>
                </c:pt>
                <c:pt idx="179">
                  <c:v>44010</c:v>
                </c:pt>
                <c:pt idx="180">
                  <c:v>44011</c:v>
                </c:pt>
                <c:pt idx="181">
                  <c:v>44012</c:v>
                </c:pt>
                <c:pt idx="182">
                  <c:v>44013</c:v>
                </c:pt>
                <c:pt idx="183">
                  <c:v>44014</c:v>
                </c:pt>
                <c:pt idx="184">
                  <c:v>44015</c:v>
                </c:pt>
                <c:pt idx="185">
                  <c:v>44016</c:v>
                </c:pt>
                <c:pt idx="186">
                  <c:v>44017</c:v>
                </c:pt>
                <c:pt idx="187">
                  <c:v>44018</c:v>
                </c:pt>
                <c:pt idx="188">
                  <c:v>44019</c:v>
                </c:pt>
                <c:pt idx="189">
                  <c:v>44020</c:v>
                </c:pt>
                <c:pt idx="190">
                  <c:v>44021</c:v>
                </c:pt>
                <c:pt idx="191">
                  <c:v>44022</c:v>
                </c:pt>
                <c:pt idx="192">
                  <c:v>44023</c:v>
                </c:pt>
                <c:pt idx="193">
                  <c:v>44024</c:v>
                </c:pt>
                <c:pt idx="194">
                  <c:v>44025</c:v>
                </c:pt>
                <c:pt idx="195">
                  <c:v>44026</c:v>
                </c:pt>
                <c:pt idx="196">
                  <c:v>44027</c:v>
                </c:pt>
                <c:pt idx="197">
                  <c:v>44028</c:v>
                </c:pt>
                <c:pt idx="198">
                  <c:v>44029</c:v>
                </c:pt>
                <c:pt idx="199">
                  <c:v>44030</c:v>
                </c:pt>
                <c:pt idx="200">
                  <c:v>44031</c:v>
                </c:pt>
                <c:pt idx="201">
                  <c:v>44032</c:v>
                </c:pt>
                <c:pt idx="202">
                  <c:v>44033</c:v>
                </c:pt>
                <c:pt idx="203">
                  <c:v>44034</c:v>
                </c:pt>
                <c:pt idx="204">
                  <c:v>44035</c:v>
                </c:pt>
                <c:pt idx="205">
                  <c:v>44036</c:v>
                </c:pt>
                <c:pt idx="206">
                  <c:v>44037</c:v>
                </c:pt>
                <c:pt idx="207">
                  <c:v>44038</c:v>
                </c:pt>
                <c:pt idx="208">
                  <c:v>44039</c:v>
                </c:pt>
                <c:pt idx="209">
                  <c:v>44040</c:v>
                </c:pt>
                <c:pt idx="210">
                  <c:v>44041</c:v>
                </c:pt>
                <c:pt idx="211">
                  <c:v>44042</c:v>
                </c:pt>
                <c:pt idx="212">
                  <c:v>44043</c:v>
                </c:pt>
                <c:pt idx="213">
                  <c:v>44044</c:v>
                </c:pt>
                <c:pt idx="214">
                  <c:v>44045</c:v>
                </c:pt>
                <c:pt idx="215">
                  <c:v>44046</c:v>
                </c:pt>
                <c:pt idx="216">
                  <c:v>44047</c:v>
                </c:pt>
                <c:pt idx="217">
                  <c:v>44048</c:v>
                </c:pt>
                <c:pt idx="218">
                  <c:v>44049</c:v>
                </c:pt>
                <c:pt idx="219">
                  <c:v>44050</c:v>
                </c:pt>
                <c:pt idx="220">
                  <c:v>44051</c:v>
                </c:pt>
                <c:pt idx="221">
                  <c:v>44052</c:v>
                </c:pt>
                <c:pt idx="222">
                  <c:v>44053</c:v>
                </c:pt>
                <c:pt idx="223">
                  <c:v>44054</c:v>
                </c:pt>
                <c:pt idx="224">
                  <c:v>44055</c:v>
                </c:pt>
                <c:pt idx="225">
                  <c:v>44056</c:v>
                </c:pt>
                <c:pt idx="226">
                  <c:v>44057</c:v>
                </c:pt>
                <c:pt idx="227">
                  <c:v>44058</c:v>
                </c:pt>
                <c:pt idx="228">
                  <c:v>44059</c:v>
                </c:pt>
                <c:pt idx="229">
                  <c:v>44060</c:v>
                </c:pt>
                <c:pt idx="230">
                  <c:v>44061</c:v>
                </c:pt>
                <c:pt idx="231">
                  <c:v>44062</c:v>
                </c:pt>
                <c:pt idx="232">
                  <c:v>44063</c:v>
                </c:pt>
                <c:pt idx="233">
                  <c:v>44064</c:v>
                </c:pt>
                <c:pt idx="234">
                  <c:v>44065</c:v>
                </c:pt>
                <c:pt idx="235">
                  <c:v>44066</c:v>
                </c:pt>
                <c:pt idx="236">
                  <c:v>44067</c:v>
                </c:pt>
                <c:pt idx="237">
                  <c:v>44068</c:v>
                </c:pt>
                <c:pt idx="238">
                  <c:v>44069</c:v>
                </c:pt>
                <c:pt idx="239">
                  <c:v>44070</c:v>
                </c:pt>
                <c:pt idx="240">
                  <c:v>44071</c:v>
                </c:pt>
                <c:pt idx="241">
                  <c:v>44072</c:v>
                </c:pt>
                <c:pt idx="242">
                  <c:v>44073</c:v>
                </c:pt>
                <c:pt idx="243">
                  <c:v>44074</c:v>
                </c:pt>
                <c:pt idx="244">
                  <c:v>44075</c:v>
                </c:pt>
                <c:pt idx="245">
                  <c:v>44076</c:v>
                </c:pt>
                <c:pt idx="246">
                  <c:v>44077</c:v>
                </c:pt>
                <c:pt idx="247">
                  <c:v>44078</c:v>
                </c:pt>
                <c:pt idx="248">
                  <c:v>44079</c:v>
                </c:pt>
                <c:pt idx="249">
                  <c:v>44080</c:v>
                </c:pt>
                <c:pt idx="250">
                  <c:v>44081</c:v>
                </c:pt>
                <c:pt idx="251">
                  <c:v>44082</c:v>
                </c:pt>
                <c:pt idx="252">
                  <c:v>44083</c:v>
                </c:pt>
                <c:pt idx="253">
                  <c:v>44084</c:v>
                </c:pt>
                <c:pt idx="254">
                  <c:v>44085</c:v>
                </c:pt>
                <c:pt idx="255">
                  <c:v>44086</c:v>
                </c:pt>
                <c:pt idx="256">
                  <c:v>44087</c:v>
                </c:pt>
                <c:pt idx="257">
                  <c:v>44088</c:v>
                </c:pt>
                <c:pt idx="258">
                  <c:v>44089</c:v>
                </c:pt>
                <c:pt idx="259">
                  <c:v>44090</c:v>
                </c:pt>
                <c:pt idx="260">
                  <c:v>44091</c:v>
                </c:pt>
                <c:pt idx="261">
                  <c:v>44092</c:v>
                </c:pt>
                <c:pt idx="262">
                  <c:v>44093</c:v>
                </c:pt>
                <c:pt idx="263">
                  <c:v>44094</c:v>
                </c:pt>
                <c:pt idx="264">
                  <c:v>44095</c:v>
                </c:pt>
                <c:pt idx="265">
                  <c:v>44096</c:v>
                </c:pt>
                <c:pt idx="266">
                  <c:v>44097</c:v>
                </c:pt>
                <c:pt idx="267">
                  <c:v>44098</c:v>
                </c:pt>
                <c:pt idx="268">
                  <c:v>44099</c:v>
                </c:pt>
                <c:pt idx="269">
                  <c:v>44100</c:v>
                </c:pt>
                <c:pt idx="270">
                  <c:v>44101</c:v>
                </c:pt>
                <c:pt idx="271">
                  <c:v>44102</c:v>
                </c:pt>
                <c:pt idx="272">
                  <c:v>44103</c:v>
                </c:pt>
                <c:pt idx="273">
                  <c:v>44104</c:v>
                </c:pt>
                <c:pt idx="274">
                  <c:v>44105</c:v>
                </c:pt>
                <c:pt idx="275">
                  <c:v>44106</c:v>
                </c:pt>
                <c:pt idx="276">
                  <c:v>44107</c:v>
                </c:pt>
                <c:pt idx="277">
                  <c:v>44108</c:v>
                </c:pt>
                <c:pt idx="278">
                  <c:v>44109</c:v>
                </c:pt>
                <c:pt idx="279">
                  <c:v>44110</c:v>
                </c:pt>
                <c:pt idx="280">
                  <c:v>44111</c:v>
                </c:pt>
                <c:pt idx="281">
                  <c:v>44112</c:v>
                </c:pt>
                <c:pt idx="282">
                  <c:v>44113</c:v>
                </c:pt>
                <c:pt idx="283">
                  <c:v>44114</c:v>
                </c:pt>
                <c:pt idx="284">
                  <c:v>44115</c:v>
                </c:pt>
                <c:pt idx="285">
                  <c:v>44116</c:v>
                </c:pt>
                <c:pt idx="286">
                  <c:v>44117</c:v>
                </c:pt>
                <c:pt idx="287">
                  <c:v>44118</c:v>
                </c:pt>
                <c:pt idx="288">
                  <c:v>44119</c:v>
                </c:pt>
                <c:pt idx="289">
                  <c:v>44120</c:v>
                </c:pt>
                <c:pt idx="290">
                  <c:v>44121</c:v>
                </c:pt>
                <c:pt idx="291">
                  <c:v>44122</c:v>
                </c:pt>
                <c:pt idx="292">
                  <c:v>44123</c:v>
                </c:pt>
                <c:pt idx="293">
                  <c:v>44124</c:v>
                </c:pt>
                <c:pt idx="294">
                  <c:v>44125</c:v>
                </c:pt>
                <c:pt idx="295">
                  <c:v>44126</c:v>
                </c:pt>
                <c:pt idx="296">
                  <c:v>44127</c:v>
                </c:pt>
                <c:pt idx="297">
                  <c:v>44128</c:v>
                </c:pt>
                <c:pt idx="298">
                  <c:v>44129</c:v>
                </c:pt>
                <c:pt idx="299">
                  <c:v>44130</c:v>
                </c:pt>
                <c:pt idx="300">
                  <c:v>44131</c:v>
                </c:pt>
                <c:pt idx="301">
                  <c:v>44132</c:v>
                </c:pt>
                <c:pt idx="302">
                  <c:v>44133</c:v>
                </c:pt>
                <c:pt idx="303">
                  <c:v>44134</c:v>
                </c:pt>
                <c:pt idx="304">
                  <c:v>44135</c:v>
                </c:pt>
                <c:pt idx="305">
                  <c:v>44136</c:v>
                </c:pt>
                <c:pt idx="306">
                  <c:v>44137</c:v>
                </c:pt>
                <c:pt idx="307">
                  <c:v>44138</c:v>
                </c:pt>
                <c:pt idx="308">
                  <c:v>44139</c:v>
                </c:pt>
                <c:pt idx="309">
                  <c:v>44140</c:v>
                </c:pt>
                <c:pt idx="310">
                  <c:v>44141</c:v>
                </c:pt>
                <c:pt idx="311">
                  <c:v>44142</c:v>
                </c:pt>
                <c:pt idx="312">
                  <c:v>44143</c:v>
                </c:pt>
                <c:pt idx="313">
                  <c:v>44144</c:v>
                </c:pt>
                <c:pt idx="314">
                  <c:v>44145</c:v>
                </c:pt>
                <c:pt idx="315">
                  <c:v>44146</c:v>
                </c:pt>
                <c:pt idx="316">
                  <c:v>44147</c:v>
                </c:pt>
                <c:pt idx="317">
                  <c:v>44148</c:v>
                </c:pt>
                <c:pt idx="318">
                  <c:v>44149</c:v>
                </c:pt>
                <c:pt idx="319">
                  <c:v>44150</c:v>
                </c:pt>
                <c:pt idx="320">
                  <c:v>44151</c:v>
                </c:pt>
                <c:pt idx="321">
                  <c:v>44152</c:v>
                </c:pt>
                <c:pt idx="322">
                  <c:v>44153</c:v>
                </c:pt>
                <c:pt idx="323">
                  <c:v>44154</c:v>
                </c:pt>
                <c:pt idx="324">
                  <c:v>44155</c:v>
                </c:pt>
                <c:pt idx="325">
                  <c:v>44156</c:v>
                </c:pt>
                <c:pt idx="326">
                  <c:v>44157</c:v>
                </c:pt>
                <c:pt idx="327">
                  <c:v>44158</c:v>
                </c:pt>
                <c:pt idx="328">
                  <c:v>44159</c:v>
                </c:pt>
                <c:pt idx="329">
                  <c:v>44160</c:v>
                </c:pt>
                <c:pt idx="330">
                  <c:v>44161</c:v>
                </c:pt>
                <c:pt idx="331">
                  <c:v>44162</c:v>
                </c:pt>
                <c:pt idx="332">
                  <c:v>44163</c:v>
                </c:pt>
                <c:pt idx="333">
                  <c:v>44164</c:v>
                </c:pt>
                <c:pt idx="334">
                  <c:v>44165</c:v>
                </c:pt>
                <c:pt idx="335">
                  <c:v>44166</c:v>
                </c:pt>
                <c:pt idx="336">
                  <c:v>44167</c:v>
                </c:pt>
                <c:pt idx="337">
                  <c:v>44168</c:v>
                </c:pt>
                <c:pt idx="338">
                  <c:v>44169</c:v>
                </c:pt>
                <c:pt idx="339">
                  <c:v>44170</c:v>
                </c:pt>
                <c:pt idx="340">
                  <c:v>44171</c:v>
                </c:pt>
                <c:pt idx="341">
                  <c:v>44172</c:v>
                </c:pt>
                <c:pt idx="342">
                  <c:v>44173</c:v>
                </c:pt>
                <c:pt idx="343">
                  <c:v>44174</c:v>
                </c:pt>
                <c:pt idx="344">
                  <c:v>44175</c:v>
                </c:pt>
                <c:pt idx="345">
                  <c:v>44176</c:v>
                </c:pt>
                <c:pt idx="346">
                  <c:v>44177</c:v>
                </c:pt>
                <c:pt idx="347">
                  <c:v>44178</c:v>
                </c:pt>
                <c:pt idx="348">
                  <c:v>44179</c:v>
                </c:pt>
                <c:pt idx="349">
                  <c:v>44180</c:v>
                </c:pt>
                <c:pt idx="350">
                  <c:v>44181</c:v>
                </c:pt>
                <c:pt idx="351">
                  <c:v>44182</c:v>
                </c:pt>
                <c:pt idx="352">
                  <c:v>44183</c:v>
                </c:pt>
                <c:pt idx="353">
                  <c:v>44184</c:v>
                </c:pt>
                <c:pt idx="354">
                  <c:v>44185</c:v>
                </c:pt>
                <c:pt idx="355">
                  <c:v>44186</c:v>
                </c:pt>
                <c:pt idx="356">
                  <c:v>44187</c:v>
                </c:pt>
                <c:pt idx="357">
                  <c:v>44188</c:v>
                </c:pt>
                <c:pt idx="358">
                  <c:v>44189</c:v>
                </c:pt>
                <c:pt idx="359">
                  <c:v>44190</c:v>
                </c:pt>
                <c:pt idx="360">
                  <c:v>44191</c:v>
                </c:pt>
                <c:pt idx="361">
                  <c:v>44192</c:v>
                </c:pt>
                <c:pt idx="362">
                  <c:v>44193</c:v>
                </c:pt>
                <c:pt idx="363">
                  <c:v>44194</c:v>
                </c:pt>
                <c:pt idx="364">
                  <c:v>44195</c:v>
                </c:pt>
                <c:pt idx="365">
                  <c:v>44196</c:v>
                </c:pt>
              </c:numCache>
            </c:numRef>
          </c:cat>
          <c:val>
            <c:numRef>
              <c:f>Tabelle10!$AQ$747:$AQ$1112</c:f>
              <c:numCache>
                <c:formatCode>0%</c:formatCode>
                <c:ptCount val="366"/>
                <c:pt idx="0">
                  <c:v>1.0436687254573078</c:v>
                </c:pt>
                <c:pt idx="1">
                  <c:v>1.041374013367542</c:v>
                </c:pt>
                <c:pt idx="2">
                  <c:v>1.0620003751814202</c:v>
                </c:pt>
                <c:pt idx="3">
                  <c:v>1.0596698550647832</c:v>
                </c:pt>
                <c:pt idx="4">
                  <c:v>1.0466767381395436</c:v>
                </c:pt>
                <c:pt idx="5">
                  <c:v>1.04763470072414</c:v>
                </c:pt>
                <c:pt idx="6">
                  <c:v>1.0488708743485817</c:v>
                </c:pt>
                <c:pt idx="7">
                  <c:v>1.0631708263287216</c:v>
                </c:pt>
                <c:pt idx="8">
                  <c:v>1.079542616170627</c:v>
                </c:pt>
                <c:pt idx="9">
                  <c:v>1.0808329361875959</c:v>
                </c:pt>
                <c:pt idx="10">
                  <c:v>1.0686401551146558</c:v>
                </c:pt>
                <c:pt idx="11">
                  <c:v>1.0780213266366252</c:v>
                </c:pt>
                <c:pt idx="12">
                  <c:v>1.0969215204509322</c:v>
                </c:pt>
                <c:pt idx="13">
                  <c:v>1.0927628021935585</c:v>
                </c:pt>
                <c:pt idx="14">
                  <c:v>1.0914391628373941</c:v>
                </c:pt>
                <c:pt idx="15">
                  <c:v>1.0815175694337889</c:v>
                </c:pt>
                <c:pt idx="16">
                  <c:v>1.086542141927582</c:v>
                </c:pt>
                <c:pt idx="17">
                  <c:v>1.0504853641167879</c:v>
                </c:pt>
                <c:pt idx="18">
                  <c:v>1.0522780700772421</c:v>
                </c:pt>
                <c:pt idx="19">
                  <c:v>1.0384914032168608</c:v>
                </c:pt>
                <c:pt idx="20">
                  <c:v>1.0587617654779318</c:v>
                </c:pt>
                <c:pt idx="21">
                  <c:v>1.049415258956748</c:v>
                </c:pt>
                <c:pt idx="22">
                  <c:v>1.0452389773990365</c:v>
                </c:pt>
                <c:pt idx="23">
                  <c:v>1.027955417504111</c:v>
                </c:pt>
                <c:pt idx="24">
                  <c:v>1.0333063149362613</c:v>
                </c:pt>
                <c:pt idx="25">
                  <c:v>1.032073732718894</c:v>
                </c:pt>
                <c:pt idx="26">
                  <c:v>1.0253553030579812</c:v>
                </c:pt>
                <c:pt idx="27">
                  <c:v>1.035362022356981</c:v>
                </c:pt>
                <c:pt idx="28">
                  <c:v>1.0439703961689157</c:v>
                </c:pt>
                <c:pt idx="29">
                  <c:v>1.0631536457377715</c:v>
                </c:pt>
                <c:pt idx="30">
                  <c:v>1.0628476084538379</c:v>
                </c:pt>
                <c:pt idx="31">
                  <c:v>1.0691078066914501</c:v>
                </c:pt>
                <c:pt idx="32">
                  <c:v>1.0768338757341116</c:v>
                </c:pt>
                <c:pt idx="33">
                  <c:v>1.0702811244979924</c:v>
                </c:pt>
                <c:pt idx="34">
                  <c:v>1.0814925373134332</c:v>
                </c:pt>
                <c:pt idx="35">
                  <c:v>1.0713354442168004</c:v>
                </c:pt>
                <c:pt idx="36">
                  <c:v>1.086284781535892</c:v>
                </c:pt>
                <c:pt idx="37">
                  <c:v>1.1039800038454146</c:v>
                </c:pt>
                <c:pt idx="38">
                  <c:v>1.1007038440714674</c:v>
                </c:pt>
                <c:pt idx="39">
                  <c:v>1.1259964306960142</c:v>
                </c:pt>
                <c:pt idx="40">
                  <c:v>1.1392093890012296</c:v>
                </c:pt>
                <c:pt idx="41">
                  <c:v>1.133898506516658</c:v>
                </c:pt>
                <c:pt idx="42">
                  <c:v>1.116091281451141</c:v>
                </c:pt>
                <c:pt idx="43">
                  <c:v>1.1081310539111642</c:v>
                </c:pt>
                <c:pt idx="44">
                  <c:v>1.1144634165185818</c:v>
                </c:pt>
                <c:pt idx="45">
                  <c:v>1.1210793626177646</c:v>
                </c:pt>
                <c:pt idx="46">
                  <c:v>1.1069687080053752</c:v>
                </c:pt>
                <c:pt idx="47">
                  <c:v>1.0927720534722487</c:v>
                </c:pt>
                <c:pt idx="48">
                  <c:v>1.091730074552302</c:v>
                </c:pt>
                <c:pt idx="49">
                  <c:v>1.0949245224892175</c:v>
                </c:pt>
                <c:pt idx="50">
                  <c:v>1.1042300142411761</c:v>
                </c:pt>
                <c:pt idx="51">
                  <c:v>1.1180813234384661</c:v>
                </c:pt>
                <c:pt idx="52">
                  <c:v>1.1111793611793612</c:v>
                </c:pt>
                <c:pt idx="53">
                  <c:v>1.1212831348444101</c:v>
                </c:pt>
                <c:pt idx="54">
                  <c:v>1.122428538408198</c:v>
                </c:pt>
                <c:pt idx="55">
                  <c:v>1.1024465990001517</c:v>
                </c:pt>
                <c:pt idx="56">
                  <c:v>1.0843684525591135</c:v>
                </c:pt>
                <c:pt idx="57">
                  <c:v>1.0868749765557599</c:v>
                </c:pt>
                <c:pt idx="58">
                  <c:v>1.088100082899992</c:v>
                </c:pt>
                <c:pt idx="59">
                  <c:v>1.0836722397951499</c:v>
                </c:pt>
                <c:pt idx="60">
                  <c:v>1.0940382709461007</c:v>
                </c:pt>
                <c:pt idx="61">
                  <c:v>1.097289225821273</c:v>
                </c:pt>
                <c:pt idx="62">
                  <c:v>1.0894192951338013</c:v>
                </c:pt>
                <c:pt idx="63">
                  <c:v>1.1002098228162891</c:v>
                </c:pt>
                <c:pt idx="64">
                  <c:v>1.1087851483610383</c:v>
                </c:pt>
                <c:pt idx="65">
                  <c:v>1.1082373988799006</c:v>
                </c:pt>
                <c:pt idx="66">
                  <c:v>1.104414261460102</c:v>
                </c:pt>
                <c:pt idx="67">
                  <c:v>1.0851895870873747</c:v>
                </c:pt>
                <c:pt idx="68">
                  <c:v>1.0902504816955689</c:v>
                </c:pt>
                <c:pt idx="69">
                  <c:v>1.0839620816405495</c:v>
                </c:pt>
                <c:pt idx="70">
                  <c:v>1.0725538651633331</c:v>
                </c:pt>
                <c:pt idx="71">
                  <c:v>1.0600586867878514</c:v>
                </c:pt>
                <c:pt idx="72">
                  <c:v>1.0468360172374682</c:v>
                </c:pt>
                <c:pt idx="73">
                  <c:v>1.0473630793519526</c:v>
                </c:pt>
                <c:pt idx="74">
                  <c:v>1.0464700285442436</c:v>
                </c:pt>
                <c:pt idx="75">
                  <c:v>1.0399120645870445</c:v>
                </c:pt>
                <c:pt idx="76">
                  <c:v>1.0367905622565885</c:v>
                </c:pt>
                <c:pt idx="77">
                  <c:v>1.0340012143290831</c:v>
                </c:pt>
                <c:pt idx="78">
                  <c:v>1.0284062820854087</c:v>
                </c:pt>
                <c:pt idx="79">
                  <c:v>1.0179115853658536</c:v>
                </c:pt>
                <c:pt idx="80">
                  <c:v>0.99170755829434354</c:v>
                </c:pt>
                <c:pt idx="81">
                  <c:v>0.94987290669856472</c:v>
                </c:pt>
                <c:pt idx="82">
                  <c:v>0.9175913596685904</c:v>
                </c:pt>
                <c:pt idx="83">
                  <c:v>0.90031965315795248</c:v>
                </c:pt>
                <c:pt idx="84">
                  <c:v>0.89482581214170254</c:v>
                </c:pt>
                <c:pt idx="85">
                  <c:v>0.88294644489124452</c:v>
                </c:pt>
                <c:pt idx="86">
                  <c:v>0.87797575580546205</c:v>
                </c:pt>
                <c:pt idx="87">
                  <c:v>0.8777145343146141</c:v>
                </c:pt>
                <c:pt idx="88">
                  <c:v>0.87194239397886797</c:v>
                </c:pt>
                <c:pt idx="89">
                  <c:v>0.81623891716341679</c:v>
                </c:pt>
                <c:pt idx="90">
                  <c:v>0.81199867263290548</c:v>
                </c:pt>
                <c:pt idx="91">
                  <c:v>0.81205059433735827</c:v>
                </c:pt>
                <c:pt idx="92">
                  <c:v>0.79834114714774096</c:v>
                </c:pt>
                <c:pt idx="93">
                  <c:v>0.79101612857020065</c:v>
                </c:pt>
                <c:pt idx="94">
                  <c:v>0.77715380739417983</c:v>
                </c:pt>
                <c:pt idx="95">
                  <c:v>0.76157157953106858</c:v>
                </c:pt>
                <c:pt idx="96">
                  <c:v>0.74427196700652998</c:v>
                </c:pt>
                <c:pt idx="97">
                  <c:v>0.73494709084147536</c:v>
                </c:pt>
                <c:pt idx="98">
                  <c:v>0.7290075139253207</c:v>
                </c:pt>
                <c:pt idx="99">
                  <c:v>0.73310719523168666</c:v>
                </c:pt>
                <c:pt idx="100">
                  <c:v>0.74306822497165137</c:v>
                </c:pt>
                <c:pt idx="101">
                  <c:v>0.7324742185796419</c:v>
                </c:pt>
                <c:pt idx="102">
                  <c:v>0.70992126649299381</c:v>
                </c:pt>
                <c:pt idx="103">
                  <c:v>0.69450773271537436</c:v>
                </c:pt>
                <c:pt idx="104">
                  <c:v>0.67673372949797084</c:v>
                </c:pt>
                <c:pt idx="105">
                  <c:v>0.67018698760147022</c:v>
                </c:pt>
                <c:pt idx="106">
                  <c:v>0.65756034300765021</c:v>
                </c:pt>
                <c:pt idx="107">
                  <c:v>0.66963740224828983</c:v>
                </c:pt>
                <c:pt idx="108">
                  <c:v>0.66413586413586434</c:v>
                </c:pt>
                <c:pt idx="109">
                  <c:v>0.6655766852195425</c:v>
                </c:pt>
                <c:pt idx="110">
                  <c:v>0.66127385696444596</c:v>
                </c:pt>
                <c:pt idx="111">
                  <c:v>0.67317534136034485</c:v>
                </c:pt>
                <c:pt idx="112">
                  <c:v>0.67895475517030013</c:v>
                </c:pt>
                <c:pt idx="113">
                  <c:v>0.68982997378354594</c:v>
                </c:pt>
                <c:pt idx="114">
                  <c:v>0.69389247007924515</c:v>
                </c:pt>
                <c:pt idx="115">
                  <c:v>0.69950290422801564</c:v>
                </c:pt>
                <c:pt idx="116">
                  <c:v>0.69764535684017925</c:v>
                </c:pt>
                <c:pt idx="117">
                  <c:v>0.68498146775389201</c:v>
                </c:pt>
                <c:pt idx="118">
                  <c:v>0.67643725308175562</c:v>
                </c:pt>
                <c:pt idx="119">
                  <c:v>0.67935310821890282</c:v>
                </c:pt>
                <c:pt idx="120">
                  <c:v>0.67674329782133491</c:v>
                </c:pt>
                <c:pt idx="121">
                  <c:v>0.66362415378980089</c:v>
                </c:pt>
                <c:pt idx="122">
                  <c:v>0.66160476092756004</c:v>
                </c:pt>
                <c:pt idx="123">
                  <c:v>0.65893120100480773</c:v>
                </c:pt>
                <c:pt idx="124">
                  <c:v>0.65042118419590012</c:v>
                </c:pt>
                <c:pt idx="125">
                  <c:v>0.66167462532356291</c:v>
                </c:pt>
                <c:pt idx="126">
                  <c:v>0.66514870242638391</c:v>
                </c:pt>
                <c:pt idx="127">
                  <c:v>0.66375556547392278</c:v>
                </c:pt>
                <c:pt idx="128">
                  <c:v>0.66147518418678464</c:v>
                </c:pt>
                <c:pt idx="129">
                  <c:v>0.67574401968758502</c:v>
                </c:pt>
                <c:pt idx="130">
                  <c:v>0.66889816636933774</c:v>
                </c:pt>
                <c:pt idx="131">
                  <c:v>0.64862553075973572</c:v>
                </c:pt>
                <c:pt idx="132">
                  <c:v>0.65986271020230269</c:v>
                </c:pt>
                <c:pt idx="133">
                  <c:v>0.6618767906435199</c:v>
                </c:pt>
                <c:pt idx="134">
                  <c:v>0.65826928364736237</c:v>
                </c:pt>
                <c:pt idx="135">
                  <c:v>0.65762111667446033</c:v>
                </c:pt>
                <c:pt idx="136">
                  <c:v>0.66052279262840763</c:v>
                </c:pt>
                <c:pt idx="137">
                  <c:v>0.65940672946381307</c:v>
                </c:pt>
                <c:pt idx="138">
                  <c:v>0.67343354225599494</c:v>
                </c:pt>
                <c:pt idx="139">
                  <c:v>0.66776811746473719</c:v>
                </c:pt>
                <c:pt idx="140">
                  <c:v>0.67082777460135978</c:v>
                </c:pt>
                <c:pt idx="141">
                  <c:v>0.6735321070456205</c:v>
                </c:pt>
                <c:pt idx="142">
                  <c:v>0.67776560788608975</c:v>
                </c:pt>
                <c:pt idx="143">
                  <c:v>0.67833387530670763</c:v>
                </c:pt>
                <c:pt idx="144">
                  <c:v>0.6793252108716028</c:v>
                </c:pt>
                <c:pt idx="145">
                  <c:v>0.66603136124334861</c:v>
                </c:pt>
                <c:pt idx="146">
                  <c:v>0.66309490240310842</c:v>
                </c:pt>
                <c:pt idx="147">
                  <c:v>0.66492342279050176</c:v>
                </c:pt>
                <c:pt idx="148">
                  <c:v>0.66726240982807061</c:v>
                </c:pt>
                <c:pt idx="149">
                  <c:v>0.66134798078084134</c:v>
                </c:pt>
                <c:pt idx="150">
                  <c:v>0.67542937357826816</c:v>
                </c:pt>
                <c:pt idx="151">
                  <c:v>0.70781802811609629</c:v>
                </c:pt>
                <c:pt idx="152">
                  <c:v>0.70678126347840764</c:v>
                </c:pt>
                <c:pt idx="153">
                  <c:v>0.71095344237591451</c:v>
                </c:pt>
                <c:pt idx="154">
                  <c:v>0.7131175594813669</c:v>
                </c:pt>
                <c:pt idx="155">
                  <c:v>0.70560907777441484</c:v>
                </c:pt>
                <c:pt idx="156">
                  <c:v>0.72569099683653915</c:v>
                </c:pt>
                <c:pt idx="157">
                  <c:v>0.7192622186785671</c:v>
                </c:pt>
                <c:pt idx="158">
                  <c:v>0.7045028994223852</c:v>
                </c:pt>
                <c:pt idx="159">
                  <c:v>0.70602891723541006</c:v>
                </c:pt>
                <c:pt idx="160">
                  <c:v>0.69567838799561621</c:v>
                </c:pt>
                <c:pt idx="161">
                  <c:v>0.68432963003518033</c:v>
                </c:pt>
                <c:pt idx="162">
                  <c:v>0.67841659131052068</c:v>
                </c:pt>
                <c:pt idx="163">
                  <c:v>0.67375058977756552</c:v>
                </c:pt>
                <c:pt idx="164">
                  <c:v>0.66040020215595985</c:v>
                </c:pt>
                <c:pt idx="165">
                  <c:v>0.66389927087801015</c:v>
                </c:pt>
                <c:pt idx="166">
                  <c:v>0.65291363967584548</c:v>
                </c:pt>
                <c:pt idx="167">
                  <c:v>0.65832945684919386</c:v>
                </c:pt>
                <c:pt idx="168">
                  <c:v>0.67095024889457455</c:v>
                </c:pt>
                <c:pt idx="169">
                  <c:v>0.68359034082139492</c:v>
                </c:pt>
                <c:pt idx="170">
                  <c:v>0.69536290436983283</c:v>
                </c:pt>
                <c:pt idx="171">
                  <c:v>0.71192395887269788</c:v>
                </c:pt>
                <c:pt idx="172">
                  <c:v>0.73720799058583697</c:v>
                </c:pt>
                <c:pt idx="173">
                  <c:v>0.74441928178582961</c:v>
                </c:pt>
                <c:pt idx="174">
                  <c:v>0.74719553729055632</c:v>
                </c:pt>
                <c:pt idx="175">
                  <c:v>0.75136186317998677</c:v>
                </c:pt>
                <c:pt idx="176">
                  <c:v>0.74355041743232064</c:v>
                </c:pt>
                <c:pt idx="177">
                  <c:v>0.73170452398266217</c:v>
                </c:pt>
                <c:pt idx="178">
                  <c:v>0.74512181456143056</c:v>
                </c:pt>
                <c:pt idx="179">
                  <c:v>0.76217167171262579</c:v>
                </c:pt>
                <c:pt idx="180">
                  <c:v>0.76532174863837754</c:v>
                </c:pt>
                <c:pt idx="181">
                  <c:v>0.76023146052886825</c:v>
                </c:pt>
                <c:pt idx="182">
                  <c:v>0.7503619477576644</c:v>
                </c:pt>
                <c:pt idx="183">
                  <c:v>0.75943292144748487</c:v>
                </c:pt>
                <c:pt idx="184">
                  <c:v>0.76484035662577199</c:v>
                </c:pt>
                <c:pt idx="185">
                  <c:v>0.75821092349833152</c:v>
                </c:pt>
                <c:pt idx="186">
                  <c:v>0.76321670284765641</c:v>
                </c:pt>
                <c:pt idx="187">
                  <c:v>0.7590806157450497</c:v>
                </c:pt>
                <c:pt idx="188">
                  <c:v>0.76247181734463809</c:v>
                </c:pt>
                <c:pt idx="189">
                  <c:v>0.77305943722668646</c:v>
                </c:pt>
                <c:pt idx="190">
                  <c:v>0.76685759476442483</c:v>
                </c:pt>
                <c:pt idx="191">
                  <c:v>0.76047559634700079</c:v>
                </c:pt>
                <c:pt idx="192">
                  <c:v>0.75984035310670361</c:v>
                </c:pt>
                <c:pt idx="193">
                  <c:v>0.77132225452040071</c:v>
                </c:pt>
                <c:pt idx="194">
                  <c:v>0.80983764301961769</c:v>
                </c:pt>
                <c:pt idx="195">
                  <c:v>0.82093162563824629</c:v>
                </c:pt>
                <c:pt idx="196">
                  <c:v>0.8285242179979021</c:v>
                </c:pt>
                <c:pt idx="197">
                  <c:v>0.82535892719294957</c:v>
                </c:pt>
                <c:pt idx="198">
                  <c:v>0.81725043658512375</c:v>
                </c:pt>
                <c:pt idx="199">
                  <c:v>0.81468867077437535</c:v>
                </c:pt>
                <c:pt idx="200">
                  <c:v>0.80465977600744065</c:v>
                </c:pt>
                <c:pt idx="201">
                  <c:v>0.79806133161837844</c:v>
                </c:pt>
                <c:pt idx="202">
                  <c:v>0.79002765554541365</c:v>
                </c:pt>
                <c:pt idx="203">
                  <c:v>0.78183167782336427</c:v>
                </c:pt>
                <c:pt idx="204">
                  <c:v>0.79522765877326751</c:v>
                </c:pt>
                <c:pt idx="205">
                  <c:v>0.80043995697957626</c:v>
                </c:pt>
                <c:pt idx="206">
                  <c:v>0.80196460851842433</c:v>
                </c:pt>
                <c:pt idx="207">
                  <c:v>0.82135303339038035</c:v>
                </c:pt>
                <c:pt idx="208">
                  <c:v>0.84891266904468232</c:v>
                </c:pt>
                <c:pt idx="209">
                  <c:v>0.84449993639626808</c:v>
                </c:pt>
                <c:pt idx="210">
                  <c:v>0.84832741112569532</c:v>
                </c:pt>
                <c:pt idx="211">
                  <c:v>0.84890410921284243</c:v>
                </c:pt>
                <c:pt idx="212">
                  <c:v>0.84379701064079404</c:v>
                </c:pt>
                <c:pt idx="213">
                  <c:v>0.83592453369384845</c:v>
                </c:pt>
                <c:pt idx="214">
                  <c:v>0.85066880110902998</c:v>
                </c:pt>
                <c:pt idx="215">
                  <c:v>0.84617316095295003</c:v>
                </c:pt>
                <c:pt idx="216">
                  <c:v>0.84491865855762371</c:v>
                </c:pt>
                <c:pt idx="217">
                  <c:v>0.86269571549945412</c:v>
                </c:pt>
                <c:pt idx="218">
                  <c:v>0.86616322974150406</c:v>
                </c:pt>
                <c:pt idx="219">
                  <c:v>0.86035826751329314</c:v>
                </c:pt>
                <c:pt idx="220">
                  <c:v>0.85689142636374405</c:v>
                </c:pt>
                <c:pt idx="221">
                  <c:v>0.89601080206432093</c:v>
                </c:pt>
                <c:pt idx="222">
                  <c:v>0.88751744123644938</c:v>
                </c:pt>
                <c:pt idx="223">
                  <c:v>0.88774622412879822</c:v>
                </c:pt>
                <c:pt idx="224">
                  <c:v>0.88824505809566912</c:v>
                </c:pt>
                <c:pt idx="225">
                  <c:v>0.88731657189833546</c:v>
                </c:pt>
                <c:pt idx="226">
                  <c:v>0.89400646632555592</c:v>
                </c:pt>
                <c:pt idx="227">
                  <c:v>0.91246662800698097</c:v>
                </c:pt>
                <c:pt idx="228">
                  <c:v>0.91051949257164733</c:v>
                </c:pt>
                <c:pt idx="229">
                  <c:v>0.94089349439240844</c:v>
                </c:pt>
                <c:pt idx="230">
                  <c:v>0.93989103822232889</c:v>
                </c:pt>
                <c:pt idx="231">
                  <c:v>0.91625055074166539</c:v>
                </c:pt>
                <c:pt idx="232">
                  <c:v>0.90012374246031057</c:v>
                </c:pt>
                <c:pt idx="233">
                  <c:v>0.87396144830939104</c:v>
                </c:pt>
                <c:pt idx="234">
                  <c:v>0.87808513175151992</c:v>
                </c:pt>
                <c:pt idx="235">
                  <c:v>0.88732510107705942</c:v>
                </c:pt>
                <c:pt idx="236">
                  <c:v>0.89472321827555035</c:v>
                </c:pt>
                <c:pt idx="237">
                  <c:v>0.90249307019436609</c:v>
                </c:pt>
                <c:pt idx="238">
                  <c:v>0.90485185266533441</c:v>
                </c:pt>
                <c:pt idx="239">
                  <c:v>0.90982093663911856</c:v>
                </c:pt>
                <c:pt idx="240">
                  <c:v>0.90290117734951081</c:v>
                </c:pt>
                <c:pt idx="241">
                  <c:v>0.86569030183961415</c:v>
                </c:pt>
                <c:pt idx="242">
                  <c:v>0.88902162960316433</c:v>
                </c:pt>
                <c:pt idx="243">
                  <c:v>0.89586807330378182</c:v>
                </c:pt>
                <c:pt idx="244">
                  <c:v>0.88730268712988514</c:v>
                </c:pt>
                <c:pt idx="245">
                  <c:v>0.86608356610479809</c:v>
                </c:pt>
                <c:pt idx="246">
                  <c:v>0.83576523773514855</c:v>
                </c:pt>
                <c:pt idx="247">
                  <c:v>0.85272116399178099</c:v>
                </c:pt>
                <c:pt idx="248">
                  <c:v>0.8588826637502065</c:v>
                </c:pt>
                <c:pt idx="249">
                  <c:v>0.84973136006098982</c:v>
                </c:pt>
                <c:pt idx="250">
                  <c:v>0.86945295478349471</c:v>
                </c:pt>
                <c:pt idx="251">
                  <c:v>0.87530286126418533</c:v>
                </c:pt>
                <c:pt idx="252">
                  <c:v>0.87294053433568175</c:v>
                </c:pt>
                <c:pt idx="253">
                  <c:v>0.87892538865374081</c:v>
                </c:pt>
                <c:pt idx="254">
                  <c:v>0.89089767912928142</c:v>
                </c:pt>
                <c:pt idx="255">
                  <c:v>0.8841124838189538</c:v>
                </c:pt>
                <c:pt idx="256">
                  <c:v>0.88637280826769549</c:v>
                </c:pt>
                <c:pt idx="257">
                  <c:v>0.88844941405973932</c:v>
                </c:pt>
                <c:pt idx="258">
                  <c:v>0.89097825750780946</c:v>
                </c:pt>
                <c:pt idx="259">
                  <c:v>0.8729396175575358</c:v>
                </c:pt>
                <c:pt idx="260">
                  <c:v>0.86819200916637751</c:v>
                </c:pt>
                <c:pt idx="261">
                  <c:v>0.86460653970535373</c:v>
                </c:pt>
                <c:pt idx="262">
                  <c:v>0.84767369512616642</c:v>
                </c:pt>
                <c:pt idx="263">
                  <c:v>0.8552137075253512</c:v>
                </c:pt>
                <c:pt idx="264">
                  <c:v>0.87508254457406998</c:v>
                </c:pt>
                <c:pt idx="265">
                  <c:v>0.89140215177907067</c:v>
                </c:pt>
                <c:pt idx="266">
                  <c:v>0.88466588544240365</c:v>
                </c:pt>
                <c:pt idx="267">
                  <c:v>0.8995590551181103</c:v>
                </c:pt>
                <c:pt idx="268">
                  <c:v>0.89349186876789044</c:v>
                </c:pt>
                <c:pt idx="269">
                  <c:v>0.89003399372336245</c:v>
                </c:pt>
                <c:pt idx="270">
                  <c:v>0.89320589714376653</c:v>
                </c:pt>
                <c:pt idx="271">
                  <c:v>0.89082753015340821</c:v>
                </c:pt>
                <c:pt idx="272">
                  <c:v>0.9132726290831692</c:v>
                </c:pt>
                <c:pt idx="273">
                  <c:v>0.90894668678087165</c:v>
                </c:pt>
                <c:pt idx="274">
                  <c:v>0.9026555218581257</c:v>
                </c:pt>
                <c:pt idx="275">
                  <c:v>0.91129893797524042</c:v>
                </c:pt>
                <c:pt idx="276">
                  <c:v>0.92139611718864067</c:v>
                </c:pt>
                <c:pt idx="277">
                  <c:v>0.92534773350248045</c:v>
                </c:pt>
                <c:pt idx="278">
                  <c:v>0.92182768519638003</c:v>
                </c:pt>
                <c:pt idx="279">
                  <c:v>0.91395150583467244</c:v>
                </c:pt>
                <c:pt idx="280">
                  <c:v>0.91423534913839632</c:v>
                </c:pt>
                <c:pt idx="281">
                  <c:v>0.92250911382557543</c:v>
                </c:pt>
                <c:pt idx="282">
                  <c:v>0.93280685194683766</c:v>
                </c:pt>
                <c:pt idx="283">
                  <c:v>0.93179602675720197</c:v>
                </c:pt>
                <c:pt idx="284">
                  <c:v>0.9140955349547657</c:v>
                </c:pt>
                <c:pt idx="285">
                  <c:v>0.92082862618360561</c:v>
                </c:pt>
                <c:pt idx="286">
                  <c:v>0.92211567502265146</c:v>
                </c:pt>
                <c:pt idx="287">
                  <c:v>0.92962939499524855</c:v>
                </c:pt>
                <c:pt idx="288">
                  <c:v>0.94527607361963162</c:v>
                </c:pt>
                <c:pt idx="289">
                  <c:v>0.94895984364121799</c:v>
                </c:pt>
                <c:pt idx="290">
                  <c:v>0.96579500388139494</c:v>
                </c:pt>
                <c:pt idx="291">
                  <c:v>0.97487246566383245</c:v>
                </c:pt>
                <c:pt idx="292">
                  <c:v>0.98977456902902583</c:v>
                </c:pt>
                <c:pt idx="293">
                  <c:v>0.99560407236121762</c:v>
                </c:pt>
                <c:pt idx="294">
                  <c:v>0.98347314916550632</c:v>
                </c:pt>
                <c:pt idx="295">
                  <c:v>0.96745585349901875</c:v>
                </c:pt>
                <c:pt idx="296">
                  <c:v>0.96218859909782606</c:v>
                </c:pt>
                <c:pt idx="297">
                  <c:v>0.94551138180138905</c:v>
                </c:pt>
                <c:pt idx="298">
                  <c:v>0.91938958358939871</c:v>
                </c:pt>
                <c:pt idx="299">
                  <c:v>0.91397877197281352</c:v>
                </c:pt>
                <c:pt idx="300">
                  <c:v>0.89504874417711222</c:v>
                </c:pt>
                <c:pt idx="301">
                  <c:v>0.88787498574198676</c:v>
                </c:pt>
                <c:pt idx="302">
                  <c:v>0.88657793351607472</c:v>
                </c:pt>
                <c:pt idx="303">
                  <c:v>0.89122147600385915</c:v>
                </c:pt>
                <c:pt idx="304">
                  <c:v>0.87010391937009479</c:v>
                </c:pt>
                <c:pt idx="305">
                  <c:v>0.88043498734844838</c:v>
                </c:pt>
                <c:pt idx="306">
                  <c:v>0.89501550917899753</c:v>
                </c:pt>
                <c:pt idx="307">
                  <c:v>0.89331724157287618</c:v>
                </c:pt>
                <c:pt idx="308">
                  <c:v>0.89951430719368131</c:v>
                </c:pt>
                <c:pt idx="309">
                  <c:v>0.89828889246223564</c:v>
                </c:pt>
                <c:pt idx="310">
                  <c:v>0.89073740295037218</c:v>
                </c:pt>
                <c:pt idx="311">
                  <c:v>0.86049194358649972</c:v>
                </c:pt>
                <c:pt idx="312">
                  <c:v>0.92322097378277157</c:v>
                </c:pt>
                <c:pt idx="313">
                  <c:v>0.91240014167092987</c:v>
                </c:pt>
                <c:pt idx="314">
                  <c:v>0.90185206576566157</c:v>
                </c:pt>
                <c:pt idx="315">
                  <c:v>0.89787706928264888</c:v>
                </c:pt>
                <c:pt idx="316">
                  <c:v>0.89668638595677241</c:v>
                </c:pt>
                <c:pt idx="317">
                  <c:v>0.88318523321002274</c:v>
                </c:pt>
                <c:pt idx="318">
                  <c:v>0.87466353262311891</c:v>
                </c:pt>
                <c:pt idx="319">
                  <c:v>0.85923210641674863</c:v>
                </c:pt>
                <c:pt idx="320">
                  <c:v>0.85818702433878402</c:v>
                </c:pt>
                <c:pt idx="321">
                  <c:v>0.87779182469448025</c:v>
                </c:pt>
                <c:pt idx="322">
                  <c:v>0.90188854849342703</c:v>
                </c:pt>
                <c:pt idx="323">
                  <c:v>0.91933901165757381</c:v>
                </c:pt>
                <c:pt idx="324">
                  <c:v>0.93748926727925952</c:v>
                </c:pt>
                <c:pt idx="325">
                  <c:v>0.93669596315727333</c:v>
                </c:pt>
                <c:pt idx="326">
                  <c:v>0.92237430619173388</c:v>
                </c:pt>
                <c:pt idx="327">
                  <c:v>0.91434880519191963</c:v>
                </c:pt>
                <c:pt idx="328">
                  <c:v>0.90464244726338361</c:v>
                </c:pt>
                <c:pt idx="329">
                  <c:v>0.90211592598503809</c:v>
                </c:pt>
                <c:pt idx="330">
                  <c:v>0.90641262522672161</c:v>
                </c:pt>
                <c:pt idx="331">
                  <c:v>0.93197470810427763</c:v>
                </c:pt>
                <c:pt idx="332">
                  <c:v>0.92226772775213339</c:v>
                </c:pt>
                <c:pt idx="333">
                  <c:v>0.92035362052225433</c:v>
                </c:pt>
                <c:pt idx="334">
                  <c:v>0.92299278574298049</c:v>
                </c:pt>
                <c:pt idx="335">
                  <c:v>0.93941197154526523</c:v>
                </c:pt>
                <c:pt idx="336">
                  <c:v>0.94068223827928099</c:v>
                </c:pt>
                <c:pt idx="337">
                  <c:v>0.93307071000832797</c:v>
                </c:pt>
                <c:pt idx="338">
                  <c:v>0.93817866503754199</c:v>
                </c:pt>
                <c:pt idx="339">
                  <c:v>0.92537809539637705</c:v>
                </c:pt>
                <c:pt idx="340">
                  <c:v>0.92479090518867291</c:v>
                </c:pt>
                <c:pt idx="341">
                  <c:v>0.92268896152391278</c:v>
                </c:pt>
                <c:pt idx="342">
                  <c:v>0.93868471266631581</c:v>
                </c:pt>
                <c:pt idx="343">
                  <c:v>0.93046766476308052</c:v>
                </c:pt>
                <c:pt idx="344">
                  <c:v>0.93045539071994265</c:v>
                </c:pt>
                <c:pt idx="345">
                  <c:v>0.94617864544686925</c:v>
                </c:pt>
                <c:pt idx="346">
                  <c:v>0.94690113086240202</c:v>
                </c:pt>
                <c:pt idx="347">
                  <c:v>0.95616305972179072</c:v>
                </c:pt>
                <c:pt idx="348">
                  <c:v>0.95568525374678703</c:v>
                </c:pt>
                <c:pt idx="349">
                  <c:v>0.97629936015068997</c:v>
                </c:pt>
                <c:pt idx="350">
                  <c:v>0.98495281983041993</c:v>
                </c:pt>
                <c:pt idx="351">
                  <c:v>0.98989241586052501</c:v>
                </c:pt>
                <c:pt idx="352">
                  <c:v>0.99212768251914163</c:v>
                </c:pt>
                <c:pt idx="353">
                  <c:v>0.98074472603709473</c:v>
                </c:pt>
                <c:pt idx="354">
                  <c:v>0.97713611917977627</c:v>
                </c:pt>
                <c:pt idx="355">
                  <c:v>0.96401613558425359</c:v>
                </c:pt>
                <c:pt idx="356">
                  <c:v>0.97658720334441651</c:v>
                </c:pt>
                <c:pt idx="357">
                  <c:v>1.0028808665847753</c:v>
                </c:pt>
                <c:pt idx="358">
                  <c:v>1.0066291463448971</c:v>
                </c:pt>
                <c:pt idx="359">
                  <c:v>1.0062767709010163</c:v>
                </c:pt>
                <c:pt idx="360">
                  <c:v>1.0084789449548541</c:v>
                </c:pt>
                <c:pt idx="361">
                  <c:v>1.0168268549679362</c:v>
                </c:pt>
                <c:pt idx="362">
                  <c:v>1.0107178550504876</c:v>
                </c:pt>
                <c:pt idx="363">
                  <c:v>1.0235087808473322</c:v>
                </c:pt>
                <c:pt idx="364">
                  <c:v>1.0390937146284596</c:v>
                </c:pt>
                <c:pt idx="365">
                  <c:v>0.96460554371002161</c:v>
                </c:pt>
              </c:numCache>
            </c:numRef>
          </c:val>
          <c:extLst xmlns:c16r2="http://schemas.microsoft.com/office/drawing/2015/06/chart">
            <c:ext xmlns:c16="http://schemas.microsoft.com/office/drawing/2014/chart" uri="{C3380CC4-5D6E-409C-BE32-E72D297353CC}">
              <c16:uniqueId val="{00000001-2D28-44B7-8E7E-F455074D2BFF}"/>
            </c:ext>
          </c:extLst>
        </c:ser>
        <c:ser>
          <c:idx val="1"/>
          <c:order val="2"/>
          <c:tx>
            <c:strRef>
              <c:f>Tabelle10!$AN$746</c:f>
              <c:strCache>
                <c:ptCount val="1"/>
                <c:pt idx="0">
                  <c:v>2020</c:v>
                </c:pt>
              </c:strCache>
            </c:strRef>
          </c:tx>
          <c:spPr>
            <a:ln w="28575" cap="rnd">
              <a:solidFill>
                <a:srgbClr val="7030A0"/>
              </a:solidFill>
              <a:round/>
            </a:ln>
            <a:effectLst/>
          </c:spPr>
          <c:marker>
            <c:symbol val="none"/>
          </c:marker>
          <c:val>
            <c:numRef>
              <c:f>Tabelle10!$AN$747:$AN$1112</c:f>
              <c:numCache>
                <c:formatCode>0%</c:formatCode>
                <c:ptCount val="366"/>
                <c:pt idx="0">
                  <c:v>1.2823963533752982</c:v>
                </c:pt>
                <c:pt idx="1">
                  <c:v>1.2519863383066694</c:v>
                </c:pt>
                <c:pt idx="2">
                  <c:v>1.2758932773413458</c:v>
                </c:pt>
                <c:pt idx="3">
                  <c:v>1.2446808510638301</c:v>
                </c:pt>
                <c:pt idx="4">
                  <c:v>1.219599172669567</c:v>
                </c:pt>
                <c:pt idx="5">
                  <c:v>1.1494203977454003</c:v>
                </c:pt>
                <c:pt idx="6">
                  <c:v>1.1350318471337582</c:v>
                </c:pt>
                <c:pt idx="7">
                  <c:v>1.1364153627311524</c:v>
                </c:pt>
                <c:pt idx="8">
                  <c:v>1.1685280999107941</c:v>
                </c:pt>
                <c:pt idx="9">
                  <c:v>1.1901144752326951</c:v>
                </c:pt>
                <c:pt idx="10">
                  <c:v>1.1741104424031255</c:v>
                </c:pt>
                <c:pt idx="11">
                  <c:v>1.1703007782373973</c:v>
                </c:pt>
                <c:pt idx="12">
                  <c:v>1.1467938526762058</c:v>
                </c:pt>
                <c:pt idx="13">
                  <c:v>1.1096006796941378</c:v>
                </c:pt>
                <c:pt idx="14">
                  <c:v>1.0933312738927292</c:v>
                </c:pt>
                <c:pt idx="15">
                  <c:v>1.0760319165260093</c:v>
                </c:pt>
                <c:pt idx="16">
                  <c:v>1.0542754344331322</c:v>
                </c:pt>
                <c:pt idx="17">
                  <c:v>0.94164386642179876</c:v>
                </c:pt>
                <c:pt idx="18">
                  <c:v>0.94119183551625085</c:v>
                </c:pt>
                <c:pt idx="19">
                  <c:v>0.93303753004252199</c:v>
                </c:pt>
                <c:pt idx="20">
                  <c:v>0.94667566655416846</c:v>
                </c:pt>
                <c:pt idx="21">
                  <c:v>0.93725635789864481</c:v>
                </c:pt>
                <c:pt idx="22">
                  <c:v>0.93249351611708087</c:v>
                </c:pt>
                <c:pt idx="23">
                  <c:v>0.91971496437054667</c:v>
                </c:pt>
                <c:pt idx="24">
                  <c:v>0.90052317441603447</c:v>
                </c:pt>
                <c:pt idx="25">
                  <c:v>0.89987096774193587</c:v>
                </c:pt>
                <c:pt idx="26">
                  <c:v>0.9480472032443098</c:v>
                </c:pt>
                <c:pt idx="27">
                  <c:v>0.98491269087455258</c:v>
                </c:pt>
                <c:pt idx="28">
                  <c:v>0.97772456827746357</c:v>
                </c:pt>
                <c:pt idx="29">
                  <c:v>0.98007412572015729</c:v>
                </c:pt>
                <c:pt idx="30">
                  <c:v>0.9470522803114575</c:v>
                </c:pt>
                <c:pt idx="31">
                  <c:v>0.98918215613382898</c:v>
                </c:pt>
                <c:pt idx="32">
                  <c:v>1.0118205962667866</c:v>
                </c:pt>
                <c:pt idx="33">
                  <c:v>1.0667856611631719</c:v>
                </c:pt>
                <c:pt idx="34">
                  <c:v>1.1463805970149257</c:v>
                </c:pt>
                <c:pt idx="35">
                  <c:v>1.1252002235053087</c:v>
                </c:pt>
                <c:pt idx="36">
                  <c:v>1.1458072353186801</c:v>
                </c:pt>
                <c:pt idx="37">
                  <c:v>1.1615458565660455</c:v>
                </c:pt>
                <c:pt idx="38">
                  <c:v>1.1681491221285485</c:v>
                </c:pt>
                <c:pt idx="39">
                  <c:v>1.2097164386278008</c:v>
                </c:pt>
                <c:pt idx="40">
                  <c:v>1.3184647714206419</c:v>
                </c:pt>
                <c:pt idx="41">
                  <c:v>1.315572633997544</c:v>
                </c:pt>
                <c:pt idx="42">
                  <c:v>1.297600936220012</c:v>
                </c:pt>
                <c:pt idx="43">
                  <c:v>1.3329216995330531</c:v>
                </c:pt>
                <c:pt idx="44">
                  <c:v>1.3538592289268339</c:v>
                </c:pt>
                <c:pt idx="45">
                  <c:v>1.3497848253402089</c:v>
                </c:pt>
                <c:pt idx="46">
                  <c:v>1.3401036667306587</c:v>
                </c:pt>
                <c:pt idx="47">
                  <c:v>1.3175393572605048</c:v>
                </c:pt>
                <c:pt idx="48">
                  <c:v>1.3239566520636383</c:v>
                </c:pt>
                <c:pt idx="49">
                  <c:v>1.3749999999999998</c:v>
                </c:pt>
                <c:pt idx="50">
                  <c:v>1.4064893576074817</c:v>
                </c:pt>
                <c:pt idx="51">
                  <c:v>1.4200680272108841</c:v>
                </c:pt>
                <c:pt idx="52">
                  <c:v>1.4125844594594592</c:v>
                </c:pt>
                <c:pt idx="53">
                  <c:v>1.4769496734537069</c:v>
                </c:pt>
                <c:pt idx="54">
                  <c:v>1.4861314431003925</c:v>
                </c:pt>
                <c:pt idx="55">
                  <c:v>1.486858051810332</c:v>
                </c:pt>
                <c:pt idx="56">
                  <c:v>1.4268557318168213</c:v>
                </c:pt>
                <c:pt idx="57">
                  <c:v>1.4103304700101278</c:v>
                </c:pt>
                <c:pt idx="58">
                  <c:v>1.4681588665310128</c:v>
                </c:pt>
                <c:pt idx="59">
                  <c:v>1.4862178038861282</c:v>
                </c:pt>
                <c:pt idx="60">
                  <c:v>1.5346496912403751</c:v>
                </c:pt>
                <c:pt idx="61">
                  <c:v>1.5781070526073973</c:v>
                </c:pt>
                <c:pt idx="62">
                  <c:v>1.5960900748052755</c:v>
                </c:pt>
                <c:pt idx="63">
                  <c:v>1.6164905191171901</c:v>
                </c:pt>
                <c:pt idx="64">
                  <c:v>1.6499145564704056</c:v>
                </c:pt>
                <c:pt idx="65">
                  <c:v>1.7039903546981956</c:v>
                </c:pt>
                <c:pt idx="66">
                  <c:v>1.6876061120543291</c:v>
                </c:pt>
                <c:pt idx="67">
                  <c:v>1.6375800329716677</c:v>
                </c:pt>
                <c:pt idx="68">
                  <c:v>1.6548747591522157</c:v>
                </c:pt>
                <c:pt idx="69">
                  <c:v>1.7194815244728188</c:v>
                </c:pt>
                <c:pt idx="70">
                  <c:v>1.7304038921924467</c:v>
                </c:pt>
                <c:pt idx="71">
                  <c:v>1.6713158797301935</c:v>
                </c:pt>
                <c:pt idx="72">
                  <c:v>1.6279201633023364</c:v>
                </c:pt>
                <c:pt idx="73">
                  <c:v>1.6014359282787654</c:v>
                </c:pt>
                <c:pt idx="74">
                  <c:v>1.6138915318744049</c:v>
                </c:pt>
                <c:pt idx="75">
                  <c:v>1.5847704961528255</c:v>
                </c:pt>
                <c:pt idx="76">
                  <c:v>1.5734487843611751</c:v>
                </c:pt>
                <c:pt idx="77">
                  <c:v>1.5791211293260479</c:v>
                </c:pt>
                <c:pt idx="78">
                  <c:v>1.5539795413925546</c:v>
                </c:pt>
                <c:pt idx="79">
                  <c:v>1.5573551829268295</c:v>
                </c:pt>
                <c:pt idx="80">
                  <c:v>1.5398075240594926</c:v>
                </c:pt>
                <c:pt idx="81">
                  <c:v>1.486842105263158</c:v>
                </c:pt>
                <c:pt idx="82">
                  <c:v>1.4565764166296791</c:v>
                </c:pt>
                <c:pt idx="83">
                  <c:v>1.4153653966271076</c:v>
                </c:pt>
                <c:pt idx="84">
                  <c:v>1.4136042922240182</c:v>
                </c:pt>
                <c:pt idx="85">
                  <c:v>1.3977700603180407</c:v>
                </c:pt>
                <c:pt idx="86">
                  <c:v>1.3960858770264353</c:v>
                </c:pt>
                <c:pt idx="87">
                  <c:v>1.3862161476271617</c:v>
                </c:pt>
                <c:pt idx="88">
                  <c:v>1.3835576783905053</c:v>
                </c:pt>
                <c:pt idx="89">
                  <c:v>1.2908748501968843</c:v>
                </c:pt>
                <c:pt idx="90">
                  <c:v>1.2901385957907947</c:v>
                </c:pt>
                <c:pt idx="91">
                  <c:v>1.2972391229479969</c:v>
                </c:pt>
                <c:pt idx="92">
                  <c:v>1.2694178925075839</c:v>
                </c:pt>
                <c:pt idx="93">
                  <c:v>1.2692010198527517</c:v>
                </c:pt>
                <c:pt idx="94">
                  <c:v>1.2704689698745015</c:v>
                </c:pt>
                <c:pt idx="95">
                  <c:v>1.2728449764069514</c:v>
                </c:pt>
                <c:pt idx="96">
                  <c:v>1.2606827815328219</c:v>
                </c:pt>
                <c:pt idx="97">
                  <c:v>1.2577166232800299</c:v>
                </c:pt>
                <c:pt idx="98">
                  <c:v>1.2385044257960687</c:v>
                </c:pt>
                <c:pt idx="99">
                  <c:v>1.2237324329783859</c:v>
                </c:pt>
                <c:pt idx="100">
                  <c:v>1.2387462390091428</c:v>
                </c:pt>
                <c:pt idx="101">
                  <c:v>1.2396887614813081</c:v>
                </c:pt>
                <c:pt idx="102">
                  <c:v>1.2217576866126645</c:v>
                </c:pt>
                <c:pt idx="103">
                  <c:v>1.2047838139056382</c:v>
                </c:pt>
                <c:pt idx="104">
                  <c:v>1.1778132526746206</c:v>
                </c:pt>
                <c:pt idx="105">
                  <c:v>1.167314526876944</c:v>
                </c:pt>
                <c:pt idx="106">
                  <c:v>1.1586862766780939</c:v>
                </c:pt>
                <c:pt idx="107">
                  <c:v>1.1703349014336921</c:v>
                </c:pt>
                <c:pt idx="108">
                  <c:v>1.1743589743589751</c:v>
                </c:pt>
                <c:pt idx="109">
                  <c:v>1.1813492063492066</c:v>
                </c:pt>
                <c:pt idx="110">
                  <c:v>1.1875106880237134</c:v>
                </c:pt>
                <c:pt idx="111">
                  <c:v>1.2165673907965429</c:v>
                </c:pt>
                <c:pt idx="112">
                  <c:v>1.2322548207736901</c:v>
                </c:pt>
                <c:pt idx="113">
                  <c:v>1.2464101950460693</c:v>
                </c:pt>
                <c:pt idx="114">
                  <c:v>1.24512734664594</c:v>
                </c:pt>
                <c:pt idx="115">
                  <c:v>1.2378008915304604</c:v>
                </c:pt>
                <c:pt idx="116">
                  <c:v>1.1825901074758034</c:v>
                </c:pt>
                <c:pt idx="117">
                  <c:v>1.1456189770200151</c:v>
                </c:pt>
                <c:pt idx="118">
                  <c:v>1.154209213963429</c:v>
                </c:pt>
                <c:pt idx="119">
                  <c:v>1.1553485038523561</c:v>
                </c:pt>
                <c:pt idx="120">
                  <c:v>1.2023479634099103</c:v>
                </c:pt>
                <c:pt idx="121">
                  <c:v>1.1698253991941496</c:v>
                </c:pt>
                <c:pt idx="122">
                  <c:v>1.160300582155162</c:v>
                </c:pt>
                <c:pt idx="123">
                  <c:v>1.0919783230109577</c:v>
                </c:pt>
                <c:pt idx="124">
                  <c:v>1.0107363335420949</c:v>
                </c:pt>
                <c:pt idx="125">
                  <c:v>1.0186115036531465</c:v>
                </c:pt>
                <c:pt idx="126">
                  <c:v>1.0143721180909033</c:v>
                </c:pt>
                <c:pt idx="127">
                  <c:v>1.0134115674769488</c:v>
                </c:pt>
                <c:pt idx="128">
                  <c:v>1.0149611729079842</c:v>
                </c:pt>
                <c:pt idx="129">
                  <c:v>1.0265542555632021</c:v>
                </c:pt>
                <c:pt idx="130">
                  <c:v>0.95286263402791793</c:v>
                </c:pt>
                <c:pt idx="131">
                  <c:v>0.93075666234717425</c:v>
                </c:pt>
                <c:pt idx="132">
                  <c:v>0.93687574910107851</c:v>
                </c:pt>
                <c:pt idx="133">
                  <c:v>0.89814361778673202</c:v>
                </c:pt>
                <c:pt idx="134">
                  <c:v>0.88036871669307226</c:v>
                </c:pt>
                <c:pt idx="135">
                  <c:v>0.88314165173669312</c:v>
                </c:pt>
                <c:pt idx="136">
                  <c:v>0.85723414761669614</c:v>
                </c:pt>
                <c:pt idx="137">
                  <c:v>0.82984489419362295</c:v>
                </c:pt>
                <c:pt idx="138">
                  <c:v>0.83302826926988038</c:v>
                </c:pt>
                <c:pt idx="139">
                  <c:v>0.78231724934989888</c:v>
                </c:pt>
                <c:pt idx="140">
                  <c:v>0.75698812019566719</c:v>
                </c:pt>
                <c:pt idx="141">
                  <c:v>0.75225712198685157</c:v>
                </c:pt>
                <c:pt idx="142">
                  <c:v>0.77014399059653249</c:v>
                </c:pt>
                <c:pt idx="143">
                  <c:v>0.73420640316906627</c:v>
                </c:pt>
                <c:pt idx="144">
                  <c:v>0.72536082474226793</c:v>
                </c:pt>
                <c:pt idx="145">
                  <c:v>0.66172393383383721</c:v>
                </c:pt>
                <c:pt idx="146">
                  <c:v>0.66187298304978581</c:v>
                </c:pt>
                <c:pt idx="147">
                  <c:v>0.65261205564142211</c:v>
                </c:pt>
                <c:pt idx="148">
                  <c:v>0.60466991224534095</c:v>
                </c:pt>
                <c:pt idx="149">
                  <c:v>0.58388162975318936</c:v>
                </c:pt>
                <c:pt idx="150">
                  <c:v>0.55424637995721038</c:v>
                </c:pt>
                <c:pt idx="151">
                  <c:v>0.52302827264472895</c:v>
                </c:pt>
                <c:pt idx="152">
                  <c:v>0.51833349043265142</c:v>
                </c:pt>
                <c:pt idx="153">
                  <c:v>0.50974790443600293</c:v>
                </c:pt>
                <c:pt idx="154">
                  <c:v>0.46169291585618377</c:v>
                </c:pt>
                <c:pt idx="155">
                  <c:v>0.42138325271687926</c:v>
                </c:pt>
                <c:pt idx="156">
                  <c:v>0.45856616713233422</c:v>
                </c:pt>
                <c:pt idx="157">
                  <c:v>0.46057986560242287</c:v>
                </c:pt>
                <c:pt idx="158">
                  <c:v>0.44666708276120332</c:v>
                </c:pt>
                <c:pt idx="159">
                  <c:v>0.3652255345715622</c:v>
                </c:pt>
                <c:pt idx="160">
                  <c:v>0.34608113552545955</c:v>
                </c:pt>
                <c:pt idx="161">
                  <c:v>0.33926310262824677</c:v>
                </c:pt>
                <c:pt idx="162">
                  <c:v>0.33435592327476682</c:v>
                </c:pt>
                <c:pt idx="163">
                  <c:v>0.38219846474189623</c:v>
                </c:pt>
                <c:pt idx="164">
                  <c:v>0.38716476266112765</c:v>
                </c:pt>
                <c:pt idx="165">
                  <c:v>0.39029471233380303</c:v>
                </c:pt>
                <c:pt idx="166">
                  <c:v>0.39075783337381587</c:v>
                </c:pt>
                <c:pt idx="167">
                  <c:v>0.3919956140350877</c:v>
                </c:pt>
                <c:pt idx="168">
                  <c:v>0.44698684613031514</c:v>
                </c:pt>
                <c:pt idx="169">
                  <c:v>0.46189226732520455</c:v>
                </c:pt>
                <c:pt idx="170">
                  <c:v>0.43979776543286941</c:v>
                </c:pt>
                <c:pt idx="171">
                  <c:v>0.4410089503661514</c:v>
                </c:pt>
                <c:pt idx="172">
                  <c:v>0.4438285408333596</c:v>
                </c:pt>
                <c:pt idx="173">
                  <c:v>0.45024148449415335</c:v>
                </c:pt>
                <c:pt idx="174">
                  <c:v>0.45333845218671021</c:v>
                </c:pt>
                <c:pt idx="175">
                  <c:v>0.45309202532455073</c:v>
                </c:pt>
                <c:pt idx="176">
                  <c:v>0.45105841158682147</c:v>
                </c:pt>
                <c:pt idx="177">
                  <c:v>0.46180008817786738</c:v>
                </c:pt>
                <c:pt idx="178">
                  <c:v>0.49470590094503608</c:v>
                </c:pt>
                <c:pt idx="179">
                  <c:v>0.50189661823325182</c:v>
                </c:pt>
                <c:pt idx="180">
                  <c:v>0.5396876717643635</c:v>
                </c:pt>
                <c:pt idx="181">
                  <c:v>0.53960043964569748</c:v>
                </c:pt>
                <c:pt idx="182">
                  <c:v>0.58874030574793323</c:v>
                </c:pt>
                <c:pt idx="183">
                  <c:v>0.61196985181400121</c:v>
                </c:pt>
                <c:pt idx="184">
                  <c:v>0.61777032690695721</c:v>
                </c:pt>
                <c:pt idx="185">
                  <c:v>0.61267853148864126</c:v>
                </c:pt>
                <c:pt idx="186">
                  <c:v>0.6138104967437108</c:v>
                </c:pt>
                <c:pt idx="187">
                  <c:v>0.6132427518897714</c:v>
                </c:pt>
                <c:pt idx="188">
                  <c:v>0.61055539678003223</c:v>
                </c:pt>
                <c:pt idx="189">
                  <c:v>0.64558047912562755</c:v>
                </c:pt>
                <c:pt idx="190">
                  <c:v>0.64657862388501919</c:v>
                </c:pt>
                <c:pt idx="191">
                  <c:v>0.65012220342169602</c:v>
                </c:pt>
                <c:pt idx="192">
                  <c:v>0.64740389415876198</c:v>
                </c:pt>
                <c:pt idx="193">
                  <c:v>0.64244777802135855</c:v>
                </c:pt>
                <c:pt idx="194">
                  <c:v>0.64240754078852591</c:v>
                </c:pt>
                <c:pt idx="195">
                  <c:v>0.65061186068402899</c:v>
                </c:pt>
                <c:pt idx="196">
                  <c:v>0.65544491860281351</c:v>
                </c:pt>
                <c:pt idx="197">
                  <c:v>0.67833580605448429</c:v>
                </c:pt>
                <c:pt idx="198">
                  <c:v>0.67568327346556323</c:v>
                </c:pt>
                <c:pt idx="199">
                  <c:v>0.66938105706412365</c:v>
                </c:pt>
                <c:pt idx="200">
                  <c:v>0.65827294318250995</c:v>
                </c:pt>
                <c:pt idx="201">
                  <c:v>0.65357639518713317</c:v>
                </c:pt>
                <c:pt idx="202">
                  <c:v>0.64795444327888496</c:v>
                </c:pt>
                <c:pt idx="203">
                  <c:v>0.64189429928741082</c:v>
                </c:pt>
                <c:pt idx="204">
                  <c:v>0.64424710194594248</c:v>
                </c:pt>
                <c:pt idx="205">
                  <c:v>0.64424710194594259</c:v>
                </c:pt>
                <c:pt idx="206">
                  <c:v>0.65233396698952961</c:v>
                </c:pt>
                <c:pt idx="207">
                  <c:v>0.67686505884857551</c:v>
                </c:pt>
                <c:pt idx="208">
                  <c:v>0.67256447867008951</c:v>
                </c:pt>
                <c:pt idx="209">
                  <c:v>0.66949565005779677</c:v>
                </c:pt>
                <c:pt idx="210">
                  <c:v>0.61022171207636078</c:v>
                </c:pt>
                <c:pt idx="211">
                  <c:v>0.57218378998882269</c:v>
                </c:pt>
                <c:pt idx="212">
                  <c:v>0.55220889631091541</c:v>
                </c:pt>
                <c:pt idx="213">
                  <c:v>0.55365131181235638</c:v>
                </c:pt>
                <c:pt idx="214">
                  <c:v>0.54594414692445004</c:v>
                </c:pt>
                <c:pt idx="215">
                  <c:v>0.54522801645201002</c:v>
                </c:pt>
                <c:pt idx="216">
                  <c:v>0.54703454923341055</c:v>
                </c:pt>
                <c:pt idx="217">
                  <c:v>0.55106809078771679</c:v>
                </c:pt>
                <c:pt idx="218">
                  <c:v>0.55259394492621283</c:v>
                </c:pt>
                <c:pt idx="219">
                  <c:v>0.5427837054305269</c:v>
                </c:pt>
                <c:pt idx="220">
                  <c:v>0.50566639121709356</c:v>
                </c:pt>
                <c:pt idx="221">
                  <c:v>0.52476991768672354</c:v>
                </c:pt>
                <c:pt idx="222">
                  <c:v>0.52302243211334121</c:v>
                </c:pt>
                <c:pt idx="223">
                  <c:v>0.52395616339099693</c:v>
                </c:pt>
                <c:pt idx="224">
                  <c:v>0.52572808208842603</c:v>
                </c:pt>
                <c:pt idx="225">
                  <c:v>0.52862094951017335</c:v>
                </c:pt>
                <c:pt idx="226">
                  <c:v>0.528111542747011</c:v>
                </c:pt>
                <c:pt idx="227">
                  <c:v>0.54842685895658061</c:v>
                </c:pt>
                <c:pt idx="228">
                  <c:v>0.56259473505119562</c:v>
                </c:pt>
                <c:pt idx="229">
                  <c:v>0.57251235558913327</c:v>
                </c:pt>
                <c:pt idx="230">
                  <c:v>0.5780773702900599</c:v>
                </c:pt>
                <c:pt idx="231">
                  <c:v>0.57350565428109879</c:v>
                </c:pt>
                <c:pt idx="232">
                  <c:v>0.56140511505829205</c:v>
                </c:pt>
                <c:pt idx="233">
                  <c:v>0.52977204146873402</c:v>
                </c:pt>
                <c:pt idx="234">
                  <c:v>0.52778108978180482</c:v>
                </c:pt>
                <c:pt idx="235">
                  <c:v>0.54369049053874918</c:v>
                </c:pt>
                <c:pt idx="236">
                  <c:v>0.54199136794149394</c:v>
                </c:pt>
                <c:pt idx="237">
                  <c:v>0.55027082952954787</c:v>
                </c:pt>
                <c:pt idx="238">
                  <c:v>0.54611621164532509</c:v>
                </c:pt>
                <c:pt idx="239">
                  <c:v>0.55545454545454553</c:v>
                </c:pt>
                <c:pt idx="240">
                  <c:v>0.59470400243494181</c:v>
                </c:pt>
                <c:pt idx="241">
                  <c:v>0.5913555992141456</c:v>
                </c:pt>
                <c:pt idx="242">
                  <c:v>0.63185851576652663</c:v>
                </c:pt>
                <c:pt idx="243">
                  <c:v>0.67981688020401287</c:v>
                </c:pt>
                <c:pt idx="244">
                  <c:v>0.68997438824945256</c:v>
                </c:pt>
                <c:pt idx="245">
                  <c:v>0.66204616457884702</c:v>
                </c:pt>
                <c:pt idx="246">
                  <c:v>0.60742920633014064</c:v>
                </c:pt>
                <c:pt idx="247">
                  <c:v>0.59957238851557748</c:v>
                </c:pt>
                <c:pt idx="248">
                  <c:v>0.60518137903449165</c:v>
                </c:pt>
                <c:pt idx="249">
                  <c:v>0.60239341352186848</c:v>
                </c:pt>
                <c:pt idx="250">
                  <c:v>0.60630891503912288</c:v>
                </c:pt>
                <c:pt idx="251">
                  <c:v>0.60955125821247103</c:v>
                </c:pt>
                <c:pt idx="252">
                  <c:v>0.60831889081455814</c:v>
                </c:pt>
                <c:pt idx="253">
                  <c:v>0.56648225275066821</c:v>
                </c:pt>
                <c:pt idx="254">
                  <c:v>0.56014435901459314</c:v>
                </c:pt>
                <c:pt idx="255">
                  <c:v>0.55533349987509373</c:v>
                </c:pt>
                <c:pt idx="256">
                  <c:v>0.54803961133703794</c:v>
                </c:pt>
                <c:pt idx="257">
                  <c:v>0.55024102005908904</c:v>
                </c:pt>
                <c:pt idx="258">
                  <c:v>0.49333498283487459</c:v>
                </c:pt>
                <c:pt idx="259">
                  <c:v>0.47530035982191865</c:v>
                </c:pt>
                <c:pt idx="260">
                  <c:v>0.47224747015694107</c:v>
                </c:pt>
                <c:pt idx="261">
                  <c:v>0.47391304347826085</c:v>
                </c:pt>
                <c:pt idx="262">
                  <c:v>0.47412927756653978</c:v>
                </c:pt>
                <c:pt idx="263">
                  <c:v>0.47422333659491184</c:v>
                </c:pt>
                <c:pt idx="264">
                  <c:v>0.48143664245359152</c:v>
                </c:pt>
                <c:pt idx="265">
                  <c:v>0.48649908246191487</c:v>
                </c:pt>
                <c:pt idx="266">
                  <c:v>0.48172076409380338</c:v>
                </c:pt>
                <c:pt idx="267">
                  <c:v>0.5371968503937008</c:v>
                </c:pt>
                <c:pt idx="268">
                  <c:v>0.54345569500802104</c:v>
                </c:pt>
                <c:pt idx="269">
                  <c:v>0.66789437542917796</c:v>
                </c:pt>
                <c:pt idx="270">
                  <c:v>0.70328468293902568</c:v>
                </c:pt>
                <c:pt idx="271">
                  <c:v>0.71761004330083189</c:v>
                </c:pt>
                <c:pt idx="272">
                  <c:v>0.68058070459671527</c:v>
                </c:pt>
                <c:pt idx="273">
                  <c:v>0.67687279880699303</c:v>
                </c:pt>
                <c:pt idx="274">
                  <c:v>0.68104149715215645</c:v>
                </c:pt>
                <c:pt idx="275">
                  <c:v>0.68418902783887414</c:v>
                </c:pt>
                <c:pt idx="276">
                  <c:v>0.70254779075992813</c:v>
                </c:pt>
                <c:pt idx="277">
                  <c:v>0.71187390979317222</c:v>
                </c:pt>
                <c:pt idx="278">
                  <c:v>0.7209043392199922</c:v>
                </c:pt>
                <c:pt idx="279">
                  <c:v>0.73023827824750198</c:v>
                </c:pt>
                <c:pt idx="280">
                  <c:v>0.73684210526315808</c:v>
                </c:pt>
                <c:pt idx="281">
                  <c:v>0.74430329364158032</c:v>
                </c:pt>
                <c:pt idx="282">
                  <c:v>0.8100691082696222</c:v>
                </c:pt>
                <c:pt idx="283">
                  <c:v>0.81804430401021866</c:v>
                </c:pt>
                <c:pt idx="284">
                  <c:v>0.84379482275800832</c:v>
                </c:pt>
                <c:pt idx="285">
                  <c:v>0.85444286752743248</c:v>
                </c:pt>
                <c:pt idx="286">
                  <c:v>0.85423588039867093</c:v>
                </c:pt>
                <c:pt idx="287">
                  <c:v>0.83581881533101043</c:v>
                </c:pt>
                <c:pt idx="288">
                  <c:v>0.83716038562664297</c:v>
                </c:pt>
                <c:pt idx="289">
                  <c:v>0.83889552448535065</c:v>
                </c:pt>
                <c:pt idx="290">
                  <c:v>0.8531923255564684</c:v>
                </c:pt>
                <c:pt idx="291">
                  <c:v>0.85899280575539561</c:v>
                </c:pt>
                <c:pt idx="292">
                  <c:v>0.86007563479200422</c:v>
                </c:pt>
                <c:pt idx="293">
                  <c:v>0.8615495236383246</c:v>
                </c:pt>
                <c:pt idx="294">
                  <c:v>0.87192913244629344</c:v>
                </c:pt>
                <c:pt idx="295">
                  <c:v>0.88143884892086311</c:v>
                </c:pt>
                <c:pt idx="296">
                  <c:v>0.88607866252277345</c:v>
                </c:pt>
                <c:pt idx="297">
                  <c:v>0.86490710809562654</c:v>
                </c:pt>
                <c:pt idx="298">
                  <c:v>0.88678573969970842</c:v>
                </c:pt>
                <c:pt idx="299">
                  <c:v>0.89204142431550582</c:v>
                </c:pt>
                <c:pt idx="300">
                  <c:v>0.88959323824617043</c:v>
                </c:pt>
                <c:pt idx="301">
                  <c:v>0.91091593475533228</c:v>
                </c:pt>
                <c:pt idx="302">
                  <c:v>0.95658480986426242</c:v>
                </c:pt>
                <c:pt idx="303">
                  <c:v>0.95744460192899361</c:v>
                </c:pt>
                <c:pt idx="304">
                  <c:v>0.95748639151105885</c:v>
                </c:pt>
                <c:pt idx="305">
                  <c:v>0.97133779957179367</c:v>
                </c:pt>
                <c:pt idx="306">
                  <c:v>1.0036078754767552</c:v>
                </c:pt>
                <c:pt idx="307">
                  <c:v>1.0027786353812906</c:v>
                </c:pt>
                <c:pt idx="308">
                  <c:v>1.0030539065984969</c:v>
                </c:pt>
                <c:pt idx="309">
                  <c:v>1.0150868796171055</c:v>
                </c:pt>
                <c:pt idx="310">
                  <c:v>1.0198264747900623</c:v>
                </c:pt>
                <c:pt idx="311">
                  <c:v>0.99058534588620528</c:v>
                </c:pt>
                <c:pt idx="312">
                  <c:v>1.0628336919276438</c:v>
                </c:pt>
                <c:pt idx="313">
                  <c:v>1.047577820628862</c:v>
                </c:pt>
                <c:pt idx="314">
                  <c:v>1.0237187632359173</c:v>
                </c:pt>
                <c:pt idx="315">
                  <c:v>1.0162860208461071</c:v>
                </c:pt>
                <c:pt idx="316">
                  <c:v>1.0279936588949459</c:v>
                </c:pt>
                <c:pt idx="317">
                  <c:v>1.0064070782960224</c:v>
                </c:pt>
                <c:pt idx="318">
                  <c:v>0.98794404215794052</c:v>
                </c:pt>
                <c:pt idx="319">
                  <c:v>1.0147003249943316</c:v>
                </c:pt>
                <c:pt idx="320">
                  <c:v>1.0128852384899403</c:v>
                </c:pt>
                <c:pt idx="321">
                  <c:v>1.0278128950695322</c:v>
                </c:pt>
                <c:pt idx="322">
                  <c:v>1.0263310970644117</c:v>
                </c:pt>
                <c:pt idx="323">
                  <c:v>1.0591121403618955</c:v>
                </c:pt>
                <c:pt idx="324">
                  <c:v>1.0924849068484022</c:v>
                </c:pt>
                <c:pt idx="325">
                  <c:v>1.0835405455557618</c:v>
                </c:pt>
                <c:pt idx="326">
                  <c:v>1.0852104327208061</c:v>
                </c:pt>
                <c:pt idx="327">
                  <c:v>1.0899396452771495</c:v>
                </c:pt>
                <c:pt idx="328">
                  <c:v>1.0961903697910846</c:v>
                </c:pt>
                <c:pt idx="329">
                  <c:v>1.0910313398827087</c:v>
                </c:pt>
                <c:pt idx="330">
                  <c:v>1.0480701100130523</c:v>
                </c:pt>
                <c:pt idx="331">
                  <c:v>1.0634980700824939</c:v>
                </c:pt>
                <c:pt idx="332">
                  <c:v>1.0233539249660994</c:v>
                </c:pt>
                <c:pt idx="333">
                  <c:v>0.96458684654300142</c:v>
                </c:pt>
                <c:pt idx="334">
                  <c:v>0.9487169965464739</c:v>
                </c:pt>
                <c:pt idx="335">
                  <c:v>1.0086283844094017</c:v>
                </c:pt>
                <c:pt idx="336">
                  <c:v>1.0025878003696855</c:v>
                </c:pt>
                <c:pt idx="337">
                  <c:v>0.99069361640250087</c:v>
                </c:pt>
                <c:pt idx="338">
                  <c:v>1.0084543680901799</c:v>
                </c:pt>
                <c:pt idx="339">
                  <c:v>1.0005376922249698</c:v>
                </c:pt>
                <c:pt idx="340">
                  <c:v>0.99971383602804365</c:v>
                </c:pt>
                <c:pt idx="341">
                  <c:v>0.99946655286461072</c:v>
                </c:pt>
                <c:pt idx="342">
                  <c:v>1.0002486060304718</c:v>
                </c:pt>
                <c:pt idx="343">
                  <c:v>0.99278438030560257</c:v>
                </c:pt>
                <c:pt idx="344">
                  <c:v>0.98480755061225889</c:v>
                </c:pt>
                <c:pt idx="345">
                  <c:v>1.0022516183506891</c:v>
                </c:pt>
                <c:pt idx="346">
                  <c:v>1.0069459061250263</c:v>
                </c:pt>
                <c:pt idx="347">
                  <c:v>1.0205216656693297</c:v>
                </c:pt>
                <c:pt idx="348">
                  <c:v>1.0333274052996617</c:v>
                </c:pt>
                <c:pt idx="349">
                  <c:v>1.0752963793655879</c:v>
                </c:pt>
                <c:pt idx="350">
                  <c:v>1.088942567689368</c:v>
                </c:pt>
                <c:pt idx="351">
                  <c:v>1.0990346024514583</c:v>
                </c:pt>
                <c:pt idx="352">
                  <c:v>1.0926345303569502</c:v>
                </c:pt>
                <c:pt idx="353">
                  <c:v>1.0758884326773324</c:v>
                </c:pt>
                <c:pt idx="354">
                  <c:v>1.0684382579352523</c:v>
                </c:pt>
                <c:pt idx="355">
                  <c:v>1.0715992933596588</c:v>
                </c:pt>
                <c:pt idx="356">
                  <c:v>1.1388189872108658</c:v>
                </c:pt>
                <c:pt idx="357">
                  <c:v>1.1739986868023637</c:v>
                </c:pt>
                <c:pt idx="358">
                  <c:v>1.1645273409270793</c:v>
                </c:pt>
                <c:pt idx="359">
                  <c:v>1.0491985289015335</c:v>
                </c:pt>
                <c:pt idx="360">
                  <c:v>0.98229257262132541</c:v>
                </c:pt>
                <c:pt idx="361">
                  <c:v>0.96118017799632938</c:v>
                </c:pt>
                <c:pt idx="362">
                  <c:v>0.96481372988248248</c:v>
                </c:pt>
                <c:pt idx="363">
                  <c:v>0.96281800391389449</c:v>
                </c:pt>
                <c:pt idx="364">
                  <c:v>0.97094817494945174</c:v>
                </c:pt>
                <c:pt idx="365">
                  <c:v>0.97398720682302797</c:v>
                </c:pt>
              </c:numCache>
            </c:numRef>
          </c:val>
          <c:extLst xmlns:c16r2="http://schemas.microsoft.com/office/drawing/2015/06/chart">
            <c:ext xmlns:c16="http://schemas.microsoft.com/office/drawing/2014/chart" uri="{C3380CC4-5D6E-409C-BE32-E72D297353CC}">
              <c16:uniqueId val="{00000002-2D28-44B7-8E7E-F455074D2BFF}"/>
            </c:ext>
          </c:extLst>
        </c:ser>
        <c:ser>
          <c:idx val="3"/>
          <c:order val="3"/>
          <c:tx>
            <c:strRef>
              <c:f>Tabelle10!$AO$746</c:f>
              <c:strCache>
                <c:ptCount val="1"/>
                <c:pt idx="0">
                  <c:v>2021</c:v>
                </c:pt>
              </c:strCache>
            </c:strRef>
          </c:tx>
          <c:spPr>
            <a:ln w="28575" cap="rnd">
              <a:solidFill>
                <a:schemeClr val="tx1"/>
              </a:solidFill>
              <a:round/>
            </a:ln>
            <a:effectLst/>
          </c:spPr>
          <c:marker>
            <c:symbol val="none"/>
          </c:marker>
          <c:val>
            <c:numRef>
              <c:f>Tabelle10!$AO$747:$AO$1111</c:f>
              <c:numCache>
                <c:formatCode>0%</c:formatCode>
                <c:ptCount val="365"/>
                <c:pt idx="0">
                  <c:v>0.97286737573258053</c:v>
                </c:pt>
                <c:pt idx="1">
                  <c:v>0.95301096530648921</c:v>
                </c:pt>
                <c:pt idx="2">
                  <c:v>0.94443036599934826</c:v>
                </c:pt>
                <c:pt idx="3">
                  <c:v>0.8997376858058872</c:v>
                </c:pt>
                <c:pt idx="4">
                  <c:v>0.85928250481420676</c:v>
                </c:pt>
                <c:pt idx="5">
                  <c:v>0.84526215037753882</c:v>
                </c:pt>
                <c:pt idx="6">
                  <c:v>0.7796178343949044</c:v>
                </c:pt>
                <c:pt idx="7">
                  <c:v>0.78093883357041238</c:v>
                </c:pt>
                <c:pt idx="8">
                  <c:v>0.77373773416592306</c:v>
                </c:pt>
                <c:pt idx="9">
                  <c:v>0.77244035519418008</c:v>
                </c:pt>
                <c:pt idx="10">
                  <c:v>0.76232710379051838</c:v>
                </c:pt>
                <c:pt idx="11">
                  <c:v>0.83797237607796371</c:v>
                </c:pt>
                <c:pt idx="12">
                  <c:v>0.84451510333863244</c:v>
                </c:pt>
                <c:pt idx="13">
                  <c:v>0.84664401019541202</c:v>
                </c:pt>
                <c:pt idx="14">
                  <c:v>0.84654593196123062</c:v>
                </c:pt>
                <c:pt idx="15">
                  <c:v>0.84099278809268041</c:v>
                </c:pt>
                <c:pt idx="16">
                  <c:v>0.86438796601087031</c:v>
                </c:pt>
                <c:pt idx="17">
                  <c:v>0.8517671751433602</c:v>
                </c:pt>
                <c:pt idx="18">
                  <c:v>0.86156199858203641</c:v>
                </c:pt>
                <c:pt idx="19">
                  <c:v>0.84721760029580317</c:v>
                </c:pt>
                <c:pt idx="20">
                  <c:v>0.8864514193572578</c:v>
                </c:pt>
                <c:pt idx="21">
                  <c:v>0.90826062743642066</c:v>
                </c:pt>
                <c:pt idx="22">
                  <c:v>0.88888477213782879</c:v>
                </c:pt>
                <c:pt idx="23">
                  <c:v>0.86987027224556923</c:v>
                </c:pt>
                <c:pt idx="24">
                  <c:v>0.8733696853584848</c:v>
                </c:pt>
                <c:pt idx="25">
                  <c:v>0.84634101382488491</c:v>
                </c:pt>
                <c:pt idx="26">
                  <c:v>0.80537795476964602</c:v>
                </c:pt>
                <c:pt idx="27">
                  <c:v>0.87641557682472382</c:v>
                </c:pt>
                <c:pt idx="28">
                  <c:v>0.93582208677985734</c:v>
                </c:pt>
                <c:pt idx="29">
                  <c:v>0.95464386628013631</c:v>
                </c:pt>
                <c:pt idx="30">
                  <c:v>0.92788283277715944</c:v>
                </c:pt>
                <c:pt idx="31">
                  <c:v>0.94992565055762046</c:v>
                </c:pt>
                <c:pt idx="32">
                  <c:v>0.98630905622264564</c:v>
                </c:pt>
                <c:pt idx="33">
                  <c:v>1.0197456492637216</c:v>
                </c:pt>
                <c:pt idx="34">
                  <c:v>1.034738805970149</c:v>
                </c:pt>
                <c:pt idx="35">
                  <c:v>1.0338238033153282</c:v>
                </c:pt>
                <c:pt idx="36">
                  <c:v>1.0739854989940396</c:v>
                </c:pt>
                <c:pt idx="37">
                  <c:v>1.1184003076331472</c:v>
                </c:pt>
                <c:pt idx="38">
                  <c:v>1.1243328950421527</c:v>
                </c:pt>
                <c:pt idx="39">
                  <c:v>1.1525679159230613</c:v>
                </c:pt>
                <c:pt idx="40">
                  <c:v>1.149676856587764</c:v>
                </c:pt>
                <c:pt idx="41">
                  <c:v>1.1478033514241563</c:v>
                </c:pt>
                <c:pt idx="42">
                  <c:v>1.1302516091281447</c:v>
                </c:pt>
                <c:pt idx="43">
                  <c:v>1.0875622274534014</c:v>
                </c:pt>
                <c:pt idx="44">
                  <c:v>1.0810476705555123</c:v>
                </c:pt>
                <c:pt idx="45">
                  <c:v>1.090063195440623</c:v>
                </c:pt>
                <c:pt idx="46">
                  <c:v>1.0879631407179875</c:v>
                </c:pt>
                <c:pt idx="47">
                  <c:v>1.0681043398322283</c:v>
                </c:pt>
                <c:pt idx="48">
                  <c:v>1.0830066866497574</c:v>
                </c:pt>
                <c:pt idx="49">
                  <c:v>1.0844115834873684</c:v>
                </c:pt>
                <c:pt idx="50">
                  <c:v>1.0796351179708239</c:v>
                </c:pt>
                <c:pt idx="51">
                  <c:v>1.0790816326530606</c:v>
                </c:pt>
                <c:pt idx="52">
                  <c:v>1.0717905405405399</c:v>
                </c:pt>
                <c:pt idx="53">
                  <c:v>1.072531694199</c:v>
                </c:pt>
                <c:pt idx="54">
                  <c:v>1.0750828261037058</c:v>
                </c:pt>
                <c:pt idx="55">
                  <c:v>1.0560899863657021</c:v>
                </c:pt>
                <c:pt idx="56">
                  <c:v>1.0543998802753658</c:v>
                </c:pt>
                <c:pt idx="57">
                  <c:v>1.0571289245658122</c:v>
                </c:pt>
                <c:pt idx="58">
                  <c:v>1.0598764036475992</c:v>
                </c:pt>
                <c:pt idx="59">
                  <c:v>1.0048953155595715</c:v>
                </c:pt>
                <c:pt idx="60">
                  <c:v>1.0138751238850343</c:v>
                </c:pt>
                <c:pt idx="61">
                  <c:v>1.013745309748066</c:v>
                </c:pt>
                <c:pt idx="62">
                  <c:v>1.0124546926814215</c:v>
                </c:pt>
                <c:pt idx="63">
                  <c:v>1.0215262667081126</c:v>
                </c:pt>
                <c:pt idx="64">
                  <c:v>1.0197685257107345</c:v>
                </c:pt>
                <c:pt idx="65">
                  <c:v>1.0156347230864959</c:v>
                </c:pt>
                <c:pt idx="66">
                  <c:v>1.005517826825127</c:v>
                </c:pt>
                <c:pt idx="67">
                  <c:v>1.0100448568032816</c:v>
                </c:pt>
                <c:pt idx="68">
                  <c:v>1.016917148362235</c:v>
                </c:pt>
                <c:pt idx="69">
                  <c:v>1.0316889146836907</c:v>
                </c:pt>
                <c:pt idx="70">
                  <c:v>1.0682292068885622</c:v>
                </c:pt>
                <c:pt idx="71">
                  <c:v>1.0928318280553329</c:v>
                </c:pt>
                <c:pt idx="72">
                  <c:v>1.1152188704921746</c:v>
                </c:pt>
                <c:pt idx="73">
                  <c:v>1.1118670826598498</c:v>
                </c:pt>
                <c:pt idx="74">
                  <c:v>1.1542150333016177</c:v>
                </c:pt>
                <c:pt idx="75">
                  <c:v>1.1565780995337906</c:v>
                </c:pt>
                <c:pt idx="76">
                  <c:v>1.1541951828184669</c:v>
                </c:pt>
                <c:pt idx="77">
                  <c:v>1.1650349119611418</c:v>
                </c:pt>
                <c:pt idx="78">
                  <c:v>1.1674715747043396</c:v>
                </c:pt>
                <c:pt idx="79">
                  <c:v>1.1544969512195125</c:v>
                </c:pt>
                <c:pt idx="80">
                  <c:v>1.0795389706721443</c:v>
                </c:pt>
                <c:pt idx="81">
                  <c:v>0.96422697368421073</c:v>
                </c:pt>
                <c:pt idx="82">
                  <c:v>0.92073531587512969</c:v>
                </c:pt>
                <c:pt idx="83">
                  <c:v>0.90733732593599559</c:v>
                </c:pt>
                <c:pt idx="84">
                  <c:v>0.90709980890783481</c:v>
                </c:pt>
                <c:pt idx="85">
                  <c:v>0.9228660208371412</c:v>
                </c:pt>
                <c:pt idx="86">
                  <c:v>0.9097049802833358</c:v>
                </c:pt>
                <c:pt idx="87">
                  <c:v>0.89888699561323993</c:v>
                </c:pt>
                <c:pt idx="88">
                  <c:v>0.88999855261253447</c:v>
                </c:pt>
                <c:pt idx="89">
                  <c:v>0.82756948011185327</c:v>
                </c:pt>
                <c:pt idx="90">
                  <c:v>0.82635601437289719</c:v>
                </c:pt>
                <c:pt idx="91">
                  <c:v>0.82789002410745061</c:v>
                </c:pt>
                <c:pt idx="92">
                  <c:v>0.82556808425390649</c:v>
                </c:pt>
                <c:pt idx="93">
                  <c:v>0.82565101555561926</c:v>
                </c:pt>
                <c:pt idx="94">
                  <c:v>0.83553028344964253</c:v>
                </c:pt>
                <c:pt idx="95">
                  <c:v>0.84532167107837486</c:v>
                </c:pt>
                <c:pt idx="96">
                  <c:v>0.84405430175277796</c:v>
                </c:pt>
                <c:pt idx="97">
                  <c:v>0.84641130531796172</c:v>
                </c:pt>
                <c:pt idx="98">
                  <c:v>0.85406368548108991</c:v>
                </c:pt>
                <c:pt idx="99">
                  <c:v>0.88835021498860156</c:v>
                </c:pt>
                <c:pt idx="100">
                  <c:v>0.93836356731808468</c:v>
                </c:pt>
                <c:pt idx="101">
                  <c:v>0.87196513192534997</c:v>
                </c:pt>
                <c:pt idx="102">
                  <c:v>0.86772348517841125</c:v>
                </c:pt>
                <c:pt idx="103">
                  <c:v>0.8537135998628298</c:v>
                </c:pt>
                <c:pt idx="104">
                  <c:v>0.83666610653671691</c:v>
                </c:pt>
                <c:pt idx="105">
                  <c:v>0.82946468236339443</c:v>
                </c:pt>
                <c:pt idx="106">
                  <c:v>0.80432378635408652</c:v>
                </c:pt>
                <c:pt idx="107">
                  <c:v>0.80740367383512601</c:v>
                </c:pt>
                <c:pt idx="108">
                  <c:v>0.79853479853479903</c:v>
                </c:pt>
                <c:pt idx="109">
                  <c:v>0.80365646258503454</c:v>
                </c:pt>
                <c:pt idx="110">
                  <c:v>0.77438294476429359</c:v>
                </c:pt>
                <c:pt idx="111">
                  <c:v>0.76068675543097442</c:v>
                </c:pt>
                <c:pt idx="112">
                  <c:v>0.76857328759020505</c:v>
                </c:pt>
                <c:pt idx="113">
                  <c:v>0.77662438674165379</c:v>
                </c:pt>
                <c:pt idx="114">
                  <c:v>0.77606720076527558</c:v>
                </c:pt>
                <c:pt idx="115">
                  <c:v>0.7695690936106987</c:v>
                </c:pt>
                <c:pt idx="116">
                  <c:v>0.75069770203669661</c:v>
                </c:pt>
                <c:pt idx="117">
                  <c:v>0.67765752409192015</c:v>
                </c:pt>
                <c:pt idx="118">
                  <c:v>0.61357159819520324</c:v>
                </c:pt>
                <c:pt idx="119">
                  <c:v>0.59553246132712179</c:v>
                </c:pt>
                <c:pt idx="120">
                  <c:v>0.59420160305116065</c:v>
                </c:pt>
                <c:pt idx="121">
                  <c:v>0.57579465751380432</c:v>
                </c:pt>
                <c:pt idx="122">
                  <c:v>0.54443388380658198</c:v>
                </c:pt>
                <c:pt idx="123">
                  <c:v>0.51598975702715566</c:v>
                </c:pt>
                <c:pt idx="124">
                  <c:v>0.51525454057439368</c:v>
                </c:pt>
                <c:pt idx="125">
                  <c:v>0.53158543552121229</c:v>
                </c:pt>
                <c:pt idx="126">
                  <c:v>0.51068926283010951</c:v>
                </c:pt>
                <c:pt idx="127">
                  <c:v>0.48218776194467733</c:v>
                </c:pt>
                <c:pt idx="128">
                  <c:v>0.4825353041705393</c:v>
                </c:pt>
                <c:pt idx="129">
                  <c:v>0.49862353750860272</c:v>
                </c:pt>
                <c:pt idx="130">
                  <c:v>0.5166902690673677</c:v>
                </c:pt>
                <c:pt idx="131">
                  <c:v>0.50363400754972099</c:v>
                </c:pt>
                <c:pt idx="132">
                  <c:v>0.51018777467039533</c:v>
                </c:pt>
                <c:pt idx="133">
                  <c:v>0.51938408404086889</c:v>
                </c:pt>
                <c:pt idx="134">
                  <c:v>0.54806279706178851</c:v>
                </c:pt>
                <c:pt idx="135">
                  <c:v>0.57568051782927809</c:v>
                </c:pt>
                <c:pt idx="136">
                  <c:v>0.5994132512272341</c:v>
                </c:pt>
                <c:pt idx="137">
                  <c:v>0.64014299717465262</c:v>
                </c:pt>
                <c:pt idx="138">
                  <c:v>0.66097213748220451</c:v>
                </c:pt>
                <c:pt idx="139">
                  <c:v>0.65772898006356539</c:v>
                </c:pt>
                <c:pt idx="140">
                  <c:v>0.6734218495224783</c:v>
                </c:pt>
                <c:pt idx="141">
                  <c:v>0.69335281227173118</c:v>
                </c:pt>
                <c:pt idx="142">
                  <c:v>0.69732588892153979</c:v>
                </c:pt>
                <c:pt idx="143">
                  <c:v>0.7234457681733526</c:v>
                </c:pt>
                <c:pt idx="144">
                  <c:v>0.76865979381443295</c:v>
                </c:pt>
                <c:pt idx="145">
                  <c:v>0.78686022242297748</c:v>
                </c:pt>
                <c:pt idx="146">
                  <c:v>0.78732336999091357</c:v>
                </c:pt>
                <c:pt idx="147">
                  <c:v>0.77678516228748062</c:v>
                </c:pt>
                <c:pt idx="148">
                  <c:v>0.77921796024682888</c:v>
                </c:pt>
                <c:pt idx="149">
                  <c:v>0.77623328082043641</c:v>
                </c:pt>
                <c:pt idx="150">
                  <c:v>0.7791696381507548</c:v>
                </c:pt>
                <c:pt idx="151">
                  <c:v>0.78678105137919163</c:v>
                </c:pt>
                <c:pt idx="152">
                  <c:v>0.77402834071700111</c:v>
                </c:pt>
                <c:pt idx="153">
                  <c:v>0.81992277022572435</c:v>
                </c:pt>
                <c:pt idx="154">
                  <c:v>0.86343100960030128</c:v>
                </c:pt>
                <c:pt idx="155">
                  <c:v>0.86522394622777821</c:v>
                </c:pt>
                <c:pt idx="156">
                  <c:v>0.8750317500635002</c:v>
                </c:pt>
                <c:pt idx="157">
                  <c:v>0.85881944663532839</c:v>
                </c:pt>
                <c:pt idx="158">
                  <c:v>0.84789664211708915</c:v>
                </c:pt>
                <c:pt idx="159">
                  <c:v>0.82378648353363482</c:v>
                </c:pt>
                <c:pt idx="160">
                  <c:v>0.77394861623330347</c:v>
                </c:pt>
                <c:pt idx="161">
                  <c:v>0.72349362240958681</c:v>
                </c:pt>
                <c:pt idx="162">
                  <c:v>0.6936878311796969</c:v>
                </c:pt>
                <c:pt idx="163">
                  <c:v>0.65410075519781197</c:v>
                </c:pt>
                <c:pt idx="164">
                  <c:v>0.61588979167939395</c:v>
                </c:pt>
                <c:pt idx="165">
                  <c:v>0.60455854420685007</c:v>
                </c:pt>
                <c:pt idx="166">
                  <c:v>0.59876730629098862</c:v>
                </c:pt>
                <c:pt idx="167">
                  <c:v>0.59432870370370372</c:v>
                </c:pt>
                <c:pt idx="168">
                  <c:v>0.59691037014377502</c:v>
                </c:pt>
                <c:pt idx="169">
                  <c:v>0.65411328908782207</c:v>
                </c:pt>
                <c:pt idx="170">
                  <c:v>0.67754821796392251</c:v>
                </c:pt>
                <c:pt idx="171">
                  <c:v>0.69446704637917001</c:v>
                </c:pt>
                <c:pt idx="172">
                  <c:v>0.72552045604862825</c:v>
                </c:pt>
                <c:pt idx="173">
                  <c:v>0.73236527707168264</c:v>
                </c:pt>
                <c:pt idx="174">
                  <c:v>0.73740282176792371</c:v>
                </c:pt>
                <c:pt idx="175">
                  <c:v>0.7153865831041758</c:v>
                </c:pt>
                <c:pt idx="176">
                  <c:v>0.71176189718287441</c:v>
                </c:pt>
                <c:pt idx="177">
                  <c:v>0.73077407570699748</c:v>
                </c:pt>
                <c:pt idx="178">
                  <c:v>0.76506842820569543</c:v>
                </c:pt>
                <c:pt idx="179">
                  <c:v>0.85752861000385761</c:v>
                </c:pt>
                <c:pt idx="180">
                  <c:v>0.87804326037052605</c:v>
                </c:pt>
                <c:pt idx="181">
                  <c:v>0.88546583047779159</c:v>
                </c:pt>
                <c:pt idx="182">
                  <c:v>0.87460504898988289</c:v>
                </c:pt>
                <c:pt idx="183">
                  <c:v>0.8751916198262647</c:v>
                </c:pt>
                <c:pt idx="184">
                  <c:v>0.87594300083822285</c:v>
                </c:pt>
                <c:pt idx="185">
                  <c:v>0.8722880787295908</c:v>
                </c:pt>
                <c:pt idx="186">
                  <c:v>0.89062699527518818</c:v>
                </c:pt>
                <c:pt idx="187">
                  <c:v>0.88607150830861481</c:v>
                </c:pt>
                <c:pt idx="188">
                  <c:v>0.87475786732717276</c:v>
                </c:pt>
                <c:pt idx="189">
                  <c:v>0.84631759547563057</c:v>
                </c:pt>
                <c:pt idx="190">
                  <c:v>0.81006713524758078</c:v>
                </c:pt>
                <c:pt idx="191">
                  <c:v>0.80165444632449734</c:v>
                </c:pt>
                <c:pt idx="192">
                  <c:v>0.79667998002995499</c:v>
                </c:pt>
                <c:pt idx="193">
                  <c:v>0.85863267670915422</c:v>
                </c:pt>
                <c:pt idx="194">
                  <c:v>1.1350014092005136</c:v>
                </c:pt>
                <c:pt idx="195">
                  <c:v>1.1690618136178224</c:v>
                </c:pt>
                <c:pt idx="196">
                  <c:v>1.1781571044728945</c:v>
                </c:pt>
                <c:pt idx="197">
                  <c:v>1.1765207235076864</c:v>
                </c:pt>
                <c:pt idx="198">
                  <c:v>1.1544276120568484</c:v>
                </c:pt>
                <c:pt idx="199">
                  <c:v>1.1439452580735052</c:v>
                </c:pt>
                <c:pt idx="200">
                  <c:v>1.1249619389805736</c:v>
                </c:pt>
                <c:pt idx="201">
                  <c:v>1.1169357276739824</c:v>
                </c:pt>
                <c:pt idx="202">
                  <c:v>1.1073280383635544</c:v>
                </c:pt>
                <c:pt idx="203">
                  <c:v>1.0969714964370543</c:v>
                </c:pt>
                <c:pt idx="204">
                  <c:v>1.1253985755580058</c:v>
                </c:pt>
                <c:pt idx="205">
                  <c:v>1.1416693983371573</c:v>
                </c:pt>
                <c:pt idx="206">
                  <c:v>1.1607072810114361</c:v>
                </c:pt>
                <c:pt idx="207">
                  <c:v>1.1904443295520213</c:v>
                </c:pt>
                <c:pt idx="208">
                  <c:v>1.1961557266837801</c:v>
                </c:pt>
                <c:pt idx="209">
                  <c:v>1.1903023666119124</c:v>
                </c:pt>
                <c:pt idx="210">
                  <c:v>1.1819609738415995</c:v>
                </c:pt>
                <c:pt idx="211">
                  <c:v>1.1824608041567233</c:v>
                </c:pt>
                <c:pt idx="212">
                  <c:v>1.1936238044633367</c:v>
                </c:pt>
                <c:pt idx="213">
                  <c:v>1.1807822512392701</c:v>
                </c:pt>
                <c:pt idx="214">
                  <c:v>1.2193277056669996</c:v>
                </c:pt>
                <c:pt idx="215">
                  <c:v>1.1973940976913144</c:v>
                </c:pt>
                <c:pt idx="216">
                  <c:v>1.2072351576854721</c:v>
                </c:pt>
                <c:pt idx="217">
                  <c:v>1.2358599344580656</c:v>
                </c:pt>
                <c:pt idx="218">
                  <c:v>1.2626198083067091</c:v>
                </c:pt>
                <c:pt idx="219">
                  <c:v>1.2417585701903824</c:v>
                </c:pt>
                <c:pt idx="220">
                  <c:v>1.2131389446346359</c:v>
                </c:pt>
                <c:pt idx="221">
                  <c:v>1.2517085320292805</c:v>
                </c:pt>
                <c:pt idx="222">
                  <c:v>1.2479338842975207</c:v>
                </c:pt>
                <c:pt idx="223">
                  <c:v>1.2402258249554694</c:v>
                </c:pt>
                <c:pt idx="224">
                  <c:v>1.2119209295307081</c:v>
                </c:pt>
                <c:pt idx="225">
                  <c:v>1.1806782215523741</c:v>
                </c:pt>
                <c:pt idx="226">
                  <c:v>1.1517451139819921</c:v>
                </c:pt>
                <c:pt idx="227">
                  <c:v>1.1497334442698226</c:v>
                </c:pt>
                <c:pt idx="228">
                  <c:v>1.1553500170136419</c:v>
                </c:pt>
                <c:pt idx="229">
                  <c:v>1.1826738439260873</c:v>
                </c:pt>
                <c:pt idx="230">
                  <c:v>1.1814839257094376</c:v>
                </c:pt>
                <c:pt idx="231">
                  <c:v>1.155088852988692</c:v>
                </c:pt>
                <c:pt idx="232">
                  <c:v>1.1981932490996763</c:v>
                </c:pt>
                <c:pt idx="233">
                  <c:v>1.1578082519195718</c:v>
                </c:pt>
                <c:pt idx="234">
                  <c:v>1.138488136401574</c:v>
                </c:pt>
                <c:pt idx="235">
                  <c:v>1.1202844401590935</c:v>
                </c:pt>
                <c:pt idx="236">
                  <c:v>1.1077508692003364</c:v>
                </c:pt>
                <c:pt idx="237">
                  <c:v>1.1333759357312401</c:v>
                </c:pt>
                <c:pt idx="238">
                  <c:v>1.1338487557381014</c:v>
                </c:pt>
                <c:pt idx="239">
                  <c:v>1.1833939393939401</c:v>
                </c:pt>
                <c:pt idx="240">
                  <c:v>1.210774615735809</c:v>
                </c:pt>
                <c:pt idx="241">
                  <c:v>1.2031434184675838</c:v>
                </c:pt>
                <c:pt idx="242">
                  <c:v>1.2226043169885479</c:v>
                </c:pt>
                <c:pt idx="243">
                  <c:v>1.1762988908347931</c:v>
                </c:pt>
                <c:pt idx="244">
                  <c:v>1.1384577406115972</c:v>
                </c:pt>
                <c:pt idx="245">
                  <c:v>1.1182626103309175</c:v>
                </c:pt>
                <c:pt idx="246">
                  <c:v>1.1067235218161624</c:v>
                </c:pt>
                <c:pt idx="247">
                  <c:v>1.1256872327428227</c:v>
                </c:pt>
                <c:pt idx="248">
                  <c:v>1.1339651087658849</c:v>
                </c:pt>
                <c:pt idx="249">
                  <c:v>1.1279955926912133</c:v>
                </c:pt>
                <c:pt idx="250">
                  <c:v>1.1353274597991498</c:v>
                </c:pt>
                <c:pt idx="251">
                  <c:v>1.1425560927234419</c:v>
                </c:pt>
                <c:pt idx="252">
                  <c:v>1.1550817033919296</c:v>
                </c:pt>
                <c:pt idx="253">
                  <c:v>1.1951886616522664</c:v>
                </c:pt>
                <c:pt idx="254">
                  <c:v>1.2071865683351646</c:v>
                </c:pt>
                <c:pt idx="255">
                  <c:v>1.2015988008993257</c:v>
                </c:pt>
                <c:pt idx="256">
                  <c:v>1.1945487846521599</c:v>
                </c:pt>
                <c:pt idx="257">
                  <c:v>1.2650287669102789</c:v>
                </c:pt>
                <c:pt idx="258">
                  <c:v>1.2580645161290325</c:v>
                </c:pt>
                <c:pt idx="259">
                  <c:v>1.1860706226748801</c:v>
                </c:pt>
                <c:pt idx="260">
                  <c:v>1.16269769132885</c:v>
                </c:pt>
                <c:pt idx="261">
                  <c:v>1.1521739130434789</c:v>
                </c:pt>
                <c:pt idx="262">
                  <c:v>1.1269961977186309</c:v>
                </c:pt>
                <c:pt idx="263">
                  <c:v>1.1324914383561644</c:v>
                </c:pt>
                <c:pt idx="264">
                  <c:v>1.1497175141242941</c:v>
                </c:pt>
                <c:pt idx="265">
                  <c:v>1.1622149078092689</c:v>
                </c:pt>
                <c:pt idx="266">
                  <c:v>1.1507998136356579</c:v>
                </c:pt>
                <c:pt idx="267">
                  <c:v>1.1407244094488191</c:v>
                </c:pt>
                <c:pt idx="268">
                  <c:v>1.1081752697304275</c:v>
                </c:pt>
                <c:pt idx="269">
                  <c:v>1.0456645233784878</c:v>
                </c:pt>
                <c:pt idx="270">
                  <c:v>1.0323780354408223</c:v>
                </c:pt>
                <c:pt idx="271">
                  <c:v>1.03753777140899</c:v>
                </c:pt>
                <c:pt idx="272">
                  <c:v>1.0580386924616405</c:v>
                </c:pt>
                <c:pt idx="273">
                  <c:v>1.0617127264650821</c:v>
                </c:pt>
                <c:pt idx="274">
                  <c:v>1.0496338486574444</c:v>
                </c:pt>
                <c:pt idx="275">
                  <c:v>1.0673348834286427</c:v>
                </c:pt>
                <c:pt idx="276">
                  <c:v>1.04768053412276</c:v>
                </c:pt>
                <c:pt idx="277">
                  <c:v>1.0516135061051579</c:v>
                </c:pt>
                <c:pt idx="278">
                  <c:v>1.0590418457922246</c:v>
                </c:pt>
                <c:pt idx="279">
                  <c:v>1.0427978478093767</c:v>
                </c:pt>
                <c:pt idx="280">
                  <c:v>1.0205777601899486</c:v>
                </c:pt>
                <c:pt idx="281">
                  <c:v>1.0268997313343724</c:v>
                </c:pt>
                <c:pt idx="282">
                  <c:v>1.0324174540112845</c:v>
                </c:pt>
                <c:pt idx="283">
                  <c:v>0.98221788967696322</c:v>
                </c:pt>
                <c:pt idx="284">
                  <c:v>0.76224301618741874</c:v>
                </c:pt>
                <c:pt idx="285">
                  <c:v>0.74228945273287383</c:v>
                </c:pt>
                <c:pt idx="286">
                  <c:v>0.74169435215946811</c:v>
                </c:pt>
                <c:pt idx="287">
                  <c:v>0.74843205574912852</c:v>
                </c:pt>
                <c:pt idx="288">
                  <c:v>0.75344434706397878</c:v>
                </c:pt>
                <c:pt idx="289">
                  <c:v>0.75500597203681563</c:v>
                </c:pt>
                <c:pt idx="290">
                  <c:v>0.76787309300082163</c:v>
                </c:pt>
                <c:pt idx="291">
                  <c:v>0.79726618705035923</c:v>
                </c:pt>
                <c:pt idx="292">
                  <c:v>0.80648298217179859</c:v>
                </c:pt>
                <c:pt idx="293">
                  <c:v>0.8662951644795972</c:v>
                </c:pt>
                <c:pt idx="294">
                  <c:v>0.84696768640390174</c:v>
                </c:pt>
                <c:pt idx="295">
                  <c:v>0.83179856115107875</c:v>
                </c:pt>
                <c:pt idx="296">
                  <c:v>0.82177687278962563</c:v>
                </c:pt>
                <c:pt idx="297">
                  <c:v>0.79755603708571554</c:v>
                </c:pt>
                <c:pt idx="298">
                  <c:v>0.79840603429872603</c:v>
                </c:pt>
                <c:pt idx="299">
                  <c:v>0.7962831607320181</c:v>
                </c:pt>
                <c:pt idx="300">
                  <c:v>0.79070258848388797</c:v>
                </c:pt>
                <c:pt idx="301">
                  <c:v>0.78502718527812576</c:v>
                </c:pt>
                <c:pt idx="302">
                  <c:v>0.787897627188892</c:v>
                </c:pt>
                <c:pt idx="303">
                  <c:v>0.82428181283921564</c:v>
                </c:pt>
                <c:pt idx="304">
                  <c:v>0.77268655688003829</c:v>
                </c:pt>
                <c:pt idx="305">
                  <c:v>0.78983355204088679</c:v>
                </c:pt>
                <c:pt idx="306">
                  <c:v>0.83743943923306863</c:v>
                </c:pt>
                <c:pt idx="307">
                  <c:v>0.84141195842338179</c:v>
                </c:pt>
                <c:pt idx="308">
                  <c:v>0.82599595100023981</c:v>
                </c:pt>
                <c:pt idx="309">
                  <c:v>0.83113099573405447</c:v>
                </c:pt>
                <c:pt idx="310">
                  <c:v>0.84128366842050228</c:v>
                </c:pt>
                <c:pt idx="311">
                  <c:v>0.82071223905034751</c:v>
                </c:pt>
                <c:pt idx="312">
                  <c:v>0.87831699737030811</c:v>
                </c:pt>
                <c:pt idx="313">
                  <c:v>0.86706544409901221</c:v>
                </c:pt>
                <c:pt idx="314">
                  <c:v>0.8492164337145276</c:v>
                </c:pt>
                <c:pt idx="315">
                  <c:v>0.84557020232985891</c:v>
                </c:pt>
                <c:pt idx="316">
                  <c:v>0.88253489541043173</c:v>
                </c:pt>
                <c:pt idx="317">
                  <c:v>0.85118797910072053</c:v>
                </c:pt>
                <c:pt idx="318">
                  <c:v>0.81529362702354313</c:v>
                </c:pt>
                <c:pt idx="319">
                  <c:v>0.80643942256821111</c:v>
                </c:pt>
                <c:pt idx="320">
                  <c:v>0.79530555346243692</c:v>
                </c:pt>
                <c:pt idx="321">
                  <c:v>0.80446691951116733</c:v>
                </c:pt>
                <c:pt idx="322">
                  <c:v>0.74863303214798171</c:v>
                </c:pt>
                <c:pt idx="323">
                  <c:v>0.75169760960866694</c:v>
                </c:pt>
                <c:pt idx="324">
                  <c:v>0.74802770472980495</c:v>
                </c:pt>
                <c:pt idx="325">
                  <c:v>0.74908146223789218</c:v>
                </c:pt>
                <c:pt idx="326">
                  <c:v>0.74866627148784837</c:v>
                </c:pt>
                <c:pt idx="327">
                  <c:v>0.73891953937867971</c:v>
                </c:pt>
                <c:pt idx="328">
                  <c:v>0.73287900793207472</c:v>
                </c:pt>
                <c:pt idx="329">
                  <c:v>0.68536849576033776</c:v>
                </c:pt>
                <c:pt idx="330">
                  <c:v>0.66007831437628195</c:v>
                </c:pt>
                <c:pt idx="331">
                  <c:v>0.6716112919094831</c:v>
                </c:pt>
                <c:pt idx="332">
                  <c:v>0.67214102757269867</c:v>
                </c:pt>
                <c:pt idx="333">
                  <c:v>0.76672287802136019</c:v>
                </c:pt>
                <c:pt idx="334">
                  <c:v>0.81191280775372254</c:v>
                </c:pt>
                <c:pt idx="335">
                  <c:v>0.82921749479321638</c:v>
                </c:pt>
                <c:pt idx="336">
                  <c:v>0.82425138632162653</c:v>
                </c:pt>
                <c:pt idx="337">
                  <c:v>0.85415151955794666</c:v>
                </c:pt>
                <c:pt idx="338">
                  <c:v>0.85324084110123566</c:v>
                </c:pt>
                <c:pt idx="339">
                  <c:v>0.84654263899344029</c:v>
                </c:pt>
                <c:pt idx="340">
                  <c:v>0.86321362140506486</c:v>
                </c:pt>
                <c:pt idx="341">
                  <c:v>0.85949002453856849</c:v>
                </c:pt>
                <c:pt idx="342">
                  <c:v>0.84682317008203989</c:v>
                </c:pt>
                <c:pt idx="343">
                  <c:v>0.80687606112054322</c:v>
                </c:pt>
                <c:pt idx="344">
                  <c:v>0.81007683940914355</c:v>
                </c:pt>
                <c:pt idx="345">
                  <c:v>0.82409231635237845</c:v>
                </c:pt>
                <c:pt idx="346">
                  <c:v>0.82298463481372364</c:v>
                </c:pt>
                <c:pt idx="347">
                  <c:v>0.75440881410820526</c:v>
                </c:pt>
                <c:pt idx="348">
                  <c:v>0.76357816112395538</c:v>
                </c:pt>
                <c:pt idx="349">
                  <c:v>0.76428495140446462</c:v>
                </c:pt>
                <c:pt idx="350">
                  <c:v>0.77355157371020655</c:v>
                </c:pt>
                <c:pt idx="351">
                  <c:v>0.77622301768087676</c:v>
                </c:pt>
                <c:pt idx="352">
                  <c:v>0.77213415291707121</c:v>
                </c:pt>
                <c:pt idx="353">
                  <c:v>0.7603001557411867</c:v>
                </c:pt>
                <c:pt idx="354">
                  <c:v>0.7550353263735109</c:v>
                </c:pt>
                <c:pt idx="355">
                  <c:v>0.74363504104749079</c:v>
                </c:pt>
                <c:pt idx="356">
                  <c:v>0.74128718673515126</c:v>
                </c:pt>
                <c:pt idx="357">
                  <c:v>0.74396101876490339</c:v>
                </c:pt>
                <c:pt idx="358">
                  <c:v>0.77346088991362416</c:v>
                </c:pt>
                <c:pt idx="359">
                  <c:v>0.76483241967941185</c:v>
                </c:pt>
                <c:pt idx="360">
                  <c:v>0.77940511393285783</c:v>
                </c:pt>
                <c:pt idx="361">
                  <c:v>0.81573570661772365</c:v>
                </c:pt>
                <c:pt idx="362">
                  <c:v>0.83330461453630666</c:v>
                </c:pt>
                <c:pt idx="363">
                  <c:v>0.85840089460441726</c:v>
                </c:pt>
                <c:pt idx="364">
                  <c:v>0.86793657550282</c:v>
                </c:pt>
              </c:numCache>
            </c:numRef>
          </c:val>
          <c:extLst xmlns:c16r2="http://schemas.microsoft.com/office/drawing/2015/06/chart">
            <c:ext xmlns:c16="http://schemas.microsoft.com/office/drawing/2014/chart" uri="{C3380CC4-5D6E-409C-BE32-E72D297353CC}">
              <c16:uniqueId val="{00000003-2D28-44B7-8E7E-F455074D2BFF}"/>
            </c:ext>
          </c:extLst>
        </c:ser>
        <c:ser>
          <c:idx val="4"/>
          <c:order val="4"/>
          <c:tx>
            <c:v>2022</c:v>
          </c:tx>
          <c:spPr>
            <a:ln w="28575" cap="rnd">
              <a:solidFill>
                <a:srgbClr val="FFC000"/>
              </a:solidFill>
              <a:round/>
            </a:ln>
            <a:effectLst/>
          </c:spPr>
          <c:marker>
            <c:symbol val="none"/>
          </c:marker>
          <c:val>
            <c:numRef>
              <c:f>Tabelle10!$AP$747:$AP$990</c:f>
              <c:numCache>
                <c:formatCode>0%</c:formatCode>
                <c:ptCount val="244"/>
                <c:pt idx="0">
                  <c:v>0.85478619492077279</c:v>
                </c:pt>
                <c:pt idx="1">
                  <c:v>0.85896099227035783</c:v>
                </c:pt>
                <c:pt idx="2">
                  <c:v>0.91923397169025822</c:v>
                </c:pt>
                <c:pt idx="3">
                  <c:v>0.96619061498105541</c:v>
                </c:pt>
                <c:pt idx="4">
                  <c:v>0.94957563654518262</c:v>
                </c:pt>
                <c:pt idx="5">
                  <c:v>0.96139529937254109</c:v>
                </c:pt>
                <c:pt idx="6">
                  <c:v>0.96263269639065852</c:v>
                </c:pt>
                <c:pt idx="7">
                  <c:v>0.96699857752489371</c:v>
                </c:pt>
                <c:pt idx="8">
                  <c:v>1.0323639607493311</c:v>
                </c:pt>
                <c:pt idx="9">
                  <c:v>0.98769658714025921</c:v>
                </c:pt>
                <c:pt idx="10">
                  <c:v>0.97392038855453511</c:v>
                </c:pt>
                <c:pt idx="11">
                  <c:v>0.97048306807824447</c:v>
                </c:pt>
                <c:pt idx="12">
                  <c:v>0.9767885532591416</c:v>
                </c:pt>
                <c:pt idx="13">
                  <c:v>0.97833474936278686</c:v>
                </c:pt>
                <c:pt idx="14">
                  <c:v>0.9782214156079857</c:v>
                </c:pt>
                <c:pt idx="15">
                  <c:v>0.97433635108178618</c:v>
                </c:pt>
                <c:pt idx="16">
                  <c:v>0.95280563423409681</c:v>
                </c:pt>
                <c:pt idx="17">
                  <c:v>0.92597728720812589</c:v>
                </c:pt>
                <c:pt idx="18">
                  <c:v>0.87223403858352944</c:v>
                </c:pt>
                <c:pt idx="19">
                  <c:v>0.86104640414124622</c:v>
                </c:pt>
                <c:pt idx="20">
                  <c:v>0.88273896576292776</c:v>
                </c:pt>
                <c:pt idx="21">
                  <c:v>0.87477260070540197</c:v>
                </c:pt>
                <c:pt idx="22">
                  <c:v>0.87095220452019284</c:v>
                </c:pt>
                <c:pt idx="23">
                  <c:v>0.85781107253791355</c:v>
                </c:pt>
                <c:pt idx="24">
                  <c:v>0.86526416623682845</c:v>
                </c:pt>
                <c:pt idx="25">
                  <c:v>0.86580645161290337</c:v>
                </c:pt>
                <c:pt idx="26">
                  <c:v>0.86767016185013313</c:v>
                </c:pt>
                <c:pt idx="27">
                  <c:v>0.85270694819902093</c:v>
                </c:pt>
                <c:pt idx="28">
                  <c:v>0.82088956610071118</c:v>
                </c:pt>
                <c:pt idx="29">
                  <c:v>0.82991449855051203</c:v>
                </c:pt>
                <c:pt idx="30">
                  <c:v>0.87567667779013736</c:v>
                </c:pt>
                <c:pt idx="31">
                  <c:v>0.84687732342007449</c:v>
                </c:pt>
                <c:pt idx="32">
                  <c:v>0.83694310402872851</c:v>
                </c:pt>
                <c:pt idx="33">
                  <c:v>0.8266770786851112</c:v>
                </c:pt>
                <c:pt idx="34">
                  <c:v>0.84552238805970148</c:v>
                </c:pt>
                <c:pt idx="35">
                  <c:v>0.83877817098156104</c:v>
                </c:pt>
                <c:pt idx="36">
                  <c:v>0.96124207569373277</c:v>
                </c:pt>
                <c:pt idx="37">
                  <c:v>0.98346471832339977</c:v>
                </c:pt>
                <c:pt idx="38">
                  <c:v>1.0009668187794878</c:v>
                </c:pt>
                <c:pt idx="39">
                  <c:v>1.0256196708308545</c:v>
                </c:pt>
                <c:pt idx="40">
                  <c:v>1.0532889258950879</c:v>
                </c:pt>
                <c:pt idx="41">
                  <c:v>1.0340688507705107</c:v>
                </c:pt>
                <c:pt idx="42">
                  <c:v>1.0182562902282037</c:v>
                </c:pt>
                <c:pt idx="43">
                  <c:v>1.0073322270674947</c:v>
                </c:pt>
                <c:pt idx="44">
                  <c:v>1.0117824306574981</c:v>
                </c:pt>
                <c:pt idx="45">
                  <c:v>1.0388865195983408</c:v>
                </c:pt>
                <c:pt idx="46">
                  <c:v>1.0816279516221921</c:v>
                </c:pt>
                <c:pt idx="47">
                  <c:v>1.0925422300532426</c:v>
                </c:pt>
                <c:pt idx="48">
                  <c:v>1.1117515948043959</c:v>
                </c:pt>
                <c:pt idx="49">
                  <c:v>1.1161814540973503</c:v>
                </c:pt>
                <c:pt idx="50">
                  <c:v>1.1469535429737114</c:v>
                </c:pt>
                <c:pt idx="51">
                  <c:v>1.2087585034013606</c:v>
                </c:pt>
                <c:pt idx="52">
                  <c:v>1.221283783783784</c:v>
                </c:pt>
                <c:pt idx="53">
                  <c:v>1.2221283134844403</c:v>
                </c:pt>
                <c:pt idx="54">
                  <c:v>1.2318745666075968</c:v>
                </c:pt>
                <c:pt idx="55">
                  <c:v>1.2214815936979242</c:v>
                </c:pt>
                <c:pt idx="56">
                  <c:v>1.2042053277461835</c:v>
                </c:pt>
                <c:pt idx="57">
                  <c:v>1.2036085374545178</c:v>
                </c:pt>
                <c:pt idx="58">
                  <c:v>1.118735398296782</c:v>
                </c:pt>
                <c:pt idx="59">
                  <c:v>1.069099261937039</c:v>
                </c:pt>
                <c:pt idx="60">
                  <c:v>1.0671266295646868</c:v>
                </c:pt>
                <c:pt idx="61">
                  <c:v>1.0718661459529826</c:v>
                </c:pt>
                <c:pt idx="62">
                  <c:v>1.0370556026837361</c:v>
                </c:pt>
                <c:pt idx="63">
                  <c:v>1.0407600248678899</c:v>
                </c:pt>
                <c:pt idx="64">
                  <c:v>1.0402749728134226</c:v>
                </c:pt>
                <c:pt idx="65">
                  <c:v>1.023335407591786</c:v>
                </c:pt>
                <c:pt idx="66">
                  <c:v>1.0135823429541593</c:v>
                </c:pt>
                <c:pt idx="67">
                  <c:v>1.0037188973661002</c:v>
                </c:pt>
                <c:pt idx="68">
                  <c:v>1.0084393063583816</c:v>
                </c:pt>
                <c:pt idx="69">
                  <c:v>1.0023215322112593</c:v>
                </c:pt>
                <c:pt idx="70">
                  <c:v>0.98795273766313985</c:v>
                </c:pt>
                <c:pt idx="71">
                  <c:v>0.978392591745741</c:v>
                </c:pt>
                <c:pt idx="72">
                  <c:v>0.97134648824374359</c:v>
                </c:pt>
                <c:pt idx="73">
                  <c:v>0.99857158967033743</c:v>
                </c:pt>
                <c:pt idx="74">
                  <c:v>1.0110371075166504</c:v>
                </c:pt>
                <c:pt idx="75">
                  <c:v>1.0077322518288288</c:v>
                </c:pt>
                <c:pt idx="76">
                  <c:v>1.0048776798880779</c:v>
                </c:pt>
                <c:pt idx="77">
                  <c:v>1.0080828779599269</c:v>
                </c:pt>
                <c:pt idx="78">
                  <c:v>1.0127010685629538</c:v>
                </c:pt>
                <c:pt idx="79">
                  <c:v>1.0149009146341459</c:v>
                </c:pt>
                <c:pt idx="80">
                  <c:v>1.0130092434097906</c:v>
                </c:pt>
                <c:pt idx="81">
                  <c:v>0.99424342105263119</c:v>
                </c:pt>
                <c:pt idx="82">
                  <c:v>0.98257878384376363</c:v>
                </c:pt>
                <c:pt idx="83">
                  <c:v>0.9437116508064809</c:v>
                </c:pt>
                <c:pt idx="84">
                  <c:v>0.93539614875790045</c:v>
                </c:pt>
                <c:pt idx="85">
                  <c:v>0.91804057759093372</c:v>
                </c:pt>
                <c:pt idx="86">
                  <c:v>0.86271359719585217</c:v>
                </c:pt>
                <c:pt idx="87">
                  <c:v>0.84385309792263308</c:v>
                </c:pt>
                <c:pt idx="88">
                  <c:v>0.82989578810247477</c:v>
                </c:pt>
                <c:pt idx="89">
                  <c:v>0.79900701934600249</c:v>
                </c:pt>
                <c:pt idx="90">
                  <c:v>0.79855130325671564</c:v>
                </c:pt>
                <c:pt idx="91">
                  <c:v>0.7961772471587647</c:v>
                </c:pt>
                <c:pt idx="92">
                  <c:v>0.7355331692519026</c:v>
                </c:pt>
                <c:pt idx="93">
                  <c:v>0.70387028389721229</c:v>
                </c:pt>
                <c:pt idx="94">
                  <c:v>0.75339593923207249</c:v>
                </c:pt>
                <c:pt idx="95">
                  <c:v>0.73946944412475502</c:v>
                </c:pt>
                <c:pt idx="96">
                  <c:v>0.78373811433153817</c:v>
                </c:pt>
                <c:pt idx="97">
                  <c:v>0.81517292673856401</c:v>
                </c:pt>
                <c:pt idx="98">
                  <c:v>0.76813426830670162</c:v>
                </c:pt>
                <c:pt idx="99">
                  <c:v>0.77242951548206451</c:v>
                </c:pt>
                <c:pt idx="100">
                  <c:v>0.78076709607688433</c:v>
                </c:pt>
                <c:pt idx="101">
                  <c:v>0.78146024688468918</c:v>
                </c:pt>
                <c:pt idx="102">
                  <c:v>0.77525186540080671</c:v>
                </c:pt>
                <c:pt idx="103">
                  <c:v>0.76529591632612193</c:v>
                </c:pt>
                <c:pt idx="104">
                  <c:v>0.75001400324875334</c:v>
                </c:pt>
                <c:pt idx="105">
                  <c:v>0.74139271434917775</c:v>
                </c:pt>
                <c:pt idx="106">
                  <c:v>0.73460134910980834</c:v>
                </c:pt>
                <c:pt idx="107">
                  <c:v>0.74333557347670232</c:v>
                </c:pt>
                <c:pt idx="108">
                  <c:v>0.74029304029304011</c:v>
                </c:pt>
                <c:pt idx="109">
                  <c:v>0.73917233560090667</c:v>
                </c:pt>
                <c:pt idx="110">
                  <c:v>0.73436698398221456</c:v>
                </c:pt>
                <c:pt idx="111">
                  <c:v>0.75081756598925431</c:v>
                </c:pt>
                <c:pt idx="112">
                  <c:v>0.7601147521589966</c:v>
                </c:pt>
                <c:pt idx="113">
                  <c:v>0.77040205815483986</c:v>
                </c:pt>
                <c:pt idx="114">
                  <c:v>0.76907210331220777</c:v>
                </c:pt>
                <c:pt idx="115">
                  <c:v>0.7649331352154527</c:v>
                </c:pt>
                <c:pt idx="116">
                  <c:v>0.75224155335193832</c:v>
                </c:pt>
                <c:pt idx="117">
                  <c:v>0.75128243143068918</c:v>
                </c:pt>
                <c:pt idx="118">
                  <c:v>0.74284611731180206</c:v>
                </c:pt>
                <c:pt idx="119">
                  <c:v>0.7473272412351426</c:v>
                </c:pt>
                <c:pt idx="120">
                  <c:v>0.69568844790083706</c:v>
                </c:pt>
                <c:pt idx="121">
                  <c:v>0.66969109088195777</c:v>
                </c:pt>
                <c:pt idx="122">
                  <c:v>0.65640964714268735</c:v>
                </c:pt>
                <c:pt idx="123">
                  <c:v>0.65495474035254864</c:v>
                </c:pt>
                <c:pt idx="124">
                  <c:v>0.640481942083445</c:v>
                </c:pt>
                <c:pt idx="125">
                  <c:v>0.64454734056946983</c:v>
                </c:pt>
                <c:pt idx="126">
                  <c:v>0.55662015689562228</c:v>
                </c:pt>
                <c:pt idx="127">
                  <c:v>0.54756915339480283</c:v>
                </c:pt>
                <c:pt idx="128">
                  <c:v>0.53749287920127109</c:v>
                </c:pt>
                <c:pt idx="129">
                  <c:v>0.55362468456067893</c:v>
                </c:pt>
                <c:pt idx="130">
                  <c:v>0.5316609346550677</c:v>
                </c:pt>
                <c:pt idx="131">
                  <c:v>0.5075778917122088</c:v>
                </c:pt>
                <c:pt idx="132">
                  <c:v>0.5137834598481823</c:v>
                </c:pt>
                <c:pt idx="133">
                  <c:v>0.51817527701827615</c:v>
                </c:pt>
                <c:pt idx="134">
                  <c:v>0.51418695088578426</c:v>
                </c:pt>
                <c:pt idx="135">
                  <c:v>0.49031959775761447</c:v>
                </c:pt>
                <c:pt idx="136">
                  <c:v>0.44163011589740625</c:v>
                </c:pt>
                <c:pt idx="137">
                  <c:v>0.42299486824655497</c:v>
                </c:pt>
                <c:pt idx="138">
                  <c:v>0.43888549928818404</c:v>
                </c:pt>
                <c:pt idx="139">
                  <c:v>0.49228546662814221</c:v>
                </c:pt>
                <c:pt idx="140">
                  <c:v>0.46593291404612153</c:v>
                </c:pt>
                <c:pt idx="141">
                  <c:v>0.4119211102994888</c:v>
                </c:pt>
                <c:pt idx="142">
                  <c:v>0.43649720834557748</c:v>
                </c:pt>
                <c:pt idx="143">
                  <c:v>0.46684601058326197</c:v>
                </c:pt>
                <c:pt idx="144">
                  <c:v>0.4569072164948455</c:v>
                </c:pt>
                <c:pt idx="145">
                  <c:v>0.43939441138905355</c:v>
                </c:pt>
                <c:pt idx="146">
                  <c:v>0.46473666071372627</c:v>
                </c:pt>
                <c:pt idx="147">
                  <c:v>0.45851622874806808</c:v>
                </c:pt>
                <c:pt idx="148">
                  <c:v>0.45995224658128925</c:v>
                </c:pt>
                <c:pt idx="149">
                  <c:v>0.45819046736477936</c:v>
                </c:pt>
                <c:pt idx="150">
                  <c:v>0.46879166537471711</c:v>
                </c:pt>
                <c:pt idx="151">
                  <c:v>0.47377813957857162</c:v>
                </c:pt>
                <c:pt idx="152">
                  <c:v>0.47544537656706581</c:v>
                </c:pt>
                <c:pt idx="153">
                  <c:v>0.47505729444636297</c:v>
                </c:pt>
                <c:pt idx="154">
                  <c:v>0.4747443057037084</c:v>
                </c:pt>
                <c:pt idx="155">
                  <c:v>0.53040391984421131</c:v>
                </c:pt>
                <c:pt idx="156">
                  <c:v>0.53863982727965465</c:v>
                </c:pt>
                <c:pt idx="157">
                  <c:v>0.54342682272770282</c:v>
                </c:pt>
                <c:pt idx="158">
                  <c:v>0.58379103732368043</c:v>
                </c:pt>
                <c:pt idx="159">
                  <c:v>0.59247697830497881</c:v>
                </c:pt>
                <c:pt idx="160">
                  <c:v>0.58821706387330708</c:v>
                </c:pt>
                <c:pt idx="161">
                  <c:v>0.58176595941814169</c:v>
                </c:pt>
                <c:pt idx="162">
                  <c:v>0.58290725419106948</c:v>
                </c:pt>
                <c:pt idx="163">
                  <c:v>0.55148087142990321</c:v>
                </c:pt>
                <c:pt idx="164">
                  <c:v>0.54203066772557884</c:v>
                </c:pt>
                <c:pt idx="165">
                  <c:v>0.54282825807242208</c:v>
                </c:pt>
                <c:pt idx="166">
                  <c:v>0.53798275443283938</c:v>
                </c:pt>
                <c:pt idx="167">
                  <c:v>0.53968689083820653</c:v>
                </c:pt>
                <c:pt idx="168">
                  <c:v>0.5396451514224534</c:v>
                </c:pt>
                <c:pt idx="169">
                  <c:v>0.54455934557802133</c:v>
                </c:pt>
                <c:pt idx="170">
                  <c:v>0.62115348604956</c:v>
                </c:pt>
                <c:pt idx="171">
                  <c:v>0.62286411716842971</c:v>
                </c:pt>
                <c:pt idx="172">
                  <c:v>0.62684639853862878</c:v>
                </c:pt>
                <c:pt idx="173">
                  <c:v>0.63240340620233859</c:v>
                </c:pt>
                <c:pt idx="174">
                  <c:v>0.73532328758358156</c:v>
                </c:pt>
                <c:pt idx="175">
                  <c:v>0.76402123169405911</c:v>
                </c:pt>
                <c:pt idx="176">
                  <c:v>0.76638548464109502</c:v>
                </c:pt>
                <c:pt idx="177">
                  <c:v>0.75165333501291176</c:v>
                </c:pt>
                <c:pt idx="178">
                  <c:v>0.74945478681374245</c:v>
                </c:pt>
                <c:pt idx="179">
                  <c:v>0.73299472804423293</c:v>
                </c:pt>
                <c:pt idx="180">
                  <c:v>0.74648388244042807</c:v>
                </c:pt>
                <c:pt idx="181">
                  <c:v>0.74552272580332313</c:v>
                </c:pt>
                <c:pt idx="182">
                  <c:v>0.73353971850764366</c:v>
                </c:pt>
                <c:pt idx="183">
                  <c:v>0.71576392437404202</c:v>
                </c:pt>
                <c:pt idx="184">
                  <c:v>0.66512992455993303</c:v>
                </c:pt>
                <c:pt idx="185">
                  <c:v>0.65878518707863387</c:v>
                </c:pt>
                <c:pt idx="186">
                  <c:v>0.60177499680755953</c:v>
                </c:pt>
                <c:pt idx="187">
                  <c:v>0.57053551494274868</c:v>
                </c:pt>
                <c:pt idx="188">
                  <c:v>0.56349433171382302</c:v>
                </c:pt>
                <c:pt idx="189">
                  <c:v>0.56214653364681977</c:v>
                </c:pt>
                <c:pt idx="190">
                  <c:v>0.55766381945976629</c:v>
                </c:pt>
                <c:pt idx="191">
                  <c:v>0.55439618975997995</c:v>
                </c:pt>
                <c:pt idx="192">
                  <c:v>0.55207813280079887</c:v>
                </c:pt>
                <c:pt idx="193">
                  <c:v>0.5516582631298742</c:v>
                </c:pt>
                <c:pt idx="194">
                  <c:v>0.55162371214730865</c:v>
                </c:pt>
                <c:pt idx="195">
                  <c:v>0.55271415123941037</c:v>
                </c:pt>
                <c:pt idx="196">
                  <c:v>0.55681997787260951</c:v>
                </c:pt>
                <c:pt idx="197">
                  <c:v>0.55604659237981013</c:v>
                </c:pt>
                <c:pt idx="198">
                  <c:v>0.55021083866937404</c:v>
                </c:pt>
                <c:pt idx="199">
                  <c:v>0.54540669412019704</c:v>
                </c:pt>
                <c:pt idx="200">
                  <c:v>0.53635588575604398</c:v>
                </c:pt>
                <c:pt idx="201">
                  <c:v>0.53292218392889534</c:v>
                </c:pt>
                <c:pt idx="202">
                  <c:v>0.53846845496778051</c:v>
                </c:pt>
                <c:pt idx="203">
                  <c:v>0.53188836104513049</c:v>
                </c:pt>
                <c:pt idx="204">
                  <c:v>0.53383794737312629</c:v>
                </c:pt>
                <c:pt idx="205">
                  <c:v>0.53345054683076543</c:v>
                </c:pt>
                <c:pt idx="206">
                  <c:v>0.54210796294619967</c:v>
                </c:pt>
                <c:pt idx="207">
                  <c:v>0.54639457437425887</c:v>
                </c:pt>
                <c:pt idx="208">
                  <c:v>0.54901601271238254</c:v>
                </c:pt>
                <c:pt idx="209">
                  <c:v>0.54651092048427352</c:v>
                </c:pt>
                <c:pt idx="210">
                  <c:v>0.54268108499969792</c:v>
                </c:pt>
                <c:pt idx="211">
                  <c:v>0.54273026613902087</c:v>
                </c:pt>
                <c:pt idx="212">
                  <c:v>0.54549870957947488</c:v>
                </c:pt>
                <c:pt idx="213">
                  <c:v>0.54618546729536954</c:v>
                </c:pt>
                <c:pt idx="214">
                  <c:v>0.54673080996036438</c:v>
                </c:pt>
                <c:pt idx="215">
                  <c:v>0.54249602209613035</c:v>
                </c:pt>
                <c:pt idx="216">
                  <c:v>0.53372089520768717</c:v>
                </c:pt>
                <c:pt idx="217">
                  <c:v>0.56645223934943567</c:v>
                </c:pt>
                <c:pt idx="218">
                  <c:v>0.56802069070439687</c:v>
                </c:pt>
                <c:pt idx="219">
                  <c:v>0.55793657909680516</c:v>
                </c:pt>
                <c:pt idx="220">
                  <c:v>0.55093849604533141</c:v>
                </c:pt>
                <c:pt idx="221">
                  <c:v>0.5670200164019078</c:v>
                </c:pt>
                <c:pt idx="222">
                  <c:v>0.56513183785911081</c:v>
                </c:pt>
                <c:pt idx="223">
                  <c:v>0.56359629260634603</c:v>
                </c:pt>
                <c:pt idx="224">
                  <c:v>0.56339218349177611</c:v>
                </c:pt>
                <c:pt idx="225">
                  <c:v>0.56271288620949533</c:v>
                </c:pt>
                <c:pt idx="226">
                  <c:v>0.56217062667509876</c:v>
                </c:pt>
                <c:pt idx="227">
                  <c:v>0.5952975254999846</c:v>
                </c:pt>
                <c:pt idx="228">
                  <c:v>0.57023540693537933</c:v>
                </c:pt>
                <c:pt idx="229">
                  <c:v>0.51972172380142911</c:v>
                </c:pt>
                <c:pt idx="230">
                  <c:v>0.51924829515100079</c:v>
                </c:pt>
                <c:pt idx="231">
                  <c:v>0.52423263327948311</c:v>
                </c:pt>
                <c:pt idx="232">
                  <c:v>0.47411951413050096</c:v>
                </c:pt>
                <c:pt idx="233">
                  <c:v>0.43811060320874778</c:v>
                </c:pt>
                <c:pt idx="234">
                  <c:v>0.43710504351973267</c:v>
                </c:pt>
                <c:pt idx="235">
                  <c:v>0.44027961913944791</c:v>
                </c:pt>
                <c:pt idx="236">
                  <c:v>0.41613715381848693</c:v>
                </c:pt>
                <c:pt idx="237">
                  <c:v>0.42249406609457713</c:v>
                </c:pt>
                <c:pt idx="238">
                  <c:v>0.42362285576226139</c:v>
                </c:pt>
                <c:pt idx="239">
                  <c:v>0.42506060606060597</c:v>
                </c:pt>
                <c:pt idx="240">
                  <c:v>0.4182316238015521</c:v>
                </c:pt>
                <c:pt idx="241">
                  <c:v>0.41493123772102142</c:v>
                </c:pt>
                <c:pt idx="242">
                  <c:v>0.42150511222327974</c:v>
                </c:pt>
                <c:pt idx="243">
                  <c:v>0.42378713859956352</c:v>
                </c:pt>
              </c:numCache>
            </c:numRef>
          </c:val>
          <c:extLst xmlns:c16r2="http://schemas.microsoft.com/office/drawing/2015/06/chart">
            <c:ext xmlns:c16="http://schemas.microsoft.com/office/drawing/2014/chart" uri="{C3380CC4-5D6E-409C-BE32-E72D297353CC}">
              <c16:uniqueId val="{00000004-2D28-44B7-8E7E-F455074D2BFF}"/>
            </c:ext>
          </c:extLst>
        </c:ser>
        <c:dLbls/>
        <c:marker val="1"/>
        <c:axId val="127457536"/>
        <c:axId val="127479808"/>
      </c:lineChart>
      <c:dateAx>
        <c:axId val="127457536"/>
        <c:scaling>
          <c:orientation val="minMax"/>
        </c:scaling>
        <c:axPos val="b"/>
        <c:numFmt formatCode="dd/mmm" sourceLinked="1"/>
        <c:maj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lang="de-DE" sz="900" b="0" i="0" u="none" strike="noStrike" kern="1200" baseline="0">
                <a:solidFill>
                  <a:schemeClr val="tx1">
                    <a:lumMod val="65000"/>
                    <a:lumOff val="35000"/>
                  </a:schemeClr>
                </a:solidFill>
                <a:latin typeface="+mn-lt"/>
                <a:ea typeface="+mn-ea"/>
                <a:cs typeface="+mn-cs"/>
              </a:defRPr>
            </a:pPr>
            <a:endParaRPr lang="fr-FR"/>
          </a:p>
        </c:txPr>
        <c:crossAx val="127479808"/>
        <c:crosses val="autoZero"/>
        <c:auto val="1"/>
        <c:lblOffset val="100"/>
        <c:baseTimeUnit val="days"/>
      </c:dateAx>
      <c:valAx>
        <c:axId val="127479808"/>
        <c:scaling>
          <c:orientation val="minMax"/>
          <c:min val="0.2"/>
        </c:scaling>
        <c:axPos val="l"/>
        <c:majorGridlines>
          <c:spPr>
            <a:ln w="9525" cap="flat" cmpd="sng" algn="ctr">
              <a:solidFill>
                <a:schemeClr val="tx1">
                  <a:lumMod val="15000"/>
                  <a:lumOff val="85000"/>
                </a:schemeClr>
              </a:solidFill>
              <a:round/>
            </a:ln>
            <a:effectLst/>
          </c:spPr>
        </c:majorGridlines>
        <c:numFmt formatCode="0%" sourceLinked="1"/>
        <c:majorTickMark val="none"/>
        <c:tickLblPos val="nextTo"/>
        <c:spPr>
          <a:noFill/>
          <a:ln>
            <a:noFill/>
          </a:ln>
          <a:effectLst/>
        </c:spPr>
        <c:txPr>
          <a:bodyPr rot="-60000000" spcFirstLastPara="1" vertOverflow="ellipsis" vert="horz" wrap="square" anchor="ctr" anchorCtr="1"/>
          <a:lstStyle/>
          <a:p>
            <a:pPr>
              <a:defRPr lang="de-DE" sz="900" b="0" i="0" u="none" strike="noStrike" kern="1200" baseline="0">
                <a:solidFill>
                  <a:schemeClr val="tx1">
                    <a:lumMod val="65000"/>
                    <a:lumOff val="35000"/>
                  </a:schemeClr>
                </a:solidFill>
                <a:latin typeface="+mn-lt"/>
                <a:ea typeface="+mn-ea"/>
                <a:cs typeface="+mn-cs"/>
              </a:defRPr>
            </a:pPr>
            <a:endParaRPr lang="fr-FR"/>
          </a:p>
        </c:txPr>
        <c:crossAx val="127457536"/>
        <c:crosses val="autoZero"/>
        <c:crossBetween val="between"/>
      </c:valAx>
      <c:spPr>
        <a:noFill/>
        <a:ln>
          <a:noFill/>
        </a:ln>
        <a:effectLst/>
      </c:spPr>
    </c:plotArea>
    <c:legend>
      <c:legendPos val="b"/>
      <c:spPr>
        <a:noFill/>
        <a:ln>
          <a:noFill/>
        </a:ln>
        <a:effectLst/>
      </c:spPr>
      <c:txPr>
        <a:bodyPr rot="0" spcFirstLastPara="1" vertOverflow="ellipsis" vert="horz" wrap="square" anchor="ctr" anchorCtr="1"/>
        <a:lstStyle/>
        <a:p>
          <a:pPr>
            <a:defRPr lang="de-DE"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lang val="fr-BE"/>
  <c:chart>
    <c:title>
      <c:tx>
        <c:rich>
          <a:bodyPr rot="0" spcFirstLastPara="1" vertOverflow="ellipsis" vert="horz" wrap="square" anchor="ctr" anchorCtr="1"/>
          <a:lstStyle/>
          <a:p>
            <a:pPr>
              <a:defRPr lang="de-DE" sz="1800" b="1" i="0" u="none" strike="noStrike" kern="1200" baseline="0">
                <a:ln>
                  <a:noFill/>
                </a:ln>
                <a:solidFill>
                  <a:sysClr val="windowText" lastClr="000000"/>
                </a:solidFill>
                <a:latin typeface="+mn-lt"/>
                <a:ea typeface="+mn-ea"/>
                <a:cs typeface="+mn-cs"/>
              </a:defRPr>
            </a:pPr>
            <a:r>
              <a:rPr lang="de-DE"/>
              <a:t>Évolution des précipitations à Emmels au cours des 20 dernières années</a:t>
            </a:r>
          </a:p>
        </c:rich>
      </c:tx>
      <c:spPr>
        <a:noFill/>
        <a:ln>
          <a:noFill/>
        </a:ln>
        <a:effectLst/>
      </c:spPr>
    </c:title>
    <c:plotArea>
      <c:layout>
        <c:manualLayout>
          <c:layoutTarget val="inner"/>
          <c:xMode val="edge"/>
          <c:yMode val="edge"/>
          <c:x val="1.5056046861918915E-2"/>
          <c:y val="8.9055407895462249E-2"/>
          <c:w val="0.96987205396057774"/>
          <c:h val="0.8131940186803478"/>
        </c:manualLayout>
      </c:layout>
      <c:lineChart>
        <c:grouping val="standard"/>
        <c:ser>
          <c:idx val="0"/>
          <c:order val="0"/>
          <c:tx>
            <c:strRef>
              <c:f>Tabelle7!$A$54</c:f>
              <c:strCache>
                <c:ptCount val="1"/>
                <c:pt idx="0">
                  <c:v>Bilan annuel</c:v>
                </c:pt>
              </c:strCache>
            </c:strRef>
          </c:tx>
          <c:spPr>
            <a:ln w="31750" cap="rnd">
              <a:solidFill>
                <a:schemeClr val="accent1"/>
              </a:solidFill>
              <a:round/>
            </a:ln>
            <a:effectLst/>
          </c:spPr>
          <c:marker>
            <c:symbol val="circle"/>
            <c:size val="17"/>
            <c:spPr>
              <a:solidFill>
                <a:schemeClr val="accent1"/>
              </a:solidFill>
              <a:ln>
                <a:noFill/>
              </a:ln>
              <a:effectLst/>
            </c:spPr>
          </c:marker>
          <c:dLbls>
            <c:spPr>
              <a:noFill/>
              <a:ln>
                <a:noFill/>
              </a:ln>
              <a:effectLst/>
            </c:spPr>
            <c:txPr>
              <a:bodyPr rot="0" spcFirstLastPara="1" vertOverflow="ellipsis" vert="horz" wrap="square" anchor="ctr" anchorCtr="1"/>
              <a:lstStyle/>
              <a:p>
                <a:pPr>
                  <a:defRPr lang="de-DE" sz="900" b="1" i="0" u="none" strike="noStrike" kern="1200" baseline="0">
                    <a:ln>
                      <a:noFill/>
                    </a:ln>
                    <a:solidFill>
                      <a:sysClr val="windowText" lastClr="000000"/>
                    </a:solidFill>
                    <a:latin typeface="+mn-lt"/>
                    <a:ea typeface="+mn-ea"/>
                    <a:cs typeface="+mn-cs"/>
                  </a:defRPr>
                </a:pPr>
                <a:endParaRPr lang="fr-FR"/>
              </a:p>
            </c:txPr>
            <c:dLblPos val="ctr"/>
            <c:showVal val="1"/>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Tabelle7!$B$53:$Q$53</c:f>
              <c:numCache>
                <c:formatCode>General</c:formatCode>
                <c:ptCount val="16"/>
                <c:pt idx="0">
                  <c:v>2000</c:v>
                </c:pt>
                <c:pt idx="1">
                  <c:v>2001</c:v>
                </c:pt>
                <c:pt idx="2">
                  <c:v>2002</c:v>
                </c:pt>
                <c:pt idx="3">
                  <c:v>2006</c:v>
                </c:pt>
                <c:pt idx="4">
                  <c:v>2007</c:v>
                </c:pt>
                <c:pt idx="5">
                  <c:v>2008</c:v>
                </c:pt>
                <c:pt idx="6">
                  <c:v>2012</c:v>
                </c:pt>
                <c:pt idx="7">
                  <c:v>2013</c:v>
                </c:pt>
                <c:pt idx="8">
                  <c:v>2014</c:v>
                </c:pt>
                <c:pt idx="9">
                  <c:v>2015</c:v>
                </c:pt>
                <c:pt idx="10">
                  <c:v>2016</c:v>
                </c:pt>
                <c:pt idx="11">
                  <c:v>2017</c:v>
                </c:pt>
                <c:pt idx="12">
                  <c:v>2018</c:v>
                </c:pt>
                <c:pt idx="13">
                  <c:v>2019</c:v>
                </c:pt>
                <c:pt idx="14">
                  <c:v>2020</c:v>
                </c:pt>
                <c:pt idx="15">
                  <c:v>2021</c:v>
                </c:pt>
              </c:numCache>
            </c:numRef>
          </c:cat>
          <c:val>
            <c:numRef>
              <c:f>Tabelle7!$B$54:$Q$54</c:f>
              <c:numCache>
                <c:formatCode>0</c:formatCode>
                <c:ptCount val="16"/>
                <c:pt idx="0">
                  <c:v>1303.0000000000002</c:v>
                </c:pt>
                <c:pt idx="1">
                  <c:v>1218</c:v>
                </c:pt>
                <c:pt idx="2">
                  <c:v>1018.9999999999999</c:v>
                </c:pt>
                <c:pt idx="3">
                  <c:v>1038.8</c:v>
                </c:pt>
                <c:pt idx="4">
                  <c:v>1256.0999999999999</c:v>
                </c:pt>
                <c:pt idx="5">
                  <c:v>1067.5999999999999</c:v>
                </c:pt>
                <c:pt idx="6">
                  <c:v>1014.1999999999998</c:v>
                </c:pt>
                <c:pt idx="7">
                  <c:v>902.4</c:v>
                </c:pt>
                <c:pt idx="8">
                  <c:v>797.09999999999991</c:v>
                </c:pt>
                <c:pt idx="9">
                  <c:v>841.30000000000007</c:v>
                </c:pt>
                <c:pt idx="10">
                  <c:v>799.99999999999989</c:v>
                </c:pt>
                <c:pt idx="11">
                  <c:v>865.6</c:v>
                </c:pt>
                <c:pt idx="12">
                  <c:v>845.50000000000011</c:v>
                </c:pt>
                <c:pt idx="13">
                  <c:v>977.29999999999984</c:v>
                </c:pt>
                <c:pt idx="14">
                  <c:v>904.5</c:v>
                </c:pt>
                <c:pt idx="15">
                  <c:v>896.1</c:v>
                </c:pt>
              </c:numCache>
            </c:numRef>
          </c:val>
          <c:extLst xmlns:c16r2="http://schemas.microsoft.com/office/drawing/2015/06/chart">
            <c:ext xmlns:c16="http://schemas.microsoft.com/office/drawing/2014/chart" uri="{C3380CC4-5D6E-409C-BE32-E72D297353CC}">
              <c16:uniqueId val="{00000000-903D-4231-8ECC-4B7C5D23064A}"/>
            </c:ext>
          </c:extLst>
        </c:ser>
        <c:ser>
          <c:idx val="1"/>
          <c:order val="1"/>
          <c:tx>
            <c:strRef>
              <c:f>Tabelle7!$A$55</c:f>
              <c:strCache>
                <c:ptCount val="1"/>
                <c:pt idx="0">
                  <c:v>mars à août</c:v>
                </c:pt>
              </c:strCache>
            </c:strRef>
          </c:tx>
          <c:spPr>
            <a:ln w="31750" cap="rnd">
              <a:solidFill>
                <a:schemeClr val="accent2"/>
              </a:solidFill>
              <a:round/>
            </a:ln>
            <a:effectLst/>
          </c:spPr>
          <c:marker>
            <c:symbol val="circle"/>
            <c:size val="17"/>
            <c:spPr>
              <a:solidFill>
                <a:schemeClr val="accent2"/>
              </a:solidFill>
              <a:ln>
                <a:noFill/>
              </a:ln>
              <a:effectLst/>
            </c:spPr>
          </c:marker>
          <c:dLbls>
            <c:spPr>
              <a:noFill/>
              <a:ln>
                <a:noFill/>
              </a:ln>
              <a:effectLst/>
            </c:spPr>
            <c:txPr>
              <a:bodyPr rot="0" spcFirstLastPara="1" vertOverflow="ellipsis" vert="horz" wrap="square" anchor="ctr" anchorCtr="1"/>
              <a:lstStyle/>
              <a:p>
                <a:pPr>
                  <a:defRPr lang="de-DE" sz="900" b="1" i="0" u="none" strike="noStrike" kern="1200" baseline="0">
                    <a:ln>
                      <a:noFill/>
                    </a:ln>
                    <a:solidFill>
                      <a:sysClr val="windowText" lastClr="000000"/>
                    </a:solidFill>
                    <a:latin typeface="+mn-lt"/>
                    <a:ea typeface="+mn-ea"/>
                    <a:cs typeface="+mn-cs"/>
                  </a:defRPr>
                </a:pPr>
                <a:endParaRPr lang="fr-FR"/>
              </a:p>
            </c:txPr>
            <c:dLblPos val="ctr"/>
            <c:showVal val="1"/>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Tabelle7!$B$53:$Q$53</c:f>
              <c:numCache>
                <c:formatCode>General</c:formatCode>
                <c:ptCount val="16"/>
                <c:pt idx="0">
                  <c:v>2000</c:v>
                </c:pt>
                <c:pt idx="1">
                  <c:v>2001</c:v>
                </c:pt>
                <c:pt idx="2">
                  <c:v>2002</c:v>
                </c:pt>
                <c:pt idx="3">
                  <c:v>2006</c:v>
                </c:pt>
                <c:pt idx="4">
                  <c:v>2007</c:v>
                </c:pt>
                <c:pt idx="5">
                  <c:v>2008</c:v>
                </c:pt>
                <c:pt idx="6">
                  <c:v>2012</c:v>
                </c:pt>
                <c:pt idx="7">
                  <c:v>2013</c:v>
                </c:pt>
                <c:pt idx="8">
                  <c:v>2014</c:v>
                </c:pt>
                <c:pt idx="9">
                  <c:v>2015</c:v>
                </c:pt>
                <c:pt idx="10">
                  <c:v>2016</c:v>
                </c:pt>
                <c:pt idx="11">
                  <c:v>2017</c:v>
                </c:pt>
                <c:pt idx="12">
                  <c:v>2018</c:v>
                </c:pt>
                <c:pt idx="13">
                  <c:v>2019</c:v>
                </c:pt>
                <c:pt idx="14">
                  <c:v>2020</c:v>
                </c:pt>
                <c:pt idx="15">
                  <c:v>2021</c:v>
                </c:pt>
              </c:numCache>
            </c:numRef>
          </c:cat>
          <c:val>
            <c:numRef>
              <c:f>Tabelle7!$B$55:$Q$55</c:f>
              <c:numCache>
                <c:formatCode>0</c:formatCode>
                <c:ptCount val="16"/>
                <c:pt idx="0">
                  <c:v>632.70000000000005</c:v>
                </c:pt>
                <c:pt idx="1">
                  <c:v>570.6</c:v>
                </c:pt>
                <c:pt idx="2">
                  <c:v>431.7999999999999</c:v>
                </c:pt>
                <c:pt idx="3">
                  <c:v>635.40000000000009</c:v>
                </c:pt>
                <c:pt idx="4">
                  <c:v>617.9</c:v>
                </c:pt>
                <c:pt idx="5">
                  <c:v>596.89999999999986</c:v>
                </c:pt>
                <c:pt idx="6">
                  <c:v>440.4</c:v>
                </c:pt>
                <c:pt idx="7">
                  <c:v>371.5</c:v>
                </c:pt>
                <c:pt idx="8">
                  <c:v>492</c:v>
                </c:pt>
                <c:pt idx="9">
                  <c:v>366.6</c:v>
                </c:pt>
                <c:pt idx="10">
                  <c:v>440.00000000000006</c:v>
                </c:pt>
                <c:pt idx="11">
                  <c:v>394.10000000000008</c:v>
                </c:pt>
                <c:pt idx="12">
                  <c:v>414.3</c:v>
                </c:pt>
                <c:pt idx="13">
                  <c:v>450.59999999999985</c:v>
                </c:pt>
                <c:pt idx="14">
                  <c:v>315.59999999999991</c:v>
                </c:pt>
                <c:pt idx="15">
                  <c:v>499.6</c:v>
                </c:pt>
              </c:numCache>
            </c:numRef>
          </c:val>
          <c:extLst xmlns:c16r2="http://schemas.microsoft.com/office/drawing/2015/06/chart">
            <c:ext xmlns:c16="http://schemas.microsoft.com/office/drawing/2014/chart" uri="{C3380CC4-5D6E-409C-BE32-E72D297353CC}">
              <c16:uniqueId val="{00000001-903D-4231-8ECC-4B7C5D23064A}"/>
            </c:ext>
          </c:extLst>
        </c:ser>
        <c:dLbls>
          <c:showVal val="1"/>
        </c:dLbls>
        <c:marker val="1"/>
        <c:axId val="128783872"/>
        <c:axId val="128785408"/>
      </c:lineChart>
      <c:catAx>
        <c:axId val="128783872"/>
        <c:scaling>
          <c:orientation val="minMax"/>
        </c:scaling>
        <c:axPos val="b"/>
        <c:numFmt formatCode="General" sourceLinked="1"/>
        <c:maj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lang="de-DE" sz="900" b="0" i="0" u="none" strike="noStrike" kern="1200" cap="all" baseline="0">
                <a:ln>
                  <a:noFill/>
                </a:ln>
                <a:solidFill>
                  <a:sysClr val="windowText" lastClr="000000"/>
                </a:solidFill>
                <a:latin typeface="+mn-lt"/>
                <a:ea typeface="+mn-ea"/>
                <a:cs typeface="+mn-cs"/>
              </a:defRPr>
            </a:pPr>
            <a:endParaRPr lang="fr-FR"/>
          </a:p>
        </c:txPr>
        <c:crossAx val="128785408"/>
        <c:crosses val="autoZero"/>
        <c:auto val="1"/>
        <c:lblAlgn val="ctr"/>
        <c:lblOffset val="100"/>
      </c:catAx>
      <c:valAx>
        <c:axId val="12878540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title>
          <c:tx>
            <c:rich>
              <a:bodyPr rot="-5400000" spcFirstLastPara="1" vertOverflow="ellipsis" vert="horz" wrap="square" anchor="ctr" anchorCtr="1"/>
              <a:lstStyle/>
              <a:p>
                <a:pPr>
                  <a:defRPr lang="de-DE" sz="900" b="1" i="0" u="none" strike="noStrike" kern="1200" baseline="0">
                    <a:ln>
                      <a:noFill/>
                    </a:ln>
                    <a:solidFill>
                      <a:sysClr val="windowText" lastClr="000000"/>
                    </a:solidFill>
                    <a:latin typeface="+mn-lt"/>
                    <a:ea typeface="+mn-ea"/>
                    <a:cs typeface="+mn-cs"/>
                  </a:defRPr>
                </a:pPr>
                <a:r>
                  <a:rPr lang="de-DE"/>
                  <a:t>mm</a:t>
                </a:r>
              </a:p>
            </c:rich>
          </c:tx>
          <c:spPr>
            <a:noFill/>
            <a:ln>
              <a:noFill/>
            </a:ln>
            <a:effectLst/>
          </c:spPr>
        </c:title>
        <c:numFmt formatCode="0" sourceLinked="1"/>
        <c:majorTickMark val="none"/>
        <c:tickLblPos val="nextTo"/>
        <c:crossAx val="128783872"/>
        <c:crosses val="autoZero"/>
        <c:crossBetween val="between"/>
      </c:valAx>
      <c:spPr>
        <a:noFill/>
        <a:ln>
          <a:noFill/>
        </a:ln>
        <a:effectLst/>
      </c:spPr>
    </c:plotArea>
    <c:legend>
      <c:legendPos val="b"/>
      <c:spPr>
        <a:solidFill>
          <a:schemeClr val="lt1">
            <a:lumMod val="95000"/>
            <a:alpha val="39000"/>
          </a:schemeClr>
        </a:solidFill>
        <a:ln>
          <a:noFill/>
        </a:ln>
        <a:effectLst/>
      </c:spPr>
      <c:txPr>
        <a:bodyPr rot="0" spcFirstLastPara="1" vertOverflow="ellipsis" vert="horz" wrap="square" anchor="ctr" anchorCtr="1"/>
        <a:lstStyle/>
        <a:p>
          <a:pPr>
            <a:defRPr lang="de-DE" sz="900" b="0" i="0" u="none" strike="noStrike" kern="1200" baseline="0">
              <a:ln>
                <a:noFill/>
              </a:ln>
              <a:solidFill>
                <a:sysClr val="windowText" lastClr="000000"/>
              </a:solidFill>
              <a:latin typeface="+mn-lt"/>
              <a:ea typeface="+mn-ea"/>
              <a:cs typeface="+mn-cs"/>
            </a:defRPr>
          </a:pPr>
          <a:endParaRPr lang="fr-FR"/>
        </a:p>
      </c:txPr>
    </c:legend>
    <c:plotVisOnly val="1"/>
    <c:dispBlanksAs val="gap"/>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solidFill>
        <a:schemeClr val="dk1">
          <a:lumMod val="25000"/>
          <a:lumOff val="75000"/>
        </a:schemeClr>
      </a:solidFill>
      <a:round/>
    </a:ln>
    <a:effectLst/>
  </c:spPr>
  <c:txPr>
    <a:bodyPr/>
    <a:lstStyle/>
    <a:p>
      <a:pPr>
        <a:defRPr>
          <a:ln>
            <a:noFill/>
          </a:ln>
          <a:solidFill>
            <a:sysClr val="windowText" lastClr="000000"/>
          </a:solidFill>
        </a:defRPr>
      </a:pPr>
      <a:endParaRPr lang="fr-FR"/>
    </a:p>
  </c:txPr>
  <c:externalData r:id="rId1"/>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styleClr val="auto"/>
    </cs:fillRef>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478083-EEE7-40AA-86C5-7B8971EE60A5}" type="doc">
      <dgm:prSet loTypeId="urn:microsoft.com/office/officeart/2005/8/layout/cycle7" loCatId="cycle" qsTypeId="urn:microsoft.com/office/officeart/2005/8/quickstyle/simple1" qsCatId="simple" csTypeId="urn:microsoft.com/office/officeart/2005/8/colors/accent1_4" csCatId="accent1" phldr="1"/>
      <dgm:spPr/>
      <dgm:t>
        <a:bodyPr/>
        <a:lstStyle/>
        <a:p>
          <a:endParaRPr lang="fr-BE"/>
        </a:p>
      </dgm:t>
    </dgm:pt>
    <dgm:pt modelId="{D067C3F2-4558-452A-9B7A-0833DC9598A6}">
      <dgm:prSet phldrT="[Text]"/>
      <dgm:spPr/>
      <dgm:t>
        <a:bodyPr/>
        <a:lstStyle/>
        <a:p>
          <a:r>
            <a:rPr lang="x-none" dirty="0" err="1">
              <a:solidFill>
                <a:schemeClr val="bg1"/>
              </a:solidFill>
            </a:rPr>
            <a:t>bonnes</a:t>
          </a:r>
          <a:r>
            <a:rPr lang="x-none" dirty="0">
              <a:solidFill>
                <a:schemeClr val="bg1"/>
              </a:solidFill>
            </a:rPr>
            <a:t> </a:t>
          </a:r>
          <a:r>
            <a:rPr lang="x-none" dirty="0" err="1">
              <a:solidFill>
                <a:schemeClr val="bg1"/>
              </a:solidFill>
            </a:rPr>
            <a:t>pratiques</a:t>
          </a:r>
          <a:r>
            <a:rPr lang="x-none" dirty="0">
              <a:solidFill>
                <a:schemeClr val="bg1"/>
              </a:solidFill>
            </a:rPr>
            <a:t> </a:t>
          </a:r>
          <a:r>
            <a:rPr lang="x-none" dirty="0" err="1">
              <a:solidFill>
                <a:schemeClr val="bg1"/>
              </a:solidFill>
            </a:rPr>
            <a:t>agricoles</a:t>
          </a:r>
          <a:r>
            <a:rPr lang="x-none" dirty="0">
              <a:solidFill>
                <a:schemeClr val="bg1"/>
              </a:solidFill>
            </a:rPr>
            <a:t> et </a:t>
          </a:r>
          <a:r>
            <a:rPr lang="x-none" dirty="0" err="1">
              <a:solidFill>
                <a:schemeClr val="bg1"/>
              </a:solidFill>
            </a:rPr>
            <a:t>efficience</a:t>
          </a:r>
          <a:endParaRPr lang="fr-BE" dirty="0">
            <a:solidFill>
              <a:schemeClr val="bg1"/>
            </a:solidFill>
          </a:endParaRPr>
        </a:p>
      </dgm:t>
    </dgm:pt>
    <dgm:pt modelId="{430B9ABF-1FB1-4B38-926D-BE79C186EF5D}" type="parTrans" cxnId="{AF321583-EA94-4B6B-ACD5-779B040CAA6A}">
      <dgm:prSet/>
      <dgm:spPr/>
      <dgm:t>
        <a:bodyPr/>
        <a:lstStyle/>
        <a:p>
          <a:endParaRPr lang="fr-BE">
            <a:solidFill>
              <a:schemeClr val="tx1"/>
            </a:solidFill>
          </a:endParaRPr>
        </a:p>
      </dgm:t>
    </dgm:pt>
    <dgm:pt modelId="{283E3BE4-3196-4296-8A57-280885A89D51}" type="sibTrans" cxnId="{AF321583-EA94-4B6B-ACD5-779B040CAA6A}">
      <dgm:prSet/>
      <dgm:spPr/>
      <dgm:t>
        <a:bodyPr/>
        <a:lstStyle/>
        <a:p>
          <a:endParaRPr lang="fr-BE">
            <a:solidFill>
              <a:schemeClr val="tx1"/>
            </a:solidFill>
          </a:endParaRPr>
        </a:p>
      </dgm:t>
    </dgm:pt>
    <dgm:pt modelId="{54451A35-151F-4019-A8C7-C290A2BA31C7}">
      <dgm:prSet phldrT="[Text]" custT="1"/>
      <dgm:spPr/>
      <dgm:t>
        <a:bodyPr/>
        <a:lstStyle/>
        <a:p>
          <a:r>
            <a:rPr lang="fr-BE" sz="1600" kern="1200" noProof="0" dirty="0">
              <a:solidFill>
                <a:schemeClr val="tx1"/>
              </a:solidFill>
              <a:effectLst>
                <a:outerShdw blurRad="38100" dist="38100" dir="2700000" algn="tl">
                  <a:srgbClr val="000000">
                    <a:alpha val="43137"/>
                  </a:srgbClr>
                </a:outerShdw>
              </a:effectLst>
            </a:rPr>
            <a:t>- </a:t>
          </a:r>
          <a:r>
            <a:rPr lang="fr-BE" sz="1600" kern="1200" noProof="0" dirty="0">
              <a:solidFill>
                <a:prstClr val="black"/>
              </a:solidFill>
              <a:latin typeface="Calibri"/>
              <a:ea typeface="+mn-ea"/>
              <a:cs typeface="+mn-cs"/>
            </a:rPr>
            <a:t>Conditions météo.</a:t>
          </a:r>
        </a:p>
        <a:p>
          <a:r>
            <a:rPr lang="fr-BE" sz="1600" kern="1200" noProof="0" dirty="0">
              <a:solidFill>
                <a:schemeClr val="tx1"/>
              </a:solidFill>
            </a:rPr>
            <a:t>- Portance du sol, compactage</a:t>
          </a:r>
          <a:endParaRPr lang="fr-BE" sz="1600" kern="1200" noProof="0" dirty="0">
            <a:solidFill>
              <a:prstClr val="black"/>
            </a:solidFill>
            <a:latin typeface="Calibri"/>
            <a:ea typeface="+mn-ea"/>
            <a:cs typeface="+mn-cs"/>
          </a:endParaRPr>
        </a:p>
        <a:p>
          <a:r>
            <a:rPr lang="fr-BE" sz="1600" kern="1200" noProof="0" dirty="0">
              <a:solidFill>
                <a:schemeClr val="tx1"/>
              </a:solidFill>
            </a:rPr>
            <a:t>- Stade de la végétation</a:t>
          </a:r>
        </a:p>
        <a:p>
          <a:r>
            <a:rPr lang="fr-BE" sz="1600" kern="1200" noProof="0" dirty="0">
              <a:solidFill>
                <a:schemeClr val="tx1"/>
              </a:solidFill>
            </a:rPr>
            <a:t>- Organisation du travail de l'agriculteur et/ou ouvriers</a:t>
          </a:r>
        </a:p>
        <a:p>
          <a:r>
            <a:rPr lang="fr-BE" sz="1600" kern="1200" noProof="0" dirty="0">
              <a:solidFill>
                <a:schemeClr val="tx1"/>
              </a:solidFill>
            </a:rPr>
            <a:t>- Rendez-vous avec les entrepreneurs</a:t>
          </a:r>
        </a:p>
      </dgm:t>
    </dgm:pt>
    <dgm:pt modelId="{EE59812B-904D-4D63-9944-7F27103C3FCF}" type="parTrans" cxnId="{8CEB6EAD-7A50-4D1D-BD1B-B6D262050AD2}">
      <dgm:prSet/>
      <dgm:spPr/>
      <dgm:t>
        <a:bodyPr/>
        <a:lstStyle/>
        <a:p>
          <a:endParaRPr lang="fr-BE">
            <a:solidFill>
              <a:schemeClr val="tx1"/>
            </a:solidFill>
          </a:endParaRPr>
        </a:p>
      </dgm:t>
    </dgm:pt>
    <dgm:pt modelId="{DAE4AFB4-813D-48A6-8A47-DDB77D1EB45D}" type="sibTrans" cxnId="{8CEB6EAD-7A50-4D1D-BD1B-B6D262050AD2}">
      <dgm:prSet/>
      <dgm:spPr/>
      <dgm:t>
        <a:bodyPr/>
        <a:lstStyle/>
        <a:p>
          <a:endParaRPr lang="fr-BE">
            <a:solidFill>
              <a:schemeClr val="tx1"/>
            </a:solidFill>
          </a:endParaRPr>
        </a:p>
      </dgm:t>
    </dgm:pt>
    <dgm:pt modelId="{E64BE851-C133-4171-B6D8-F48EF4AE6944}">
      <dgm:prSet phldrT="[Text]"/>
      <dgm:spPr/>
      <dgm:t>
        <a:bodyPr/>
        <a:lstStyle/>
        <a:p>
          <a:r>
            <a:rPr lang="fr-BE" dirty="0">
              <a:solidFill>
                <a:schemeClr val="tx1"/>
              </a:solidFill>
            </a:rPr>
            <a:t>L</a:t>
          </a:r>
          <a:r>
            <a:rPr lang="x-none" dirty="0" err="1">
              <a:solidFill>
                <a:schemeClr val="tx1"/>
              </a:solidFill>
            </a:rPr>
            <a:t>égislation</a:t>
          </a:r>
          <a:r>
            <a:rPr lang="x-none" dirty="0">
              <a:solidFill>
                <a:schemeClr val="tx1"/>
              </a:solidFill>
            </a:rPr>
            <a:t> / </a:t>
          </a:r>
          <a:r>
            <a:rPr lang="x-none" dirty="0" err="1">
              <a:solidFill>
                <a:schemeClr val="tx1"/>
              </a:solidFill>
            </a:rPr>
            <a:t>période</a:t>
          </a:r>
          <a:r>
            <a:rPr lang="de-DE" dirty="0">
              <a:solidFill>
                <a:schemeClr val="tx1"/>
              </a:solidFill>
            </a:rPr>
            <a:t> </a:t>
          </a:r>
          <a:r>
            <a:rPr lang="de-DE" dirty="0" err="1">
              <a:solidFill>
                <a:schemeClr val="tx1"/>
              </a:solidFill>
            </a:rPr>
            <a:t>d‘épandages</a:t>
          </a:r>
          <a:r>
            <a:rPr lang="x-none" dirty="0">
              <a:solidFill>
                <a:schemeClr val="tx1"/>
              </a:solidFill>
            </a:rPr>
            <a:t> fix</a:t>
          </a:r>
          <a:r>
            <a:rPr lang="de-DE" dirty="0">
              <a:solidFill>
                <a:schemeClr val="tx1"/>
              </a:solidFill>
            </a:rPr>
            <a:t>es</a:t>
          </a:r>
        </a:p>
        <a:p>
          <a:r>
            <a:rPr lang="de-DE" dirty="0">
              <a:solidFill>
                <a:schemeClr val="tx1"/>
              </a:solidFill>
            </a:rPr>
            <a:t>Legislation NEC II</a:t>
          </a:r>
          <a:endParaRPr lang="fr-BE" dirty="0">
            <a:solidFill>
              <a:schemeClr val="tx1"/>
            </a:solidFill>
          </a:endParaRPr>
        </a:p>
      </dgm:t>
    </dgm:pt>
    <dgm:pt modelId="{AD179BF3-0A57-4DE0-BE20-1B4AF1D12C76}" type="parTrans" cxnId="{F7809B21-563C-46B1-86D6-A2686116A242}">
      <dgm:prSet/>
      <dgm:spPr/>
      <dgm:t>
        <a:bodyPr/>
        <a:lstStyle/>
        <a:p>
          <a:endParaRPr lang="fr-BE">
            <a:solidFill>
              <a:schemeClr val="tx1"/>
            </a:solidFill>
          </a:endParaRPr>
        </a:p>
      </dgm:t>
    </dgm:pt>
    <dgm:pt modelId="{B982F28C-BE63-47DD-AF41-E657904F127B}" type="sibTrans" cxnId="{F7809B21-563C-46B1-86D6-A2686116A242}">
      <dgm:prSet/>
      <dgm:spPr/>
      <dgm:t>
        <a:bodyPr/>
        <a:lstStyle/>
        <a:p>
          <a:endParaRPr lang="fr-BE">
            <a:solidFill>
              <a:schemeClr val="tx1"/>
            </a:solidFill>
          </a:endParaRPr>
        </a:p>
      </dgm:t>
    </dgm:pt>
    <dgm:pt modelId="{8F2BABD7-7C3D-4D8A-85AB-F7BACB2D05BF}" type="pres">
      <dgm:prSet presAssocID="{EF478083-EEE7-40AA-86C5-7B8971EE60A5}" presName="Name0" presStyleCnt="0">
        <dgm:presLayoutVars>
          <dgm:dir/>
          <dgm:resizeHandles val="exact"/>
        </dgm:presLayoutVars>
      </dgm:prSet>
      <dgm:spPr/>
      <dgm:t>
        <a:bodyPr/>
        <a:lstStyle/>
        <a:p>
          <a:endParaRPr lang="fr-BE"/>
        </a:p>
      </dgm:t>
    </dgm:pt>
    <dgm:pt modelId="{BEE68C43-0360-45CB-B243-881B90224F43}" type="pres">
      <dgm:prSet presAssocID="{D067C3F2-4558-452A-9B7A-0833DC9598A6}" presName="node" presStyleLbl="node1" presStyleIdx="0" presStyleCnt="3" custRadScaleRad="84761" custRadScaleInc="-51924">
        <dgm:presLayoutVars>
          <dgm:bulletEnabled val="1"/>
        </dgm:presLayoutVars>
      </dgm:prSet>
      <dgm:spPr/>
      <dgm:t>
        <a:bodyPr/>
        <a:lstStyle/>
        <a:p>
          <a:endParaRPr lang="fr-BE"/>
        </a:p>
      </dgm:t>
    </dgm:pt>
    <dgm:pt modelId="{AE847309-1270-45CC-9249-9154B7426AE4}" type="pres">
      <dgm:prSet presAssocID="{283E3BE4-3196-4296-8A57-280885A89D51}" presName="sibTrans" presStyleLbl="sibTrans2D1" presStyleIdx="0" presStyleCnt="3" custLinFactY="-8401" custLinFactNeighborX="17846" custLinFactNeighborY="-100000"/>
      <dgm:spPr/>
      <dgm:t>
        <a:bodyPr/>
        <a:lstStyle/>
        <a:p>
          <a:endParaRPr lang="fr-BE"/>
        </a:p>
      </dgm:t>
    </dgm:pt>
    <dgm:pt modelId="{C34B5545-E8FD-4991-8C64-A7A88D444471}" type="pres">
      <dgm:prSet presAssocID="{283E3BE4-3196-4296-8A57-280885A89D51}" presName="connectorText" presStyleLbl="sibTrans2D1" presStyleIdx="0" presStyleCnt="3"/>
      <dgm:spPr/>
      <dgm:t>
        <a:bodyPr/>
        <a:lstStyle/>
        <a:p>
          <a:endParaRPr lang="fr-BE"/>
        </a:p>
      </dgm:t>
    </dgm:pt>
    <dgm:pt modelId="{0186109D-3DA3-4177-80F4-A4D18D120DF3}" type="pres">
      <dgm:prSet presAssocID="{54451A35-151F-4019-A8C7-C290A2BA31C7}" presName="node" presStyleLbl="node1" presStyleIdx="1" presStyleCnt="3" custScaleX="162756" custScaleY="204817" custRadScaleRad="134485" custRadScaleInc="-32071">
        <dgm:presLayoutVars>
          <dgm:bulletEnabled val="1"/>
        </dgm:presLayoutVars>
      </dgm:prSet>
      <dgm:spPr/>
      <dgm:t>
        <a:bodyPr/>
        <a:lstStyle/>
        <a:p>
          <a:endParaRPr lang="fr-BE"/>
        </a:p>
      </dgm:t>
    </dgm:pt>
    <dgm:pt modelId="{CC39A5DD-D38C-4419-A5CE-FE383295E026}" type="pres">
      <dgm:prSet presAssocID="{DAE4AFB4-813D-48A6-8A47-DDB77D1EB45D}" presName="sibTrans" presStyleLbl="sibTrans2D1" presStyleIdx="1" presStyleCnt="3" custScaleX="204423"/>
      <dgm:spPr/>
      <dgm:t>
        <a:bodyPr/>
        <a:lstStyle/>
        <a:p>
          <a:endParaRPr lang="fr-BE"/>
        </a:p>
      </dgm:t>
    </dgm:pt>
    <dgm:pt modelId="{C0DF8F92-AB91-4DDA-A49F-47E0498E653B}" type="pres">
      <dgm:prSet presAssocID="{DAE4AFB4-813D-48A6-8A47-DDB77D1EB45D}" presName="connectorText" presStyleLbl="sibTrans2D1" presStyleIdx="1" presStyleCnt="3"/>
      <dgm:spPr/>
      <dgm:t>
        <a:bodyPr/>
        <a:lstStyle/>
        <a:p>
          <a:endParaRPr lang="fr-BE"/>
        </a:p>
      </dgm:t>
    </dgm:pt>
    <dgm:pt modelId="{780934E4-49C0-4F14-BB6F-75BF65BC0671}" type="pres">
      <dgm:prSet presAssocID="{E64BE851-C133-4171-B6D8-F48EF4AE6944}" presName="node" presStyleLbl="node1" presStyleIdx="2" presStyleCnt="3" custRadScaleRad="104079" custRadScaleInc="31964">
        <dgm:presLayoutVars>
          <dgm:bulletEnabled val="1"/>
        </dgm:presLayoutVars>
      </dgm:prSet>
      <dgm:spPr/>
      <dgm:t>
        <a:bodyPr/>
        <a:lstStyle/>
        <a:p>
          <a:endParaRPr lang="fr-BE"/>
        </a:p>
      </dgm:t>
    </dgm:pt>
    <dgm:pt modelId="{6D3B8BDF-C4CE-417E-9705-275996EDEEA6}" type="pres">
      <dgm:prSet presAssocID="{B982F28C-BE63-47DD-AF41-E657904F127B}" presName="sibTrans" presStyleLbl="sibTrans2D1" presStyleIdx="2" presStyleCnt="3" custScaleX="115573"/>
      <dgm:spPr/>
      <dgm:t>
        <a:bodyPr/>
        <a:lstStyle/>
        <a:p>
          <a:endParaRPr lang="fr-BE"/>
        </a:p>
      </dgm:t>
    </dgm:pt>
    <dgm:pt modelId="{77EEED1F-C071-42CC-906A-E8BDA829BDD5}" type="pres">
      <dgm:prSet presAssocID="{B982F28C-BE63-47DD-AF41-E657904F127B}" presName="connectorText" presStyleLbl="sibTrans2D1" presStyleIdx="2" presStyleCnt="3"/>
      <dgm:spPr/>
      <dgm:t>
        <a:bodyPr/>
        <a:lstStyle/>
        <a:p>
          <a:endParaRPr lang="fr-BE"/>
        </a:p>
      </dgm:t>
    </dgm:pt>
  </dgm:ptLst>
  <dgm:cxnLst>
    <dgm:cxn modelId="{63B0A9A0-C602-43F5-A2D2-A4176481FDB4}" type="presOf" srcId="{DAE4AFB4-813D-48A6-8A47-DDB77D1EB45D}" destId="{C0DF8F92-AB91-4DDA-A49F-47E0498E653B}" srcOrd="1" destOrd="0" presId="urn:microsoft.com/office/officeart/2005/8/layout/cycle7"/>
    <dgm:cxn modelId="{E832B9FF-EDAE-4900-80A1-5DC13BB25AB2}" type="presOf" srcId="{D067C3F2-4558-452A-9B7A-0833DC9598A6}" destId="{BEE68C43-0360-45CB-B243-881B90224F43}" srcOrd="0" destOrd="0" presId="urn:microsoft.com/office/officeart/2005/8/layout/cycle7"/>
    <dgm:cxn modelId="{8CEB6EAD-7A50-4D1D-BD1B-B6D262050AD2}" srcId="{EF478083-EEE7-40AA-86C5-7B8971EE60A5}" destId="{54451A35-151F-4019-A8C7-C290A2BA31C7}" srcOrd="1" destOrd="0" parTransId="{EE59812B-904D-4D63-9944-7F27103C3FCF}" sibTransId="{DAE4AFB4-813D-48A6-8A47-DDB77D1EB45D}"/>
    <dgm:cxn modelId="{F9008EC1-B1AB-48C2-88D2-91C5C7BC0496}" type="presOf" srcId="{283E3BE4-3196-4296-8A57-280885A89D51}" destId="{C34B5545-E8FD-4991-8C64-A7A88D444471}" srcOrd="1" destOrd="0" presId="urn:microsoft.com/office/officeart/2005/8/layout/cycle7"/>
    <dgm:cxn modelId="{B9C74397-C4BB-478A-8E1E-C5096E10D985}" type="presOf" srcId="{B982F28C-BE63-47DD-AF41-E657904F127B}" destId="{6D3B8BDF-C4CE-417E-9705-275996EDEEA6}" srcOrd="0" destOrd="0" presId="urn:microsoft.com/office/officeart/2005/8/layout/cycle7"/>
    <dgm:cxn modelId="{DAD4D3B7-68EF-4D2A-A802-55A116AEA528}" type="presOf" srcId="{54451A35-151F-4019-A8C7-C290A2BA31C7}" destId="{0186109D-3DA3-4177-80F4-A4D18D120DF3}" srcOrd="0" destOrd="0" presId="urn:microsoft.com/office/officeart/2005/8/layout/cycle7"/>
    <dgm:cxn modelId="{5BABA251-BFCA-45AD-8474-40C045836150}" type="presOf" srcId="{E64BE851-C133-4171-B6D8-F48EF4AE6944}" destId="{780934E4-49C0-4F14-BB6F-75BF65BC0671}" srcOrd="0" destOrd="0" presId="urn:microsoft.com/office/officeart/2005/8/layout/cycle7"/>
    <dgm:cxn modelId="{AF321583-EA94-4B6B-ACD5-779B040CAA6A}" srcId="{EF478083-EEE7-40AA-86C5-7B8971EE60A5}" destId="{D067C3F2-4558-452A-9B7A-0833DC9598A6}" srcOrd="0" destOrd="0" parTransId="{430B9ABF-1FB1-4B38-926D-BE79C186EF5D}" sibTransId="{283E3BE4-3196-4296-8A57-280885A89D51}"/>
    <dgm:cxn modelId="{5639E663-29F6-484C-8783-C886CB32BBB0}" type="presOf" srcId="{DAE4AFB4-813D-48A6-8A47-DDB77D1EB45D}" destId="{CC39A5DD-D38C-4419-A5CE-FE383295E026}" srcOrd="0" destOrd="0" presId="urn:microsoft.com/office/officeart/2005/8/layout/cycle7"/>
    <dgm:cxn modelId="{F7809B21-563C-46B1-86D6-A2686116A242}" srcId="{EF478083-EEE7-40AA-86C5-7B8971EE60A5}" destId="{E64BE851-C133-4171-B6D8-F48EF4AE6944}" srcOrd="2" destOrd="0" parTransId="{AD179BF3-0A57-4DE0-BE20-1B4AF1D12C76}" sibTransId="{B982F28C-BE63-47DD-AF41-E657904F127B}"/>
    <dgm:cxn modelId="{8F7CB6C6-B8F6-497E-9C0E-E63F464C5891}" type="presOf" srcId="{283E3BE4-3196-4296-8A57-280885A89D51}" destId="{AE847309-1270-45CC-9249-9154B7426AE4}" srcOrd="0" destOrd="0" presId="urn:microsoft.com/office/officeart/2005/8/layout/cycle7"/>
    <dgm:cxn modelId="{0AD4F828-44C4-4D40-89ED-BD11760D4CFB}" type="presOf" srcId="{B982F28C-BE63-47DD-AF41-E657904F127B}" destId="{77EEED1F-C071-42CC-906A-E8BDA829BDD5}" srcOrd="1" destOrd="0" presId="urn:microsoft.com/office/officeart/2005/8/layout/cycle7"/>
    <dgm:cxn modelId="{E09A398D-DCE5-494B-9918-F2DF10F9FAD6}" type="presOf" srcId="{EF478083-EEE7-40AA-86C5-7B8971EE60A5}" destId="{8F2BABD7-7C3D-4D8A-85AB-F7BACB2D05BF}" srcOrd="0" destOrd="0" presId="urn:microsoft.com/office/officeart/2005/8/layout/cycle7"/>
    <dgm:cxn modelId="{FB2014D4-2C3B-45AA-96CC-BBFE197D7FFB}" type="presParOf" srcId="{8F2BABD7-7C3D-4D8A-85AB-F7BACB2D05BF}" destId="{BEE68C43-0360-45CB-B243-881B90224F43}" srcOrd="0" destOrd="0" presId="urn:microsoft.com/office/officeart/2005/8/layout/cycle7"/>
    <dgm:cxn modelId="{16794363-AC91-43C0-B596-78FB49F73DA1}" type="presParOf" srcId="{8F2BABD7-7C3D-4D8A-85AB-F7BACB2D05BF}" destId="{AE847309-1270-45CC-9249-9154B7426AE4}" srcOrd="1" destOrd="0" presId="urn:microsoft.com/office/officeart/2005/8/layout/cycle7"/>
    <dgm:cxn modelId="{E19F0433-F2A1-4402-9063-786DD611E964}" type="presParOf" srcId="{AE847309-1270-45CC-9249-9154B7426AE4}" destId="{C34B5545-E8FD-4991-8C64-A7A88D444471}" srcOrd="0" destOrd="0" presId="urn:microsoft.com/office/officeart/2005/8/layout/cycle7"/>
    <dgm:cxn modelId="{48836AD6-B59B-49D3-A743-7A3CA9CB7DAC}" type="presParOf" srcId="{8F2BABD7-7C3D-4D8A-85AB-F7BACB2D05BF}" destId="{0186109D-3DA3-4177-80F4-A4D18D120DF3}" srcOrd="2" destOrd="0" presId="urn:microsoft.com/office/officeart/2005/8/layout/cycle7"/>
    <dgm:cxn modelId="{14CE6140-0B0E-4B28-8212-7DD711D08C51}" type="presParOf" srcId="{8F2BABD7-7C3D-4D8A-85AB-F7BACB2D05BF}" destId="{CC39A5DD-D38C-4419-A5CE-FE383295E026}" srcOrd="3" destOrd="0" presId="urn:microsoft.com/office/officeart/2005/8/layout/cycle7"/>
    <dgm:cxn modelId="{BD00E14A-8BD4-4ED2-9337-B499BBE9ADDF}" type="presParOf" srcId="{CC39A5DD-D38C-4419-A5CE-FE383295E026}" destId="{C0DF8F92-AB91-4DDA-A49F-47E0498E653B}" srcOrd="0" destOrd="0" presId="urn:microsoft.com/office/officeart/2005/8/layout/cycle7"/>
    <dgm:cxn modelId="{B5C7FC3F-F7D8-442C-9C8B-D85A9B4C7CA7}" type="presParOf" srcId="{8F2BABD7-7C3D-4D8A-85AB-F7BACB2D05BF}" destId="{780934E4-49C0-4F14-BB6F-75BF65BC0671}" srcOrd="4" destOrd="0" presId="urn:microsoft.com/office/officeart/2005/8/layout/cycle7"/>
    <dgm:cxn modelId="{B0A22275-E9E8-416E-A12C-A78349A82585}" type="presParOf" srcId="{8F2BABD7-7C3D-4D8A-85AB-F7BACB2D05BF}" destId="{6D3B8BDF-C4CE-417E-9705-275996EDEEA6}" srcOrd="5" destOrd="0" presId="urn:microsoft.com/office/officeart/2005/8/layout/cycle7"/>
    <dgm:cxn modelId="{286465E4-7764-4EDE-AAB1-CD7C16880102}" type="presParOf" srcId="{6D3B8BDF-C4CE-417E-9705-275996EDEEA6}" destId="{77EEED1F-C071-42CC-906A-E8BDA829BDD5}" srcOrd="0" destOrd="0" presId="urn:microsoft.com/office/officeart/2005/8/layout/cycle7"/>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E68C43-0360-45CB-B243-881B90224F43}">
      <dsp:nvSpPr>
        <dsp:cNvPr id="0" name=""/>
        <dsp:cNvSpPr/>
      </dsp:nvSpPr>
      <dsp:spPr>
        <a:xfrm>
          <a:off x="2407024" y="273692"/>
          <a:ext cx="2082345" cy="1041172"/>
        </a:xfrm>
        <a:prstGeom prst="roundRect">
          <a:avLst>
            <a:gd name="adj" fmla="val 10000"/>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BE" sz="1700" kern="1200" dirty="0" err="1">
              <a:solidFill>
                <a:schemeClr val="bg1"/>
              </a:solidFill>
            </a:rPr>
            <a:t>bonnes</a:t>
          </a:r>
          <a:r>
            <a:rPr lang="de-BE" sz="1700" kern="1200" dirty="0">
              <a:solidFill>
                <a:schemeClr val="bg1"/>
              </a:solidFill>
            </a:rPr>
            <a:t> </a:t>
          </a:r>
          <a:r>
            <a:rPr lang="de-BE" sz="1700" kern="1200" dirty="0" err="1">
              <a:solidFill>
                <a:schemeClr val="bg1"/>
              </a:solidFill>
            </a:rPr>
            <a:t>pratiques</a:t>
          </a:r>
          <a:r>
            <a:rPr lang="de-BE" sz="1700" kern="1200" dirty="0">
              <a:solidFill>
                <a:schemeClr val="bg1"/>
              </a:solidFill>
            </a:rPr>
            <a:t> </a:t>
          </a:r>
          <a:r>
            <a:rPr lang="de-BE" sz="1700" kern="1200" dirty="0" err="1">
              <a:solidFill>
                <a:schemeClr val="bg1"/>
              </a:solidFill>
            </a:rPr>
            <a:t>agricoles</a:t>
          </a:r>
          <a:r>
            <a:rPr lang="de-BE" sz="1700" kern="1200" dirty="0">
              <a:solidFill>
                <a:schemeClr val="bg1"/>
              </a:solidFill>
            </a:rPr>
            <a:t> et </a:t>
          </a:r>
          <a:r>
            <a:rPr lang="de-BE" sz="1700" kern="1200" dirty="0" err="1">
              <a:solidFill>
                <a:schemeClr val="bg1"/>
              </a:solidFill>
            </a:rPr>
            <a:t>efficience</a:t>
          </a:r>
          <a:endParaRPr lang="fr-BE" sz="1700" kern="1200" dirty="0">
            <a:solidFill>
              <a:schemeClr val="bg1"/>
            </a:solidFill>
          </a:endParaRPr>
        </a:p>
      </dsp:txBody>
      <dsp:txXfrm>
        <a:off x="2437519" y="304187"/>
        <a:ext cx="2021355" cy="980182"/>
      </dsp:txXfrm>
    </dsp:sp>
    <dsp:sp modelId="{AE847309-1270-45CC-9249-9154B7426AE4}">
      <dsp:nvSpPr>
        <dsp:cNvPr id="0" name=""/>
        <dsp:cNvSpPr/>
      </dsp:nvSpPr>
      <dsp:spPr>
        <a:xfrm rot="1741421">
          <a:off x="4577332" y="976561"/>
          <a:ext cx="745553" cy="364410"/>
        </a:xfrm>
        <a:prstGeom prst="lef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fr-BE" sz="1400" kern="1200">
            <a:solidFill>
              <a:schemeClr val="tx1"/>
            </a:solidFill>
          </a:endParaRPr>
        </a:p>
      </dsp:txBody>
      <dsp:txXfrm>
        <a:off x="4686655" y="1049443"/>
        <a:ext cx="526907" cy="218646"/>
      </dsp:txXfrm>
    </dsp:sp>
    <dsp:sp modelId="{0186109D-3DA3-4177-80F4-A4D18D120DF3}">
      <dsp:nvSpPr>
        <dsp:cNvPr id="0" name=""/>
        <dsp:cNvSpPr/>
      </dsp:nvSpPr>
      <dsp:spPr>
        <a:xfrm>
          <a:off x="5247670" y="1666698"/>
          <a:ext cx="3389142" cy="2132498"/>
        </a:xfrm>
        <a:prstGeom prst="roundRect">
          <a:avLst>
            <a:gd name="adj" fmla="val 10000"/>
          </a:avLst>
        </a:prstGeom>
        <a:solidFill>
          <a:schemeClr val="accent1">
            <a:shade val="50000"/>
            <a:hueOff val="268329"/>
            <a:satOff val="-6535"/>
            <a:lumOff val="2859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BE" sz="1600" kern="1200" noProof="0" dirty="0">
              <a:solidFill>
                <a:schemeClr val="tx1"/>
              </a:solidFill>
              <a:effectLst>
                <a:outerShdw blurRad="38100" dist="38100" dir="2700000" algn="tl">
                  <a:srgbClr val="000000">
                    <a:alpha val="43137"/>
                  </a:srgbClr>
                </a:outerShdw>
              </a:effectLst>
            </a:rPr>
            <a:t>- </a:t>
          </a:r>
          <a:r>
            <a:rPr lang="fr-BE" sz="1600" kern="1200" noProof="0" dirty="0">
              <a:solidFill>
                <a:prstClr val="black"/>
              </a:solidFill>
              <a:latin typeface="Calibri"/>
              <a:ea typeface="+mn-ea"/>
              <a:cs typeface="+mn-cs"/>
            </a:rPr>
            <a:t>Conditions météo.</a:t>
          </a:r>
        </a:p>
        <a:p>
          <a:pPr marL="0" lvl="0" indent="0" algn="ctr" defTabSz="711200">
            <a:lnSpc>
              <a:spcPct val="90000"/>
            </a:lnSpc>
            <a:spcBef>
              <a:spcPct val="0"/>
            </a:spcBef>
            <a:spcAft>
              <a:spcPct val="35000"/>
            </a:spcAft>
            <a:buNone/>
          </a:pPr>
          <a:r>
            <a:rPr lang="fr-BE" sz="1600" kern="1200" noProof="0" dirty="0">
              <a:solidFill>
                <a:schemeClr val="tx1"/>
              </a:solidFill>
            </a:rPr>
            <a:t>- Portance du sol, compactage</a:t>
          </a:r>
          <a:endParaRPr lang="fr-BE" sz="1600" kern="1200" noProof="0" dirty="0">
            <a:solidFill>
              <a:prstClr val="black"/>
            </a:solidFill>
            <a:latin typeface="Calibri"/>
            <a:ea typeface="+mn-ea"/>
            <a:cs typeface="+mn-cs"/>
          </a:endParaRPr>
        </a:p>
        <a:p>
          <a:pPr marL="0" lvl="0" indent="0" algn="ctr" defTabSz="711200">
            <a:lnSpc>
              <a:spcPct val="90000"/>
            </a:lnSpc>
            <a:spcBef>
              <a:spcPct val="0"/>
            </a:spcBef>
            <a:spcAft>
              <a:spcPct val="35000"/>
            </a:spcAft>
            <a:buNone/>
          </a:pPr>
          <a:r>
            <a:rPr lang="fr-BE" sz="1600" kern="1200" noProof="0" dirty="0">
              <a:solidFill>
                <a:schemeClr val="tx1"/>
              </a:solidFill>
            </a:rPr>
            <a:t>- Stade de la végétation</a:t>
          </a:r>
        </a:p>
        <a:p>
          <a:pPr marL="0" lvl="0" indent="0" algn="ctr" defTabSz="711200">
            <a:lnSpc>
              <a:spcPct val="90000"/>
            </a:lnSpc>
            <a:spcBef>
              <a:spcPct val="0"/>
            </a:spcBef>
            <a:spcAft>
              <a:spcPct val="35000"/>
            </a:spcAft>
            <a:buNone/>
          </a:pPr>
          <a:r>
            <a:rPr lang="fr-BE" sz="1600" kern="1200" noProof="0" dirty="0">
              <a:solidFill>
                <a:schemeClr val="tx1"/>
              </a:solidFill>
            </a:rPr>
            <a:t>- Organisation du travail de l'agriculteur et/ou ouvriers</a:t>
          </a:r>
        </a:p>
        <a:p>
          <a:pPr marL="0" lvl="0" indent="0" algn="ctr" defTabSz="711200">
            <a:lnSpc>
              <a:spcPct val="90000"/>
            </a:lnSpc>
            <a:spcBef>
              <a:spcPct val="0"/>
            </a:spcBef>
            <a:spcAft>
              <a:spcPct val="35000"/>
            </a:spcAft>
            <a:buNone/>
          </a:pPr>
          <a:r>
            <a:rPr lang="fr-BE" sz="1600" kern="1200" noProof="0" dirty="0">
              <a:solidFill>
                <a:schemeClr val="tx1"/>
              </a:solidFill>
            </a:rPr>
            <a:t>- Rendez-vous avec les entrepreneurs</a:t>
          </a:r>
        </a:p>
      </dsp:txBody>
      <dsp:txXfrm>
        <a:off x="5310129" y="1729157"/>
        <a:ext cx="3264224" cy="2007580"/>
      </dsp:txXfrm>
    </dsp:sp>
    <dsp:sp modelId="{CC39A5DD-D38C-4419-A5CE-FE383295E026}">
      <dsp:nvSpPr>
        <dsp:cNvPr id="0" name=""/>
        <dsp:cNvSpPr/>
      </dsp:nvSpPr>
      <dsp:spPr>
        <a:xfrm rot="10881557">
          <a:off x="3526918" y="2487784"/>
          <a:ext cx="1524083" cy="364410"/>
        </a:xfrm>
        <a:prstGeom prst="leftRightArrow">
          <a:avLst>
            <a:gd name="adj1" fmla="val 60000"/>
            <a:gd name="adj2" fmla="val 50000"/>
          </a:avLst>
        </a:prstGeom>
        <a:solidFill>
          <a:schemeClr val="accent1">
            <a:shade val="90000"/>
            <a:hueOff val="276951"/>
            <a:satOff val="-5914"/>
            <a:lumOff val="2207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fr-BE" sz="1400" kern="1200">
            <a:solidFill>
              <a:schemeClr val="tx1"/>
            </a:solidFill>
          </a:endParaRPr>
        </a:p>
      </dsp:txBody>
      <dsp:txXfrm rot="10800000">
        <a:off x="3636241" y="2560666"/>
        <a:ext cx="1305437" cy="218646"/>
      </dsp:txXfrm>
    </dsp:sp>
    <dsp:sp modelId="{780934E4-49C0-4F14-BB6F-75BF65BC0671}">
      <dsp:nvSpPr>
        <dsp:cNvPr id="0" name=""/>
        <dsp:cNvSpPr/>
      </dsp:nvSpPr>
      <dsp:spPr>
        <a:xfrm>
          <a:off x="1247904" y="2101949"/>
          <a:ext cx="2082345" cy="1041172"/>
        </a:xfrm>
        <a:prstGeom prst="roundRect">
          <a:avLst>
            <a:gd name="adj" fmla="val 10000"/>
          </a:avLst>
        </a:prstGeom>
        <a:solidFill>
          <a:schemeClr val="accent1">
            <a:shade val="50000"/>
            <a:hueOff val="268329"/>
            <a:satOff val="-6535"/>
            <a:lumOff val="2859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BE" sz="1700" kern="1200" dirty="0">
              <a:solidFill>
                <a:schemeClr val="tx1"/>
              </a:solidFill>
            </a:rPr>
            <a:t>L</a:t>
          </a:r>
          <a:r>
            <a:rPr lang="de-BE" sz="1700" kern="1200" dirty="0" err="1">
              <a:solidFill>
                <a:schemeClr val="tx1"/>
              </a:solidFill>
            </a:rPr>
            <a:t>égislation</a:t>
          </a:r>
          <a:r>
            <a:rPr lang="de-BE" sz="1700" kern="1200" dirty="0">
              <a:solidFill>
                <a:schemeClr val="tx1"/>
              </a:solidFill>
            </a:rPr>
            <a:t> / </a:t>
          </a:r>
          <a:r>
            <a:rPr lang="de-BE" sz="1700" kern="1200" dirty="0" err="1">
              <a:solidFill>
                <a:schemeClr val="tx1"/>
              </a:solidFill>
            </a:rPr>
            <a:t>période</a:t>
          </a:r>
          <a:r>
            <a:rPr lang="de-DE" sz="1700" kern="1200" dirty="0">
              <a:solidFill>
                <a:schemeClr val="tx1"/>
              </a:solidFill>
            </a:rPr>
            <a:t> </a:t>
          </a:r>
          <a:r>
            <a:rPr lang="de-DE" sz="1700" kern="1200" dirty="0" err="1">
              <a:solidFill>
                <a:schemeClr val="tx1"/>
              </a:solidFill>
            </a:rPr>
            <a:t>d‘épandages</a:t>
          </a:r>
          <a:r>
            <a:rPr lang="de-BE" sz="1700" kern="1200" dirty="0">
              <a:solidFill>
                <a:schemeClr val="tx1"/>
              </a:solidFill>
            </a:rPr>
            <a:t> fix</a:t>
          </a:r>
          <a:r>
            <a:rPr lang="de-DE" sz="1700" kern="1200" dirty="0">
              <a:solidFill>
                <a:schemeClr val="tx1"/>
              </a:solidFill>
            </a:rPr>
            <a:t>es</a:t>
          </a:r>
        </a:p>
        <a:p>
          <a:pPr marL="0" lvl="0" indent="0" algn="ctr" defTabSz="755650">
            <a:lnSpc>
              <a:spcPct val="90000"/>
            </a:lnSpc>
            <a:spcBef>
              <a:spcPct val="0"/>
            </a:spcBef>
            <a:spcAft>
              <a:spcPct val="35000"/>
            </a:spcAft>
            <a:buNone/>
          </a:pPr>
          <a:r>
            <a:rPr lang="de-DE" sz="1700" kern="1200" dirty="0">
              <a:solidFill>
                <a:schemeClr val="tx1"/>
              </a:solidFill>
            </a:rPr>
            <a:t>Legislation NEC II</a:t>
          </a:r>
          <a:endParaRPr lang="fr-BE" sz="1700" kern="1200" dirty="0">
            <a:solidFill>
              <a:schemeClr val="tx1"/>
            </a:solidFill>
          </a:endParaRPr>
        </a:p>
      </dsp:txBody>
      <dsp:txXfrm>
        <a:off x="1278399" y="2132444"/>
        <a:ext cx="2021355" cy="980182"/>
      </dsp:txXfrm>
    </dsp:sp>
    <dsp:sp modelId="{6D3B8BDF-C4CE-417E-9705-275996EDEEA6}">
      <dsp:nvSpPr>
        <dsp:cNvPr id="0" name=""/>
        <dsp:cNvSpPr/>
      </dsp:nvSpPr>
      <dsp:spPr>
        <a:xfrm rot="18142488">
          <a:off x="2437807" y="1526202"/>
          <a:ext cx="861658" cy="364410"/>
        </a:xfrm>
        <a:prstGeom prst="leftRightArrow">
          <a:avLst>
            <a:gd name="adj1" fmla="val 60000"/>
            <a:gd name="adj2" fmla="val 50000"/>
          </a:avLst>
        </a:prstGeom>
        <a:solidFill>
          <a:schemeClr val="accent1">
            <a:shade val="90000"/>
            <a:hueOff val="276951"/>
            <a:satOff val="-5914"/>
            <a:lumOff val="2207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fr-BE" sz="1400" kern="1200">
            <a:solidFill>
              <a:schemeClr val="tx1"/>
            </a:solidFill>
          </a:endParaRPr>
        </a:p>
      </dsp:txBody>
      <dsp:txXfrm>
        <a:off x="2547130" y="1599084"/>
        <a:ext cx="643012" cy="218646"/>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0.04657</cdr:x>
      <cdr:y>0.08767</cdr:y>
    </cdr:from>
    <cdr:to>
      <cdr:x>0.0818</cdr:x>
      <cdr:y>0.86689</cdr:y>
    </cdr:to>
    <cdr:sp macro="" textlink="">
      <cdr:nvSpPr>
        <cdr:cNvPr id="2" name="Rechteck 1">
          <a:extLst xmlns:a="http://schemas.openxmlformats.org/drawingml/2006/main">
            <a:ext uri="{FF2B5EF4-FFF2-40B4-BE49-F238E27FC236}">
              <a16:creationId xmlns:a16="http://schemas.microsoft.com/office/drawing/2014/main" xmlns="" id="{F98269E6-1EFB-4DEF-B09B-B571B94CBAF0}"/>
            </a:ext>
          </a:extLst>
        </cdr:cNvPr>
        <cdr:cNvSpPr/>
      </cdr:nvSpPr>
      <cdr:spPr>
        <a:xfrm xmlns:a="http://schemas.openxmlformats.org/drawingml/2006/main">
          <a:off x="433361" y="527050"/>
          <a:ext cx="327910" cy="4684426"/>
        </a:xfrm>
        <a:prstGeom xmlns:a="http://schemas.openxmlformats.org/drawingml/2006/main" prst="rect">
          <a:avLst/>
        </a:prstGeom>
        <a:solidFill xmlns:a="http://schemas.openxmlformats.org/drawingml/2006/main">
          <a:schemeClr val="bg1">
            <a:lumMod val="85000"/>
            <a:alpha val="50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x-none"/>
        </a:p>
      </cdr:txBody>
    </cdr:sp>
  </cdr:relSizeAnchor>
  <cdr:relSizeAnchor xmlns:cdr="http://schemas.openxmlformats.org/drawingml/2006/chartDrawing">
    <cdr:from>
      <cdr:x>0.66023</cdr:x>
      <cdr:y>0.08897</cdr:y>
    </cdr:from>
    <cdr:to>
      <cdr:x>0.86493</cdr:x>
      <cdr:y>0.86819</cdr:y>
    </cdr:to>
    <cdr:sp macro="" textlink="">
      <cdr:nvSpPr>
        <cdr:cNvPr id="3" name="Rechteck 2">
          <a:extLst xmlns:a="http://schemas.openxmlformats.org/drawingml/2006/main">
            <a:ext uri="{FF2B5EF4-FFF2-40B4-BE49-F238E27FC236}">
              <a16:creationId xmlns:a16="http://schemas.microsoft.com/office/drawing/2014/main" xmlns="" id="{574862FC-7C2B-4A89-9312-C68A063A5AB2}"/>
            </a:ext>
          </a:extLst>
        </cdr:cNvPr>
        <cdr:cNvSpPr/>
      </cdr:nvSpPr>
      <cdr:spPr>
        <a:xfrm xmlns:a="http://schemas.openxmlformats.org/drawingml/2006/main">
          <a:off x="6144406" y="534858"/>
          <a:ext cx="1905000" cy="4684426"/>
        </a:xfrm>
        <a:prstGeom xmlns:a="http://schemas.openxmlformats.org/drawingml/2006/main" prst="rect">
          <a:avLst/>
        </a:prstGeom>
        <a:solidFill xmlns:a="http://schemas.openxmlformats.org/drawingml/2006/main">
          <a:schemeClr val="bg1">
            <a:lumMod val="85000"/>
            <a:alpha val="50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x-none"/>
        </a:p>
      </cdr:txBody>
    </cdr:sp>
  </cdr:relSizeAnchor>
  <cdr:relSizeAnchor xmlns:cdr="http://schemas.openxmlformats.org/drawingml/2006/chartDrawing">
    <cdr:from>
      <cdr:x>0.87291</cdr:x>
      <cdr:y>0.39287</cdr:y>
    </cdr:from>
    <cdr:to>
      <cdr:x>0.90562</cdr:x>
      <cdr:y>0.44611</cdr:y>
    </cdr:to>
    <cdr:sp macro="" textlink="">
      <cdr:nvSpPr>
        <cdr:cNvPr id="4" name="Rechteck 3">
          <a:extLst xmlns:a="http://schemas.openxmlformats.org/drawingml/2006/main">
            <a:ext uri="{FF2B5EF4-FFF2-40B4-BE49-F238E27FC236}">
              <a16:creationId xmlns:a16="http://schemas.microsoft.com/office/drawing/2014/main" xmlns="" id="{720F5BF2-9619-4FC6-B937-528FEF19D438}"/>
            </a:ext>
          </a:extLst>
        </cdr:cNvPr>
        <cdr:cNvSpPr/>
      </cdr:nvSpPr>
      <cdr:spPr>
        <a:xfrm xmlns:a="http://schemas.openxmlformats.org/drawingml/2006/main">
          <a:off x="8123628" y="2361784"/>
          <a:ext cx="304413" cy="320062"/>
        </a:xfrm>
        <a:prstGeom xmlns:a="http://schemas.openxmlformats.org/drawingml/2006/main" prst="rect">
          <a:avLst/>
        </a:prstGeom>
        <a:solidFill xmlns:a="http://schemas.openxmlformats.org/drawingml/2006/main">
          <a:schemeClr val="bg1">
            <a:lumMod val="95000"/>
          </a:schemeClr>
        </a:solidFill>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x-none"/>
        </a:p>
      </cdr:txBody>
    </cdr:sp>
  </cdr:relSizeAnchor>
  <cdr:relSizeAnchor xmlns:cdr="http://schemas.openxmlformats.org/drawingml/2006/chartDrawing">
    <cdr:from>
      <cdr:x>0.90479</cdr:x>
      <cdr:y>0.37079</cdr:y>
    </cdr:from>
    <cdr:to>
      <cdr:x>0.99832</cdr:x>
      <cdr:y>0.48312</cdr:y>
    </cdr:to>
    <cdr:sp macro="" textlink="">
      <cdr:nvSpPr>
        <cdr:cNvPr id="5" name="Textfeld 1">
          <a:extLst xmlns:a="http://schemas.openxmlformats.org/drawingml/2006/main">
            <a:ext uri="{FF2B5EF4-FFF2-40B4-BE49-F238E27FC236}">
              <a16:creationId xmlns:a16="http://schemas.microsoft.com/office/drawing/2014/main" xmlns="" id="{208AC685-C6BC-49D3-AA69-B71109DB1206}"/>
            </a:ext>
          </a:extLst>
        </cdr:cNvPr>
        <cdr:cNvSpPr txBox="1"/>
      </cdr:nvSpPr>
      <cdr:spPr>
        <a:xfrm xmlns:a="http://schemas.openxmlformats.org/drawingml/2006/main">
          <a:off x="8420309" y="2229058"/>
          <a:ext cx="870470" cy="67528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de-DE" sz="900"/>
            <a:t>Période d'interdiction d'épandage PGDA3</a:t>
          </a:r>
          <a:endParaRPr lang="x-none" sz="900"/>
        </a:p>
      </cdr:txBody>
    </cdr:sp>
  </cdr:relSizeAnchor>
</c:userShapes>
</file>

<file path=ppt/drawings/drawing2.xml><?xml version="1.0" encoding="utf-8"?>
<c:userShapes xmlns:c="http://schemas.openxmlformats.org/drawingml/2006/chart">
  <cdr:relSizeAnchor xmlns:cdr="http://schemas.openxmlformats.org/drawingml/2006/chartDrawing">
    <cdr:from>
      <cdr:x>0.19292</cdr:x>
      <cdr:y>0.08642</cdr:y>
    </cdr:from>
    <cdr:to>
      <cdr:x>0.19292</cdr:x>
      <cdr:y>0.90123</cdr:y>
    </cdr:to>
    <cdr:cxnSp macro="">
      <cdr:nvCxnSpPr>
        <cdr:cNvPr id="5" name="Gerader Verbinder 4">
          <a:extLst xmlns:a="http://schemas.openxmlformats.org/drawingml/2006/main">
            <a:ext uri="{FF2B5EF4-FFF2-40B4-BE49-F238E27FC236}">
              <a16:creationId xmlns:a16="http://schemas.microsoft.com/office/drawing/2014/main" xmlns="" id="{0037B1EB-61B5-44BE-8A87-04B37422126B}"/>
            </a:ext>
          </a:extLst>
        </cdr:cNvPr>
        <cdr:cNvCxnSpPr/>
      </cdr:nvCxnSpPr>
      <cdr:spPr>
        <a:xfrm xmlns:a="http://schemas.openxmlformats.org/drawingml/2006/main" flipV="1">
          <a:off x="1790041" y="517306"/>
          <a:ext cx="0" cy="4877457"/>
        </a:xfrm>
        <a:prstGeom xmlns:a="http://schemas.openxmlformats.org/drawingml/2006/main" prst="line">
          <a:avLst/>
        </a:prstGeom>
        <a:ln xmlns:a="http://schemas.openxmlformats.org/drawingml/2006/main">
          <a:solidFill>
            <a:sysClr val="windowText" lastClr="000000"/>
          </a:solidFill>
          <a:prstDash val="lg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0.37185</cdr:x>
      <cdr:y>0.08668</cdr:y>
    </cdr:from>
    <cdr:to>
      <cdr:x>0.37185</cdr:x>
      <cdr:y>0.90149</cdr:y>
    </cdr:to>
    <cdr:cxnSp macro="">
      <cdr:nvCxnSpPr>
        <cdr:cNvPr id="6" name="Gerader Verbinder 5">
          <a:extLst xmlns:a="http://schemas.openxmlformats.org/drawingml/2006/main">
            <a:ext uri="{FF2B5EF4-FFF2-40B4-BE49-F238E27FC236}">
              <a16:creationId xmlns:a16="http://schemas.microsoft.com/office/drawing/2014/main" xmlns="" id="{A3880742-B26D-4B74-B70D-DED2393A1B08}"/>
            </a:ext>
          </a:extLst>
        </cdr:cNvPr>
        <cdr:cNvCxnSpPr/>
      </cdr:nvCxnSpPr>
      <cdr:spPr>
        <a:xfrm xmlns:a="http://schemas.openxmlformats.org/drawingml/2006/main" flipV="1">
          <a:off x="3450238" y="518839"/>
          <a:ext cx="0" cy="4877457"/>
        </a:xfrm>
        <a:prstGeom xmlns:a="http://schemas.openxmlformats.org/drawingml/2006/main" prst="line">
          <a:avLst/>
        </a:prstGeom>
        <a:ln xmlns:a="http://schemas.openxmlformats.org/drawingml/2006/main">
          <a:solidFill>
            <a:sysClr val="windowText" lastClr="000000"/>
          </a:solidFill>
          <a:prstDash val="lg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0.19027</cdr:x>
      <cdr:y>0.7572</cdr:y>
    </cdr:from>
    <cdr:to>
      <cdr:x>0.28881</cdr:x>
      <cdr:y>0.90996</cdr:y>
    </cdr:to>
    <cdr:sp macro="" textlink="">
      <cdr:nvSpPr>
        <cdr:cNvPr id="7" name="Textfeld 6">
          <a:extLst xmlns:a="http://schemas.openxmlformats.org/drawingml/2006/main">
            <a:ext uri="{FF2B5EF4-FFF2-40B4-BE49-F238E27FC236}">
              <a16:creationId xmlns:a16="http://schemas.microsoft.com/office/drawing/2014/main" xmlns="" id="{DFAA3864-2FC4-4F91-828E-F8E8B9F0EAA3}"/>
            </a:ext>
          </a:extLst>
        </cdr:cNvPr>
        <cdr:cNvSpPr txBox="1"/>
      </cdr:nvSpPr>
      <cdr:spPr>
        <a:xfrm xmlns:a="http://schemas.openxmlformats.org/drawingml/2006/main" rot="16200000">
          <a:off x="1765409" y="4532587"/>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de-DE" sz="1100"/>
            <a:t>données manquantes</a:t>
          </a:r>
          <a:endParaRPr lang="x-none" sz="1100"/>
        </a:p>
      </cdr:txBody>
    </cdr:sp>
  </cdr:relSizeAnchor>
  <cdr:relSizeAnchor xmlns:cdr="http://schemas.openxmlformats.org/drawingml/2006/chartDrawing">
    <cdr:from>
      <cdr:x>0.36742</cdr:x>
      <cdr:y>0.75883</cdr:y>
    </cdr:from>
    <cdr:to>
      <cdr:x>0.46597</cdr:x>
      <cdr:y>0.91159</cdr:y>
    </cdr:to>
    <cdr:sp macro="" textlink="">
      <cdr:nvSpPr>
        <cdr:cNvPr id="8" name="Textfeld 1">
          <a:extLst xmlns:a="http://schemas.openxmlformats.org/drawingml/2006/main">
            <a:ext uri="{FF2B5EF4-FFF2-40B4-BE49-F238E27FC236}">
              <a16:creationId xmlns:a16="http://schemas.microsoft.com/office/drawing/2014/main" xmlns="" id="{35DFF0DA-8655-478E-ACDB-60CDC28AEB42}"/>
            </a:ext>
          </a:extLst>
        </cdr:cNvPr>
        <cdr:cNvSpPr txBox="1"/>
      </cdr:nvSpPr>
      <cdr:spPr>
        <a:xfrm xmlns:a="http://schemas.openxmlformats.org/drawingml/2006/main" rot="16200000">
          <a:off x="3409184" y="4542330"/>
          <a:ext cx="914400" cy="91440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de-DE" sz="1100"/>
            <a:t>données manquantes</a:t>
          </a:r>
          <a:endParaRPr lang="x-none" sz="1100"/>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5A952FA1-66B2-A983-E8C7-1133742BB40E}"/>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x-none"/>
          </a:p>
        </p:txBody>
      </p:sp>
      <p:sp>
        <p:nvSpPr>
          <p:cNvPr id="3" name="Untertitel 2">
            <a:extLst>
              <a:ext uri="{FF2B5EF4-FFF2-40B4-BE49-F238E27FC236}">
                <a16:creationId xmlns:a16="http://schemas.microsoft.com/office/drawing/2014/main" xmlns="" id="{E12EB915-299F-9EA4-C8AC-4D12FFE3FC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x-none"/>
          </a:p>
        </p:txBody>
      </p:sp>
      <p:sp>
        <p:nvSpPr>
          <p:cNvPr id="4" name="Datumsplatzhalter 3">
            <a:extLst>
              <a:ext uri="{FF2B5EF4-FFF2-40B4-BE49-F238E27FC236}">
                <a16:creationId xmlns:a16="http://schemas.microsoft.com/office/drawing/2014/main" xmlns="" id="{8DA3F062-A85C-E434-D81A-3139B7C76648}"/>
              </a:ext>
            </a:extLst>
          </p:cNvPr>
          <p:cNvSpPr>
            <a:spLocks noGrp="1"/>
          </p:cNvSpPr>
          <p:nvPr>
            <p:ph type="dt" sz="half" idx="10"/>
          </p:nvPr>
        </p:nvSpPr>
        <p:spPr/>
        <p:txBody>
          <a:bodyPr/>
          <a:lstStyle/>
          <a:p>
            <a:fld id="{BD9A0F18-40D7-42F6-9E33-8A4D39DA4225}" type="datetimeFigureOut">
              <a:rPr lang="x-none" smtClean="0"/>
              <a:pPr/>
              <a:t>14-12-22</a:t>
            </a:fld>
            <a:endParaRPr lang="x-none"/>
          </a:p>
        </p:txBody>
      </p:sp>
      <p:sp>
        <p:nvSpPr>
          <p:cNvPr id="5" name="Fußzeilenplatzhalter 4">
            <a:extLst>
              <a:ext uri="{FF2B5EF4-FFF2-40B4-BE49-F238E27FC236}">
                <a16:creationId xmlns:a16="http://schemas.microsoft.com/office/drawing/2014/main" xmlns="" id="{9E0FCF8F-DC1B-AE61-F463-A8A1FB846E2D}"/>
              </a:ext>
            </a:extLst>
          </p:cNvPr>
          <p:cNvSpPr>
            <a:spLocks noGrp="1"/>
          </p:cNvSpPr>
          <p:nvPr>
            <p:ph type="ftr" sz="quarter" idx="11"/>
          </p:nvPr>
        </p:nvSpPr>
        <p:spPr/>
        <p:txBody>
          <a:bodyPr/>
          <a:lstStyle/>
          <a:p>
            <a:endParaRPr lang="x-none"/>
          </a:p>
        </p:txBody>
      </p:sp>
      <p:sp>
        <p:nvSpPr>
          <p:cNvPr id="6" name="Foliennummernplatzhalter 5">
            <a:extLst>
              <a:ext uri="{FF2B5EF4-FFF2-40B4-BE49-F238E27FC236}">
                <a16:creationId xmlns:a16="http://schemas.microsoft.com/office/drawing/2014/main" xmlns="" id="{D069DF68-BF19-5623-9470-1E3D2ADED26D}"/>
              </a:ext>
            </a:extLst>
          </p:cNvPr>
          <p:cNvSpPr>
            <a:spLocks noGrp="1"/>
          </p:cNvSpPr>
          <p:nvPr>
            <p:ph type="sldNum" sz="quarter" idx="12"/>
          </p:nvPr>
        </p:nvSpPr>
        <p:spPr/>
        <p:txBody>
          <a:body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2948859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7427CAEC-BA19-381F-1BF7-99E9BB394987}"/>
              </a:ext>
            </a:extLst>
          </p:cNvPr>
          <p:cNvSpPr>
            <a:spLocks noGrp="1"/>
          </p:cNvSpPr>
          <p:nvPr>
            <p:ph type="title"/>
          </p:nvPr>
        </p:nvSpPr>
        <p:spPr/>
        <p:txBody>
          <a:bodyPr/>
          <a:lstStyle/>
          <a:p>
            <a:r>
              <a:rPr lang="de-DE"/>
              <a:t>Mastertitelformat bearbeiten</a:t>
            </a:r>
            <a:endParaRPr lang="x-none"/>
          </a:p>
        </p:txBody>
      </p:sp>
      <p:sp>
        <p:nvSpPr>
          <p:cNvPr id="3" name="Vertikaler Textplatzhalter 2">
            <a:extLst>
              <a:ext uri="{FF2B5EF4-FFF2-40B4-BE49-F238E27FC236}">
                <a16:creationId xmlns:a16="http://schemas.microsoft.com/office/drawing/2014/main" xmlns="" id="{06011D33-3BA8-02EF-503D-3D1D43187DBF}"/>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x-none"/>
          </a:p>
        </p:txBody>
      </p:sp>
      <p:sp>
        <p:nvSpPr>
          <p:cNvPr id="4" name="Datumsplatzhalter 3">
            <a:extLst>
              <a:ext uri="{FF2B5EF4-FFF2-40B4-BE49-F238E27FC236}">
                <a16:creationId xmlns:a16="http://schemas.microsoft.com/office/drawing/2014/main" xmlns="" id="{E26D1C74-DD9A-3AF3-6695-E65063C7D5B9}"/>
              </a:ext>
            </a:extLst>
          </p:cNvPr>
          <p:cNvSpPr>
            <a:spLocks noGrp="1"/>
          </p:cNvSpPr>
          <p:nvPr>
            <p:ph type="dt" sz="half" idx="10"/>
          </p:nvPr>
        </p:nvSpPr>
        <p:spPr/>
        <p:txBody>
          <a:bodyPr/>
          <a:lstStyle/>
          <a:p>
            <a:fld id="{BD9A0F18-40D7-42F6-9E33-8A4D39DA4225}" type="datetimeFigureOut">
              <a:rPr lang="x-none" smtClean="0"/>
              <a:pPr/>
              <a:t>14-12-22</a:t>
            </a:fld>
            <a:endParaRPr lang="x-none"/>
          </a:p>
        </p:txBody>
      </p:sp>
      <p:sp>
        <p:nvSpPr>
          <p:cNvPr id="5" name="Fußzeilenplatzhalter 4">
            <a:extLst>
              <a:ext uri="{FF2B5EF4-FFF2-40B4-BE49-F238E27FC236}">
                <a16:creationId xmlns:a16="http://schemas.microsoft.com/office/drawing/2014/main" xmlns="" id="{0BEC8AAE-2415-DB16-1EB4-18BFCD1D25CE}"/>
              </a:ext>
            </a:extLst>
          </p:cNvPr>
          <p:cNvSpPr>
            <a:spLocks noGrp="1"/>
          </p:cNvSpPr>
          <p:nvPr>
            <p:ph type="ftr" sz="quarter" idx="11"/>
          </p:nvPr>
        </p:nvSpPr>
        <p:spPr/>
        <p:txBody>
          <a:bodyPr/>
          <a:lstStyle/>
          <a:p>
            <a:endParaRPr lang="x-none"/>
          </a:p>
        </p:txBody>
      </p:sp>
      <p:sp>
        <p:nvSpPr>
          <p:cNvPr id="6" name="Foliennummernplatzhalter 5">
            <a:extLst>
              <a:ext uri="{FF2B5EF4-FFF2-40B4-BE49-F238E27FC236}">
                <a16:creationId xmlns:a16="http://schemas.microsoft.com/office/drawing/2014/main" xmlns="" id="{3BAE29D1-A314-A0E7-DF23-B27F038EB97A}"/>
              </a:ext>
            </a:extLst>
          </p:cNvPr>
          <p:cNvSpPr>
            <a:spLocks noGrp="1"/>
          </p:cNvSpPr>
          <p:nvPr>
            <p:ph type="sldNum" sz="quarter" idx="12"/>
          </p:nvPr>
        </p:nvSpPr>
        <p:spPr/>
        <p:txBody>
          <a:body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1752377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xmlns="" id="{EE63347B-5F4F-5CA1-8C33-71723B1C6060}"/>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x-none"/>
          </a:p>
        </p:txBody>
      </p:sp>
      <p:sp>
        <p:nvSpPr>
          <p:cNvPr id="3" name="Vertikaler Textplatzhalter 2">
            <a:extLst>
              <a:ext uri="{FF2B5EF4-FFF2-40B4-BE49-F238E27FC236}">
                <a16:creationId xmlns:a16="http://schemas.microsoft.com/office/drawing/2014/main" xmlns="" id="{2FBF2A18-C0DC-E353-1D01-369A77C7D7D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x-none"/>
          </a:p>
        </p:txBody>
      </p:sp>
      <p:sp>
        <p:nvSpPr>
          <p:cNvPr id="4" name="Datumsplatzhalter 3">
            <a:extLst>
              <a:ext uri="{FF2B5EF4-FFF2-40B4-BE49-F238E27FC236}">
                <a16:creationId xmlns:a16="http://schemas.microsoft.com/office/drawing/2014/main" xmlns="" id="{F8A361FB-2D5C-2668-8370-D6B8DF906D8E}"/>
              </a:ext>
            </a:extLst>
          </p:cNvPr>
          <p:cNvSpPr>
            <a:spLocks noGrp="1"/>
          </p:cNvSpPr>
          <p:nvPr>
            <p:ph type="dt" sz="half" idx="10"/>
          </p:nvPr>
        </p:nvSpPr>
        <p:spPr/>
        <p:txBody>
          <a:bodyPr/>
          <a:lstStyle/>
          <a:p>
            <a:fld id="{BD9A0F18-40D7-42F6-9E33-8A4D39DA4225}" type="datetimeFigureOut">
              <a:rPr lang="x-none" smtClean="0"/>
              <a:pPr/>
              <a:t>14-12-22</a:t>
            </a:fld>
            <a:endParaRPr lang="x-none"/>
          </a:p>
        </p:txBody>
      </p:sp>
      <p:sp>
        <p:nvSpPr>
          <p:cNvPr id="5" name="Fußzeilenplatzhalter 4">
            <a:extLst>
              <a:ext uri="{FF2B5EF4-FFF2-40B4-BE49-F238E27FC236}">
                <a16:creationId xmlns:a16="http://schemas.microsoft.com/office/drawing/2014/main" xmlns="" id="{F0A2C8EB-A2B4-2E24-0EF3-F5E391A1EC76}"/>
              </a:ext>
            </a:extLst>
          </p:cNvPr>
          <p:cNvSpPr>
            <a:spLocks noGrp="1"/>
          </p:cNvSpPr>
          <p:nvPr>
            <p:ph type="ftr" sz="quarter" idx="11"/>
          </p:nvPr>
        </p:nvSpPr>
        <p:spPr/>
        <p:txBody>
          <a:bodyPr/>
          <a:lstStyle/>
          <a:p>
            <a:endParaRPr lang="x-none"/>
          </a:p>
        </p:txBody>
      </p:sp>
      <p:sp>
        <p:nvSpPr>
          <p:cNvPr id="6" name="Foliennummernplatzhalter 5">
            <a:extLst>
              <a:ext uri="{FF2B5EF4-FFF2-40B4-BE49-F238E27FC236}">
                <a16:creationId xmlns:a16="http://schemas.microsoft.com/office/drawing/2014/main" xmlns="" id="{ADC913C5-1C27-FDA3-FC13-74793EC9B0B1}"/>
              </a:ext>
            </a:extLst>
          </p:cNvPr>
          <p:cNvSpPr>
            <a:spLocks noGrp="1"/>
          </p:cNvSpPr>
          <p:nvPr>
            <p:ph type="sldNum" sz="quarter" idx="12"/>
          </p:nvPr>
        </p:nvSpPr>
        <p:spPr/>
        <p:txBody>
          <a:body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3218149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F1197DBC-1972-75C3-3250-2013EF28DBBB}"/>
              </a:ext>
            </a:extLst>
          </p:cNvPr>
          <p:cNvSpPr>
            <a:spLocks noGrp="1"/>
          </p:cNvSpPr>
          <p:nvPr>
            <p:ph type="title"/>
          </p:nvPr>
        </p:nvSpPr>
        <p:spPr/>
        <p:txBody>
          <a:bodyPr/>
          <a:lstStyle/>
          <a:p>
            <a:r>
              <a:rPr lang="de-DE"/>
              <a:t>Mastertitelformat bearbeiten</a:t>
            </a:r>
            <a:endParaRPr lang="x-none"/>
          </a:p>
        </p:txBody>
      </p:sp>
      <p:sp>
        <p:nvSpPr>
          <p:cNvPr id="3" name="Inhaltsplatzhalter 2">
            <a:extLst>
              <a:ext uri="{FF2B5EF4-FFF2-40B4-BE49-F238E27FC236}">
                <a16:creationId xmlns:a16="http://schemas.microsoft.com/office/drawing/2014/main" xmlns="" id="{5F619153-16C6-4899-7509-7B3A129A7B92}"/>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x-none"/>
          </a:p>
        </p:txBody>
      </p:sp>
      <p:sp>
        <p:nvSpPr>
          <p:cNvPr id="4" name="Datumsplatzhalter 3">
            <a:extLst>
              <a:ext uri="{FF2B5EF4-FFF2-40B4-BE49-F238E27FC236}">
                <a16:creationId xmlns:a16="http://schemas.microsoft.com/office/drawing/2014/main" xmlns="" id="{F552EE4A-224A-9D44-2DF2-2FDB6BAF5713}"/>
              </a:ext>
            </a:extLst>
          </p:cNvPr>
          <p:cNvSpPr>
            <a:spLocks noGrp="1"/>
          </p:cNvSpPr>
          <p:nvPr>
            <p:ph type="dt" sz="half" idx="10"/>
          </p:nvPr>
        </p:nvSpPr>
        <p:spPr/>
        <p:txBody>
          <a:bodyPr/>
          <a:lstStyle/>
          <a:p>
            <a:fld id="{BD9A0F18-40D7-42F6-9E33-8A4D39DA4225}" type="datetimeFigureOut">
              <a:rPr lang="x-none" smtClean="0"/>
              <a:pPr/>
              <a:t>14-12-22</a:t>
            </a:fld>
            <a:endParaRPr lang="x-none"/>
          </a:p>
        </p:txBody>
      </p:sp>
      <p:sp>
        <p:nvSpPr>
          <p:cNvPr id="5" name="Fußzeilenplatzhalter 4">
            <a:extLst>
              <a:ext uri="{FF2B5EF4-FFF2-40B4-BE49-F238E27FC236}">
                <a16:creationId xmlns:a16="http://schemas.microsoft.com/office/drawing/2014/main" xmlns="" id="{D334736B-9FFD-C72A-8229-869BB20B226E}"/>
              </a:ext>
            </a:extLst>
          </p:cNvPr>
          <p:cNvSpPr>
            <a:spLocks noGrp="1"/>
          </p:cNvSpPr>
          <p:nvPr>
            <p:ph type="ftr" sz="quarter" idx="11"/>
          </p:nvPr>
        </p:nvSpPr>
        <p:spPr/>
        <p:txBody>
          <a:bodyPr/>
          <a:lstStyle/>
          <a:p>
            <a:endParaRPr lang="x-none"/>
          </a:p>
        </p:txBody>
      </p:sp>
      <p:sp>
        <p:nvSpPr>
          <p:cNvPr id="6" name="Foliennummernplatzhalter 5">
            <a:extLst>
              <a:ext uri="{FF2B5EF4-FFF2-40B4-BE49-F238E27FC236}">
                <a16:creationId xmlns:a16="http://schemas.microsoft.com/office/drawing/2014/main" xmlns="" id="{99AD94CA-8A4A-BB6D-DA45-5654DDF4F0D9}"/>
              </a:ext>
            </a:extLst>
          </p:cNvPr>
          <p:cNvSpPr>
            <a:spLocks noGrp="1"/>
          </p:cNvSpPr>
          <p:nvPr>
            <p:ph type="sldNum" sz="quarter" idx="12"/>
          </p:nvPr>
        </p:nvSpPr>
        <p:spPr/>
        <p:txBody>
          <a:body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4179251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FEB9322E-2AA6-47E9-23DA-002BD856DDC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x-none"/>
          </a:p>
        </p:txBody>
      </p:sp>
      <p:sp>
        <p:nvSpPr>
          <p:cNvPr id="3" name="Textplatzhalter 2">
            <a:extLst>
              <a:ext uri="{FF2B5EF4-FFF2-40B4-BE49-F238E27FC236}">
                <a16:creationId xmlns:a16="http://schemas.microsoft.com/office/drawing/2014/main" xmlns="" id="{3A2FF0F1-163F-D8E1-D0FD-7F546C82E8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xmlns="" id="{F932922F-07C9-E14C-FC59-95EC31373734}"/>
              </a:ext>
            </a:extLst>
          </p:cNvPr>
          <p:cNvSpPr>
            <a:spLocks noGrp="1"/>
          </p:cNvSpPr>
          <p:nvPr>
            <p:ph type="dt" sz="half" idx="10"/>
          </p:nvPr>
        </p:nvSpPr>
        <p:spPr/>
        <p:txBody>
          <a:bodyPr/>
          <a:lstStyle/>
          <a:p>
            <a:fld id="{BD9A0F18-40D7-42F6-9E33-8A4D39DA4225}" type="datetimeFigureOut">
              <a:rPr lang="x-none" smtClean="0"/>
              <a:pPr/>
              <a:t>14-12-22</a:t>
            </a:fld>
            <a:endParaRPr lang="x-none"/>
          </a:p>
        </p:txBody>
      </p:sp>
      <p:sp>
        <p:nvSpPr>
          <p:cNvPr id="5" name="Fußzeilenplatzhalter 4">
            <a:extLst>
              <a:ext uri="{FF2B5EF4-FFF2-40B4-BE49-F238E27FC236}">
                <a16:creationId xmlns:a16="http://schemas.microsoft.com/office/drawing/2014/main" xmlns="" id="{7CC154A5-6D13-8610-A294-2171C2672E31}"/>
              </a:ext>
            </a:extLst>
          </p:cNvPr>
          <p:cNvSpPr>
            <a:spLocks noGrp="1"/>
          </p:cNvSpPr>
          <p:nvPr>
            <p:ph type="ftr" sz="quarter" idx="11"/>
          </p:nvPr>
        </p:nvSpPr>
        <p:spPr/>
        <p:txBody>
          <a:bodyPr/>
          <a:lstStyle/>
          <a:p>
            <a:endParaRPr lang="x-none"/>
          </a:p>
        </p:txBody>
      </p:sp>
      <p:sp>
        <p:nvSpPr>
          <p:cNvPr id="6" name="Foliennummernplatzhalter 5">
            <a:extLst>
              <a:ext uri="{FF2B5EF4-FFF2-40B4-BE49-F238E27FC236}">
                <a16:creationId xmlns:a16="http://schemas.microsoft.com/office/drawing/2014/main" xmlns="" id="{B6032FB9-D95B-A7E0-BEFA-869593CF2BDE}"/>
              </a:ext>
            </a:extLst>
          </p:cNvPr>
          <p:cNvSpPr>
            <a:spLocks noGrp="1"/>
          </p:cNvSpPr>
          <p:nvPr>
            <p:ph type="sldNum" sz="quarter" idx="12"/>
          </p:nvPr>
        </p:nvSpPr>
        <p:spPr/>
        <p:txBody>
          <a:body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4054416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71386150-E9C7-5285-0027-8E0FF43E215B}"/>
              </a:ext>
            </a:extLst>
          </p:cNvPr>
          <p:cNvSpPr>
            <a:spLocks noGrp="1"/>
          </p:cNvSpPr>
          <p:nvPr>
            <p:ph type="title"/>
          </p:nvPr>
        </p:nvSpPr>
        <p:spPr/>
        <p:txBody>
          <a:bodyPr/>
          <a:lstStyle/>
          <a:p>
            <a:r>
              <a:rPr lang="de-DE"/>
              <a:t>Mastertitelformat bearbeiten</a:t>
            </a:r>
            <a:endParaRPr lang="x-none"/>
          </a:p>
        </p:txBody>
      </p:sp>
      <p:sp>
        <p:nvSpPr>
          <p:cNvPr id="3" name="Inhaltsplatzhalter 2">
            <a:extLst>
              <a:ext uri="{FF2B5EF4-FFF2-40B4-BE49-F238E27FC236}">
                <a16:creationId xmlns:a16="http://schemas.microsoft.com/office/drawing/2014/main" xmlns="" id="{F261131B-7C49-7A03-DD65-8930C5074AE0}"/>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x-none"/>
          </a:p>
        </p:txBody>
      </p:sp>
      <p:sp>
        <p:nvSpPr>
          <p:cNvPr id="4" name="Inhaltsplatzhalter 3">
            <a:extLst>
              <a:ext uri="{FF2B5EF4-FFF2-40B4-BE49-F238E27FC236}">
                <a16:creationId xmlns:a16="http://schemas.microsoft.com/office/drawing/2014/main" xmlns="" id="{44B44148-4388-2642-D88E-C936F11C739D}"/>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x-none"/>
          </a:p>
        </p:txBody>
      </p:sp>
      <p:sp>
        <p:nvSpPr>
          <p:cNvPr id="5" name="Datumsplatzhalter 4">
            <a:extLst>
              <a:ext uri="{FF2B5EF4-FFF2-40B4-BE49-F238E27FC236}">
                <a16:creationId xmlns:a16="http://schemas.microsoft.com/office/drawing/2014/main" xmlns="" id="{191FDB4C-1831-B06A-1E8B-0FCFF162B519}"/>
              </a:ext>
            </a:extLst>
          </p:cNvPr>
          <p:cNvSpPr>
            <a:spLocks noGrp="1"/>
          </p:cNvSpPr>
          <p:nvPr>
            <p:ph type="dt" sz="half" idx="10"/>
          </p:nvPr>
        </p:nvSpPr>
        <p:spPr/>
        <p:txBody>
          <a:bodyPr/>
          <a:lstStyle/>
          <a:p>
            <a:fld id="{BD9A0F18-40D7-42F6-9E33-8A4D39DA4225}" type="datetimeFigureOut">
              <a:rPr lang="x-none" smtClean="0"/>
              <a:pPr/>
              <a:t>14-12-22</a:t>
            </a:fld>
            <a:endParaRPr lang="x-none"/>
          </a:p>
        </p:txBody>
      </p:sp>
      <p:sp>
        <p:nvSpPr>
          <p:cNvPr id="6" name="Fußzeilenplatzhalter 5">
            <a:extLst>
              <a:ext uri="{FF2B5EF4-FFF2-40B4-BE49-F238E27FC236}">
                <a16:creationId xmlns:a16="http://schemas.microsoft.com/office/drawing/2014/main" xmlns="" id="{FDDC93A7-7288-A460-44D5-77F2D0419BE7}"/>
              </a:ext>
            </a:extLst>
          </p:cNvPr>
          <p:cNvSpPr>
            <a:spLocks noGrp="1"/>
          </p:cNvSpPr>
          <p:nvPr>
            <p:ph type="ftr" sz="quarter" idx="11"/>
          </p:nvPr>
        </p:nvSpPr>
        <p:spPr/>
        <p:txBody>
          <a:bodyPr/>
          <a:lstStyle/>
          <a:p>
            <a:endParaRPr lang="x-none"/>
          </a:p>
        </p:txBody>
      </p:sp>
      <p:sp>
        <p:nvSpPr>
          <p:cNvPr id="7" name="Foliennummernplatzhalter 6">
            <a:extLst>
              <a:ext uri="{FF2B5EF4-FFF2-40B4-BE49-F238E27FC236}">
                <a16:creationId xmlns:a16="http://schemas.microsoft.com/office/drawing/2014/main" xmlns="" id="{804132CD-4EA4-07FF-EDE9-9D22ECEE0B7F}"/>
              </a:ext>
            </a:extLst>
          </p:cNvPr>
          <p:cNvSpPr>
            <a:spLocks noGrp="1"/>
          </p:cNvSpPr>
          <p:nvPr>
            <p:ph type="sldNum" sz="quarter" idx="12"/>
          </p:nvPr>
        </p:nvSpPr>
        <p:spPr/>
        <p:txBody>
          <a:body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2467375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0D642A1F-7994-42FB-DF75-9B330948AF42}"/>
              </a:ext>
            </a:extLst>
          </p:cNvPr>
          <p:cNvSpPr>
            <a:spLocks noGrp="1"/>
          </p:cNvSpPr>
          <p:nvPr>
            <p:ph type="title"/>
          </p:nvPr>
        </p:nvSpPr>
        <p:spPr>
          <a:xfrm>
            <a:off x="839788" y="365125"/>
            <a:ext cx="10515600" cy="1325563"/>
          </a:xfrm>
        </p:spPr>
        <p:txBody>
          <a:bodyPr/>
          <a:lstStyle/>
          <a:p>
            <a:r>
              <a:rPr lang="de-DE"/>
              <a:t>Mastertitelformat bearbeiten</a:t>
            </a:r>
            <a:endParaRPr lang="x-none"/>
          </a:p>
        </p:txBody>
      </p:sp>
      <p:sp>
        <p:nvSpPr>
          <p:cNvPr id="3" name="Textplatzhalter 2">
            <a:extLst>
              <a:ext uri="{FF2B5EF4-FFF2-40B4-BE49-F238E27FC236}">
                <a16:creationId xmlns:a16="http://schemas.microsoft.com/office/drawing/2014/main" xmlns="" id="{1950FB51-FD5E-48F4-5C53-C9685BAC41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xmlns="" id="{D67BAD58-06AA-A34D-8B7F-9BF7756ED93E}"/>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x-none"/>
          </a:p>
        </p:txBody>
      </p:sp>
      <p:sp>
        <p:nvSpPr>
          <p:cNvPr id="5" name="Textplatzhalter 4">
            <a:extLst>
              <a:ext uri="{FF2B5EF4-FFF2-40B4-BE49-F238E27FC236}">
                <a16:creationId xmlns:a16="http://schemas.microsoft.com/office/drawing/2014/main" xmlns="" id="{C1D27B94-257C-0A3F-9767-950FDD0CDA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xmlns="" id="{BAD2F18D-2747-5DBE-B662-C7C9F2B50102}"/>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x-none"/>
          </a:p>
        </p:txBody>
      </p:sp>
      <p:sp>
        <p:nvSpPr>
          <p:cNvPr id="7" name="Datumsplatzhalter 6">
            <a:extLst>
              <a:ext uri="{FF2B5EF4-FFF2-40B4-BE49-F238E27FC236}">
                <a16:creationId xmlns:a16="http://schemas.microsoft.com/office/drawing/2014/main" xmlns="" id="{F4CDED61-1B7F-8747-FA37-484065DA2CA7}"/>
              </a:ext>
            </a:extLst>
          </p:cNvPr>
          <p:cNvSpPr>
            <a:spLocks noGrp="1"/>
          </p:cNvSpPr>
          <p:nvPr>
            <p:ph type="dt" sz="half" idx="10"/>
          </p:nvPr>
        </p:nvSpPr>
        <p:spPr/>
        <p:txBody>
          <a:bodyPr/>
          <a:lstStyle/>
          <a:p>
            <a:fld id="{BD9A0F18-40D7-42F6-9E33-8A4D39DA4225}" type="datetimeFigureOut">
              <a:rPr lang="x-none" smtClean="0"/>
              <a:pPr/>
              <a:t>14-12-22</a:t>
            </a:fld>
            <a:endParaRPr lang="x-none"/>
          </a:p>
        </p:txBody>
      </p:sp>
      <p:sp>
        <p:nvSpPr>
          <p:cNvPr id="8" name="Fußzeilenplatzhalter 7">
            <a:extLst>
              <a:ext uri="{FF2B5EF4-FFF2-40B4-BE49-F238E27FC236}">
                <a16:creationId xmlns:a16="http://schemas.microsoft.com/office/drawing/2014/main" xmlns="" id="{8C9765B7-626E-2AF0-7E09-AB967A92E395}"/>
              </a:ext>
            </a:extLst>
          </p:cNvPr>
          <p:cNvSpPr>
            <a:spLocks noGrp="1"/>
          </p:cNvSpPr>
          <p:nvPr>
            <p:ph type="ftr" sz="quarter" idx="11"/>
          </p:nvPr>
        </p:nvSpPr>
        <p:spPr/>
        <p:txBody>
          <a:bodyPr/>
          <a:lstStyle/>
          <a:p>
            <a:endParaRPr lang="x-none"/>
          </a:p>
        </p:txBody>
      </p:sp>
      <p:sp>
        <p:nvSpPr>
          <p:cNvPr id="9" name="Foliennummernplatzhalter 8">
            <a:extLst>
              <a:ext uri="{FF2B5EF4-FFF2-40B4-BE49-F238E27FC236}">
                <a16:creationId xmlns:a16="http://schemas.microsoft.com/office/drawing/2014/main" xmlns="" id="{53F2215C-7DA9-3EA3-F575-B631717CDB7E}"/>
              </a:ext>
            </a:extLst>
          </p:cNvPr>
          <p:cNvSpPr>
            <a:spLocks noGrp="1"/>
          </p:cNvSpPr>
          <p:nvPr>
            <p:ph type="sldNum" sz="quarter" idx="12"/>
          </p:nvPr>
        </p:nvSpPr>
        <p:spPr/>
        <p:txBody>
          <a:body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206198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682229F8-99DC-E53D-E996-17E4250343A1}"/>
              </a:ext>
            </a:extLst>
          </p:cNvPr>
          <p:cNvSpPr>
            <a:spLocks noGrp="1"/>
          </p:cNvSpPr>
          <p:nvPr>
            <p:ph type="title"/>
          </p:nvPr>
        </p:nvSpPr>
        <p:spPr/>
        <p:txBody>
          <a:bodyPr/>
          <a:lstStyle/>
          <a:p>
            <a:r>
              <a:rPr lang="de-DE"/>
              <a:t>Mastertitelformat bearbeiten</a:t>
            </a:r>
            <a:endParaRPr lang="x-none"/>
          </a:p>
        </p:txBody>
      </p:sp>
      <p:sp>
        <p:nvSpPr>
          <p:cNvPr id="3" name="Datumsplatzhalter 2">
            <a:extLst>
              <a:ext uri="{FF2B5EF4-FFF2-40B4-BE49-F238E27FC236}">
                <a16:creationId xmlns:a16="http://schemas.microsoft.com/office/drawing/2014/main" xmlns="" id="{95DD5A05-7617-EB02-953F-277DD7A97F2E}"/>
              </a:ext>
            </a:extLst>
          </p:cNvPr>
          <p:cNvSpPr>
            <a:spLocks noGrp="1"/>
          </p:cNvSpPr>
          <p:nvPr>
            <p:ph type="dt" sz="half" idx="10"/>
          </p:nvPr>
        </p:nvSpPr>
        <p:spPr/>
        <p:txBody>
          <a:bodyPr/>
          <a:lstStyle/>
          <a:p>
            <a:fld id="{BD9A0F18-40D7-42F6-9E33-8A4D39DA4225}" type="datetimeFigureOut">
              <a:rPr lang="x-none" smtClean="0"/>
              <a:pPr/>
              <a:t>14-12-22</a:t>
            </a:fld>
            <a:endParaRPr lang="x-none"/>
          </a:p>
        </p:txBody>
      </p:sp>
      <p:sp>
        <p:nvSpPr>
          <p:cNvPr id="4" name="Fußzeilenplatzhalter 3">
            <a:extLst>
              <a:ext uri="{FF2B5EF4-FFF2-40B4-BE49-F238E27FC236}">
                <a16:creationId xmlns:a16="http://schemas.microsoft.com/office/drawing/2014/main" xmlns="" id="{607A3148-025D-C815-5D6C-EDFDDD0E4CA2}"/>
              </a:ext>
            </a:extLst>
          </p:cNvPr>
          <p:cNvSpPr>
            <a:spLocks noGrp="1"/>
          </p:cNvSpPr>
          <p:nvPr>
            <p:ph type="ftr" sz="quarter" idx="11"/>
          </p:nvPr>
        </p:nvSpPr>
        <p:spPr/>
        <p:txBody>
          <a:bodyPr/>
          <a:lstStyle/>
          <a:p>
            <a:endParaRPr lang="x-none"/>
          </a:p>
        </p:txBody>
      </p:sp>
      <p:sp>
        <p:nvSpPr>
          <p:cNvPr id="5" name="Foliennummernplatzhalter 4">
            <a:extLst>
              <a:ext uri="{FF2B5EF4-FFF2-40B4-BE49-F238E27FC236}">
                <a16:creationId xmlns:a16="http://schemas.microsoft.com/office/drawing/2014/main" xmlns="" id="{752188AF-2919-DD59-5E1E-78B8F62A08B4}"/>
              </a:ext>
            </a:extLst>
          </p:cNvPr>
          <p:cNvSpPr>
            <a:spLocks noGrp="1"/>
          </p:cNvSpPr>
          <p:nvPr>
            <p:ph type="sldNum" sz="quarter" idx="12"/>
          </p:nvPr>
        </p:nvSpPr>
        <p:spPr/>
        <p:txBody>
          <a:body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2269181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xmlns="" id="{0EA67A72-C543-9707-4595-73701685144A}"/>
              </a:ext>
            </a:extLst>
          </p:cNvPr>
          <p:cNvSpPr>
            <a:spLocks noGrp="1"/>
          </p:cNvSpPr>
          <p:nvPr>
            <p:ph type="dt" sz="half" idx="10"/>
          </p:nvPr>
        </p:nvSpPr>
        <p:spPr/>
        <p:txBody>
          <a:bodyPr/>
          <a:lstStyle/>
          <a:p>
            <a:fld id="{BD9A0F18-40D7-42F6-9E33-8A4D39DA4225}" type="datetimeFigureOut">
              <a:rPr lang="x-none" smtClean="0"/>
              <a:pPr/>
              <a:t>14-12-22</a:t>
            </a:fld>
            <a:endParaRPr lang="x-none"/>
          </a:p>
        </p:txBody>
      </p:sp>
      <p:sp>
        <p:nvSpPr>
          <p:cNvPr id="3" name="Fußzeilenplatzhalter 2">
            <a:extLst>
              <a:ext uri="{FF2B5EF4-FFF2-40B4-BE49-F238E27FC236}">
                <a16:creationId xmlns:a16="http://schemas.microsoft.com/office/drawing/2014/main" xmlns="" id="{2303CD9C-4839-79F2-316C-E7191E6E2E51}"/>
              </a:ext>
            </a:extLst>
          </p:cNvPr>
          <p:cNvSpPr>
            <a:spLocks noGrp="1"/>
          </p:cNvSpPr>
          <p:nvPr>
            <p:ph type="ftr" sz="quarter" idx="11"/>
          </p:nvPr>
        </p:nvSpPr>
        <p:spPr/>
        <p:txBody>
          <a:bodyPr/>
          <a:lstStyle/>
          <a:p>
            <a:endParaRPr lang="x-none"/>
          </a:p>
        </p:txBody>
      </p:sp>
      <p:sp>
        <p:nvSpPr>
          <p:cNvPr id="4" name="Foliennummernplatzhalter 3">
            <a:extLst>
              <a:ext uri="{FF2B5EF4-FFF2-40B4-BE49-F238E27FC236}">
                <a16:creationId xmlns:a16="http://schemas.microsoft.com/office/drawing/2014/main" xmlns="" id="{1E7B6279-6FFF-0BE6-BB79-B9E517468FD2}"/>
              </a:ext>
            </a:extLst>
          </p:cNvPr>
          <p:cNvSpPr>
            <a:spLocks noGrp="1"/>
          </p:cNvSpPr>
          <p:nvPr>
            <p:ph type="sldNum" sz="quarter" idx="12"/>
          </p:nvPr>
        </p:nvSpPr>
        <p:spPr/>
        <p:txBody>
          <a:body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1296723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B9F46C52-E54E-12E0-30A6-65266B548640}"/>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x-none"/>
          </a:p>
        </p:txBody>
      </p:sp>
      <p:sp>
        <p:nvSpPr>
          <p:cNvPr id="3" name="Inhaltsplatzhalter 2">
            <a:extLst>
              <a:ext uri="{FF2B5EF4-FFF2-40B4-BE49-F238E27FC236}">
                <a16:creationId xmlns:a16="http://schemas.microsoft.com/office/drawing/2014/main" xmlns="" id="{D6D17168-2075-AFF1-20CD-CD720734DD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x-none"/>
          </a:p>
        </p:txBody>
      </p:sp>
      <p:sp>
        <p:nvSpPr>
          <p:cNvPr id="4" name="Textplatzhalter 3">
            <a:extLst>
              <a:ext uri="{FF2B5EF4-FFF2-40B4-BE49-F238E27FC236}">
                <a16:creationId xmlns:a16="http://schemas.microsoft.com/office/drawing/2014/main" xmlns="" id="{3ED3F8DC-0985-A2B6-80FF-51ECB4C3F3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xmlns="" id="{DFFFA123-3E1F-6F61-D1A6-DC3FB8542516}"/>
              </a:ext>
            </a:extLst>
          </p:cNvPr>
          <p:cNvSpPr>
            <a:spLocks noGrp="1"/>
          </p:cNvSpPr>
          <p:nvPr>
            <p:ph type="dt" sz="half" idx="10"/>
          </p:nvPr>
        </p:nvSpPr>
        <p:spPr/>
        <p:txBody>
          <a:bodyPr/>
          <a:lstStyle/>
          <a:p>
            <a:fld id="{BD9A0F18-40D7-42F6-9E33-8A4D39DA4225}" type="datetimeFigureOut">
              <a:rPr lang="x-none" smtClean="0"/>
              <a:pPr/>
              <a:t>14-12-22</a:t>
            </a:fld>
            <a:endParaRPr lang="x-none"/>
          </a:p>
        </p:txBody>
      </p:sp>
      <p:sp>
        <p:nvSpPr>
          <p:cNvPr id="6" name="Fußzeilenplatzhalter 5">
            <a:extLst>
              <a:ext uri="{FF2B5EF4-FFF2-40B4-BE49-F238E27FC236}">
                <a16:creationId xmlns:a16="http://schemas.microsoft.com/office/drawing/2014/main" xmlns="" id="{12DED44E-A3F3-21F0-F022-396C92210530}"/>
              </a:ext>
            </a:extLst>
          </p:cNvPr>
          <p:cNvSpPr>
            <a:spLocks noGrp="1"/>
          </p:cNvSpPr>
          <p:nvPr>
            <p:ph type="ftr" sz="quarter" idx="11"/>
          </p:nvPr>
        </p:nvSpPr>
        <p:spPr/>
        <p:txBody>
          <a:bodyPr/>
          <a:lstStyle/>
          <a:p>
            <a:endParaRPr lang="x-none"/>
          </a:p>
        </p:txBody>
      </p:sp>
      <p:sp>
        <p:nvSpPr>
          <p:cNvPr id="7" name="Foliennummernplatzhalter 6">
            <a:extLst>
              <a:ext uri="{FF2B5EF4-FFF2-40B4-BE49-F238E27FC236}">
                <a16:creationId xmlns:a16="http://schemas.microsoft.com/office/drawing/2014/main" xmlns="" id="{F905BE20-1031-9D3F-23DA-3BD0A1ABEE2E}"/>
              </a:ext>
            </a:extLst>
          </p:cNvPr>
          <p:cNvSpPr>
            <a:spLocks noGrp="1"/>
          </p:cNvSpPr>
          <p:nvPr>
            <p:ph type="sldNum" sz="quarter" idx="12"/>
          </p:nvPr>
        </p:nvSpPr>
        <p:spPr/>
        <p:txBody>
          <a:body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630145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172D38F5-895B-0D61-FE20-687F12E259FD}"/>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x-none"/>
          </a:p>
        </p:txBody>
      </p:sp>
      <p:sp>
        <p:nvSpPr>
          <p:cNvPr id="3" name="Bildplatzhalter 2">
            <a:extLst>
              <a:ext uri="{FF2B5EF4-FFF2-40B4-BE49-F238E27FC236}">
                <a16:creationId xmlns:a16="http://schemas.microsoft.com/office/drawing/2014/main" xmlns="" id="{C3BEF89D-9191-C32E-4D0E-B04815F3DE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platzhalter 3">
            <a:extLst>
              <a:ext uri="{FF2B5EF4-FFF2-40B4-BE49-F238E27FC236}">
                <a16:creationId xmlns:a16="http://schemas.microsoft.com/office/drawing/2014/main" xmlns="" id="{0466E015-FB93-8594-8EC1-20BC5CFA49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xmlns="" id="{0902633B-C825-94A6-A9D6-834E9EA94994}"/>
              </a:ext>
            </a:extLst>
          </p:cNvPr>
          <p:cNvSpPr>
            <a:spLocks noGrp="1"/>
          </p:cNvSpPr>
          <p:nvPr>
            <p:ph type="dt" sz="half" idx="10"/>
          </p:nvPr>
        </p:nvSpPr>
        <p:spPr/>
        <p:txBody>
          <a:bodyPr/>
          <a:lstStyle/>
          <a:p>
            <a:fld id="{BD9A0F18-40D7-42F6-9E33-8A4D39DA4225}" type="datetimeFigureOut">
              <a:rPr lang="x-none" smtClean="0"/>
              <a:pPr/>
              <a:t>14-12-22</a:t>
            </a:fld>
            <a:endParaRPr lang="x-none"/>
          </a:p>
        </p:txBody>
      </p:sp>
      <p:sp>
        <p:nvSpPr>
          <p:cNvPr id="6" name="Fußzeilenplatzhalter 5">
            <a:extLst>
              <a:ext uri="{FF2B5EF4-FFF2-40B4-BE49-F238E27FC236}">
                <a16:creationId xmlns:a16="http://schemas.microsoft.com/office/drawing/2014/main" xmlns="" id="{A1E9918B-AD66-6B3A-9A42-D91337078F25}"/>
              </a:ext>
            </a:extLst>
          </p:cNvPr>
          <p:cNvSpPr>
            <a:spLocks noGrp="1"/>
          </p:cNvSpPr>
          <p:nvPr>
            <p:ph type="ftr" sz="quarter" idx="11"/>
          </p:nvPr>
        </p:nvSpPr>
        <p:spPr/>
        <p:txBody>
          <a:bodyPr/>
          <a:lstStyle/>
          <a:p>
            <a:endParaRPr lang="x-none"/>
          </a:p>
        </p:txBody>
      </p:sp>
      <p:sp>
        <p:nvSpPr>
          <p:cNvPr id="7" name="Foliennummernplatzhalter 6">
            <a:extLst>
              <a:ext uri="{FF2B5EF4-FFF2-40B4-BE49-F238E27FC236}">
                <a16:creationId xmlns:a16="http://schemas.microsoft.com/office/drawing/2014/main" xmlns="" id="{069338FB-C05F-1555-51A6-FC79E2FA5818}"/>
              </a:ext>
            </a:extLst>
          </p:cNvPr>
          <p:cNvSpPr>
            <a:spLocks noGrp="1"/>
          </p:cNvSpPr>
          <p:nvPr>
            <p:ph type="sldNum" sz="quarter" idx="12"/>
          </p:nvPr>
        </p:nvSpPr>
        <p:spPr/>
        <p:txBody>
          <a:body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3241389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xmlns="" id="{D58324E8-CBED-AAAB-032B-7A74C50245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x-none"/>
          </a:p>
        </p:txBody>
      </p:sp>
      <p:sp>
        <p:nvSpPr>
          <p:cNvPr id="3" name="Textplatzhalter 2">
            <a:extLst>
              <a:ext uri="{FF2B5EF4-FFF2-40B4-BE49-F238E27FC236}">
                <a16:creationId xmlns:a16="http://schemas.microsoft.com/office/drawing/2014/main" xmlns="" id="{88767788-CDA7-85F9-B380-40E8EF45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x-none"/>
          </a:p>
        </p:txBody>
      </p:sp>
      <p:sp>
        <p:nvSpPr>
          <p:cNvPr id="4" name="Datumsplatzhalter 3">
            <a:extLst>
              <a:ext uri="{FF2B5EF4-FFF2-40B4-BE49-F238E27FC236}">
                <a16:creationId xmlns:a16="http://schemas.microsoft.com/office/drawing/2014/main" xmlns="" id="{1EEA85A3-0E17-1A78-84B9-C90C016022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A0F18-40D7-42F6-9E33-8A4D39DA4225}" type="datetimeFigureOut">
              <a:rPr lang="x-none" smtClean="0"/>
              <a:pPr/>
              <a:t>14-12-22</a:t>
            </a:fld>
            <a:endParaRPr lang="x-none"/>
          </a:p>
        </p:txBody>
      </p:sp>
      <p:sp>
        <p:nvSpPr>
          <p:cNvPr id="5" name="Fußzeilenplatzhalter 4">
            <a:extLst>
              <a:ext uri="{FF2B5EF4-FFF2-40B4-BE49-F238E27FC236}">
                <a16:creationId xmlns:a16="http://schemas.microsoft.com/office/drawing/2014/main" xmlns="" id="{6577D87E-CAD0-1951-0EFF-E1A50C334F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Foliennummernplatzhalter 5">
            <a:extLst>
              <a:ext uri="{FF2B5EF4-FFF2-40B4-BE49-F238E27FC236}">
                <a16:creationId xmlns:a16="http://schemas.microsoft.com/office/drawing/2014/main" xmlns="" id="{1A828633-462A-520D-EE25-A4985C8C3D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65B14D-DBD2-4262-8D5D-4B162C854555}" type="slidenum">
              <a:rPr lang="x-none" smtClean="0"/>
              <a:pPr/>
              <a:t>‹N°›</a:t>
            </a:fld>
            <a:endParaRPr lang="x-none"/>
          </a:p>
        </p:txBody>
      </p:sp>
    </p:spTree>
    <p:extLst>
      <p:ext uri="{BB962C8B-B14F-4D97-AF65-F5344CB8AC3E}">
        <p14:creationId xmlns:p14="http://schemas.microsoft.com/office/powerpoint/2010/main" xmlns="" val="1929264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6.png"/></Relationships>
</file>

<file path=ppt/slides/_rels/slide5.xml.rels><?xml version="1.0" encoding="UTF-8" standalone="yes"?>
<Relationships xmlns="http://schemas.openxmlformats.org/package/2006/relationships"><Relationship Id="rId2" Type="http://schemas.openxmlformats.org/officeDocument/2006/relationships/hyperlink" Target="https://fastplatform.eu/"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xmlns="" id="{E20D88A3-995D-3F6F-8E7A-4063370ACBC8}"/>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48000" y="0"/>
            <a:ext cx="9144000" cy="6858000"/>
          </a:xfrm>
          <a:prstGeom prst="rect">
            <a:avLst/>
          </a:prstGeom>
        </p:spPr>
      </p:pic>
      <p:sp>
        <p:nvSpPr>
          <p:cNvPr id="9" name="Freeform: Shape 8">
            <a:extLst>
              <a:ext uri="{FF2B5EF4-FFF2-40B4-BE49-F238E27FC236}">
                <a16:creationId xmlns:a16="http://schemas.microsoft.com/office/drawing/2014/main" xmlns="" id="{E49CC64F-7275-4E33-961B-0C5CDC43987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Grafik 5">
            <a:extLst>
              <a:ext uri="{FF2B5EF4-FFF2-40B4-BE49-F238E27FC236}">
                <a16:creationId xmlns:a16="http://schemas.microsoft.com/office/drawing/2014/main" xmlns="" id="{A2AA6292-EE7D-52A7-FA89-544D5E2B7A57}"/>
              </a:ext>
            </a:extLst>
          </p:cNvPr>
          <p:cNvPicPr>
            <a:picLocks noChangeAspect="1"/>
          </p:cNvPicPr>
          <p:nvPr/>
        </p:nvPicPr>
        <p:blipFill>
          <a:blip r:embed="rId3"/>
          <a:stretch>
            <a:fillRect/>
          </a:stretch>
        </p:blipFill>
        <p:spPr>
          <a:xfrm>
            <a:off x="1899282" y="4776648"/>
            <a:ext cx="2147913" cy="1857974"/>
          </a:xfrm>
          <a:prstGeom prst="rect">
            <a:avLst/>
          </a:prstGeom>
        </p:spPr>
      </p:pic>
      <p:sp>
        <p:nvSpPr>
          <p:cNvPr id="2" name="Titel 1">
            <a:extLst>
              <a:ext uri="{FF2B5EF4-FFF2-40B4-BE49-F238E27FC236}">
                <a16:creationId xmlns:a16="http://schemas.microsoft.com/office/drawing/2014/main" xmlns="" id="{7A396147-1FEB-434E-CA9C-38F598136A3C}"/>
              </a:ext>
            </a:extLst>
          </p:cNvPr>
          <p:cNvSpPr>
            <a:spLocks noGrp="1"/>
          </p:cNvSpPr>
          <p:nvPr>
            <p:ph type="ctrTitle"/>
          </p:nvPr>
        </p:nvSpPr>
        <p:spPr>
          <a:xfrm>
            <a:off x="215660" y="395942"/>
            <a:ext cx="6475672" cy="2817503"/>
          </a:xfrm>
          <a:noFill/>
        </p:spPr>
        <p:txBody>
          <a:bodyPr anchor="b">
            <a:normAutofit/>
          </a:bodyPr>
          <a:lstStyle/>
          <a:p>
            <a:r>
              <a:rPr lang="fr-FR" b="1" dirty="0">
                <a:solidFill>
                  <a:schemeClr val="bg1"/>
                </a:solidFill>
                <a:effectLst/>
                <a:latin typeface="Times New Roman" panose="02020603050405020304" pitchFamily="18" charset="0"/>
                <a:ea typeface="Times New Roman" panose="02020603050405020304" pitchFamily="18" charset="0"/>
              </a:rPr>
              <a:t>La fertilisation des prairies dans le contexte actuel</a:t>
            </a:r>
            <a:endParaRPr lang="fr-BE" dirty="0">
              <a:solidFill>
                <a:schemeClr val="bg1"/>
              </a:solidFill>
            </a:endParaRPr>
          </a:p>
        </p:txBody>
      </p:sp>
      <p:sp>
        <p:nvSpPr>
          <p:cNvPr id="3" name="Untertitel 2">
            <a:extLst>
              <a:ext uri="{FF2B5EF4-FFF2-40B4-BE49-F238E27FC236}">
                <a16:creationId xmlns:a16="http://schemas.microsoft.com/office/drawing/2014/main" xmlns="" id="{04470EEF-7ED5-C2D2-546F-C6B59515C1BA}"/>
              </a:ext>
            </a:extLst>
          </p:cNvPr>
          <p:cNvSpPr>
            <a:spLocks noGrp="1"/>
          </p:cNvSpPr>
          <p:nvPr>
            <p:ph type="subTitle" idx="1"/>
          </p:nvPr>
        </p:nvSpPr>
        <p:spPr>
          <a:xfrm>
            <a:off x="215660" y="3747508"/>
            <a:ext cx="6211019" cy="805762"/>
          </a:xfrm>
          <a:noFill/>
        </p:spPr>
        <p:txBody>
          <a:bodyPr anchor="t">
            <a:normAutofit/>
          </a:bodyPr>
          <a:lstStyle/>
          <a:p>
            <a:r>
              <a:rPr lang="fr-BE" sz="1800" dirty="0">
                <a:solidFill>
                  <a:schemeClr val="bg1"/>
                </a:solidFill>
                <a:effectLst/>
                <a:latin typeface="Calibri" panose="020F0502020204030204" pitchFamily="34" charset="0"/>
                <a:ea typeface="Calibri" panose="020F0502020204030204" pitchFamily="34" charset="0"/>
              </a:rPr>
              <a:t>AREDB et Comice Agricole d’Ourthe-Amblève, Theux Verviers</a:t>
            </a:r>
          </a:p>
          <a:p>
            <a:r>
              <a:rPr lang="de-DE" sz="2000" dirty="0">
                <a:solidFill>
                  <a:schemeClr val="bg1"/>
                </a:solidFill>
              </a:rPr>
              <a:t>13/12/2022</a:t>
            </a:r>
            <a:endParaRPr lang="x-none" sz="2000" dirty="0">
              <a:solidFill>
                <a:schemeClr val="bg1"/>
              </a:solidFill>
            </a:endParaRPr>
          </a:p>
        </p:txBody>
      </p:sp>
    </p:spTree>
    <p:extLst>
      <p:ext uri="{BB962C8B-B14F-4D97-AF65-F5344CB8AC3E}">
        <p14:creationId xmlns:p14="http://schemas.microsoft.com/office/powerpoint/2010/main" xmlns="" val="410089829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xmlns="" id="{E115866C-944B-A004-1853-4E84C7DB547D}"/>
              </a:ext>
            </a:extLst>
          </p:cNvPr>
          <p:cNvSpPr txBox="1">
            <a:spLocks noChangeArrowheads="1"/>
          </p:cNvSpPr>
          <p:nvPr/>
        </p:nvSpPr>
        <p:spPr>
          <a:xfrm>
            <a:off x="927325" y="45860"/>
            <a:ext cx="9144000" cy="4397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BE" altLang="de-DE" sz="1600" u="sng"/>
              <a:t>Pour la valorisation optimale des engrais de ferme</a:t>
            </a:r>
          </a:p>
        </p:txBody>
      </p:sp>
      <p:sp>
        <p:nvSpPr>
          <p:cNvPr id="5" name="Rectangle 3">
            <a:extLst>
              <a:ext uri="{FF2B5EF4-FFF2-40B4-BE49-F238E27FC236}">
                <a16:creationId xmlns:a16="http://schemas.microsoft.com/office/drawing/2014/main" xmlns="" id="{C76A0466-5D31-8E1A-985D-30FE30DBA158}"/>
              </a:ext>
            </a:extLst>
          </p:cNvPr>
          <p:cNvSpPr txBox="1">
            <a:spLocks noChangeArrowheads="1"/>
          </p:cNvSpPr>
          <p:nvPr/>
        </p:nvSpPr>
        <p:spPr>
          <a:xfrm>
            <a:off x="905769" y="457200"/>
            <a:ext cx="9144000" cy="22066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Tx/>
              <a:buNone/>
            </a:pPr>
            <a:r>
              <a:rPr lang="fr-BE" altLang="de-DE" sz="1000" i="1"/>
              <a:t>Il faut respecter le décret wallon fixant les modalités d’épandage</a:t>
            </a:r>
          </a:p>
        </p:txBody>
      </p:sp>
      <p:sp>
        <p:nvSpPr>
          <p:cNvPr id="6" name="Text Box 4">
            <a:extLst>
              <a:ext uri="{FF2B5EF4-FFF2-40B4-BE49-F238E27FC236}">
                <a16:creationId xmlns:a16="http://schemas.microsoft.com/office/drawing/2014/main" xmlns="" id="{86190E27-4E39-AB3C-B2C8-EA155B7D0037}"/>
              </a:ext>
            </a:extLst>
          </p:cNvPr>
          <p:cNvSpPr txBox="1">
            <a:spLocks noChangeArrowheads="1"/>
          </p:cNvSpPr>
          <p:nvPr/>
        </p:nvSpPr>
        <p:spPr bwMode="auto">
          <a:xfrm>
            <a:off x="958157" y="685800"/>
            <a:ext cx="7872412"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b="1" u="sng">
                <a:solidFill>
                  <a:srgbClr val="009900"/>
                </a:solidFill>
                <a:latin typeface="Arial" panose="020B0604020202020204" pitchFamily="34" charset="0"/>
              </a:rPr>
              <a:t>1) Connaître la valeur des engrais de ferme </a:t>
            </a:r>
          </a:p>
        </p:txBody>
      </p:sp>
      <p:sp>
        <p:nvSpPr>
          <p:cNvPr id="7" name="Text Box 5">
            <a:extLst>
              <a:ext uri="{FF2B5EF4-FFF2-40B4-BE49-F238E27FC236}">
                <a16:creationId xmlns:a16="http://schemas.microsoft.com/office/drawing/2014/main" xmlns="" id="{AA98D7AD-6B82-1622-ACA7-B761F38374B6}"/>
              </a:ext>
            </a:extLst>
          </p:cNvPr>
          <p:cNvSpPr txBox="1">
            <a:spLocks noChangeArrowheads="1"/>
          </p:cNvSpPr>
          <p:nvPr/>
        </p:nvSpPr>
        <p:spPr bwMode="auto">
          <a:xfrm>
            <a:off x="988319" y="914400"/>
            <a:ext cx="8604250" cy="2471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200">
                <a:latin typeface="Arial" panose="020B0604020202020204" pitchFamily="34" charset="0"/>
              </a:rPr>
              <a:t>p.ex. </a:t>
            </a:r>
            <a:r>
              <a:rPr lang="fr-BE" altLang="de-DE" sz="1200">
                <a:solidFill>
                  <a:srgbClr val="0066FF"/>
                </a:solidFill>
                <a:latin typeface="Arial" panose="020B0604020202020204" pitchFamily="34" charset="0"/>
              </a:rPr>
              <a:t>Le lisier</a:t>
            </a:r>
            <a:r>
              <a:rPr lang="fr-BE" altLang="de-DE" sz="1200">
                <a:latin typeface="Arial" panose="020B0604020202020204" pitchFamily="34" charset="0"/>
              </a:rPr>
              <a:t> (par m</a:t>
            </a:r>
            <a:r>
              <a:rPr lang="fr-BE" altLang="de-DE" sz="1200" baseline="30000">
                <a:latin typeface="Arial" panose="020B0604020202020204" pitchFamily="34" charset="0"/>
              </a:rPr>
              <a:t>3</a:t>
            </a:r>
            <a:r>
              <a:rPr lang="fr-BE" altLang="de-DE" sz="1200">
                <a:latin typeface="Arial" panose="020B0604020202020204" pitchFamily="34" charset="0"/>
              </a:rPr>
              <a:t>) </a:t>
            </a:r>
            <a:r>
              <a:rPr lang="fr-BE" altLang="de-DE" sz="1200">
                <a:latin typeface="Arial" panose="020B0604020202020204" pitchFamily="34" charset="0"/>
                <a:cs typeface="Arial" panose="020B0604020202020204" pitchFamily="34" charset="0"/>
              </a:rPr>
              <a:t>		</a:t>
            </a:r>
            <a:r>
              <a:rPr lang="fr-BE" altLang="de-DE" sz="1200">
                <a:solidFill>
                  <a:srgbClr val="0066FF"/>
                </a:solidFill>
                <a:latin typeface="Arial" panose="020B0604020202020204" pitchFamily="34" charset="0"/>
                <a:cs typeface="Arial" panose="020B0604020202020204" pitchFamily="34" charset="0"/>
              </a:rPr>
              <a:t>Le fumier</a:t>
            </a:r>
            <a:r>
              <a:rPr lang="fr-BE" altLang="de-DE" sz="1200">
                <a:latin typeface="Arial" panose="020B0604020202020204" pitchFamily="34" charset="0"/>
                <a:cs typeface="Arial" panose="020B0604020202020204" pitchFamily="34" charset="0"/>
              </a:rPr>
              <a:t> </a:t>
            </a:r>
            <a:r>
              <a:rPr lang="fr-BE" altLang="de-DE" sz="1200">
                <a:latin typeface="Arial" panose="020B0604020202020204" pitchFamily="34" charset="0"/>
              </a:rPr>
              <a:t>pailleux (par t) </a:t>
            </a:r>
          </a:p>
          <a:p>
            <a:pPr eaLnBrk="1" hangingPunct="1">
              <a:spcBef>
                <a:spcPct val="50000"/>
              </a:spcBef>
              <a:buFontTx/>
              <a:buNone/>
            </a:pPr>
            <a:r>
              <a:rPr lang="fr-BE" altLang="de-DE" sz="1200">
                <a:latin typeface="Arial" panose="020B0604020202020204" pitchFamily="34" charset="0"/>
                <a:cs typeface="Arial" panose="020B0604020202020204" pitchFamily="34" charset="0"/>
              </a:rPr>
              <a:t>	            </a:t>
            </a:r>
            <a:r>
              <a:rPr lang="fr-BE" altLang="de-DE" sz="1200">
                <a:latin typeface="Arial" panose="020B0604020202020204" pitchFamily="34" charset="0"/>
              </a:rPr>
              <a:t>contient en moyenne</a:t>
            </a:r>
            <a:endParaRPr lang="fr-BE" altLang="de-DE" sz="1200">
              <a:latin typeface="Arial" panose="020B0604020202020204" pitchFamily="34" charset="0"/>
              <a:cs typeface="Arial" panose="020B0604020202020204" pitchFamily="34" charset="0"/>
            </a:endParaRPr>
          </a:p>
          <a:p>
            <a:pPr eaLnBrk="1" hangingPunct="1">
              <a:spcBef>
                <a:spcPct val="50000"/>
              </a:spcBef>
              <a:buFontTx/>
              <a:buNone/>
            </a:pPr>
            <a:r>
              <a:rPr lang="fr-BE" altLang="de-DE" sz="1200">
                <a:latin typeface="Arial" panose="020B0604020202020204" pitchFamily="34" charset="0"/>
              </a:rPr>
              <a:t>       8 % MS			  20 % MS</a:t>
            </a:r>
          </a:p>
          <a:p>
            <a:pPr eaLnBrk="1" hangingPunct="1">
              <a:spcBef>
                <a:spcPct val="50000"/>
              </a:spcBef>
              <a:buFontTx/>
              <a:buNone/>
            </a:pPr>
            <a:r>
              <a:rPr lang="fr-BE" altLang="de-DE" sz="1200">
                <a:latin typeface="Arial" panose="020B0604020202020204" pitchFamily="34" charset="0"/>
              </a:rPr>
              <a:t>       4,4 unités Ntot		   5,9 unités Ntot</a:t>
            </a:r>
          </a:p>
          <a:p>
            <a:pPr eaLnBrk="1" hangingPunct="1">
              <a:spcBef>
                <a:spcPct val="50000"/>
              </a:spcBef>
              <a:buFontTx/>
              <a:buNone/>
            </a:pPr>
            <a:r>
              <a:rPr lang="fr-BE" altLang="de-DE" sz="1200">
                <a:latin typeface="Arial" panose="020B0604020202020204" pitchFamily="34" charset="0"/>
              </a:rPr>
              <a:t>       2 unités P</a:t>
            </a:r>
            <a:r>
              <a:rPr lang="fr-BE" altLang="de-DE" sz="1200" baseline="-25000">
                <a:latin typeface="Arial" panose="020B0604020202020204" pitchFamily="34" charset="0"/>
              </a:rPr>
              <a:t>2</a:t>
            </a:r>
            <a:r>
              <a:rPr lang="fr-BE" altLang="de-DE" sz="1200">
                <a:latin typeface="Arial" panose="020B0604020202020204" pitchFamily="34" charset="0"/>
              </a:rPr>
              <a:t>O</a:t>
            </a:r>
            <a:r>
              <a:rPr lang="fr-BE" altLang="de-DE" sz="1200" baseline="-25000">
                <a:latin typeface="Arial" panose="020B0604020202020204" pitchFamily="34" charset="0"/>
              </a:rPr>
              <a:t>5</a:t>
            </a:r>
            <a:r>
              <a:rPr lang="fr-BE" altLang="de-DE" sz="1200">
                <a:latin typeface="Arial" panose="020B0604020202020204" pitchFamily="34" charset="0"/>
              </a:rPr>
              <a:t>		   3 unités P</a:t>
            </a:r>
            <a:r>
              <a:rPr lang="fr-BE" altLang="de-DE" sz="1200" baseline="-25000">
                <a:latin typeface="Arial" panose="020B0604020202020204" pitchFamily="34" charset="0"/>
              </a:rPr>
              <a:t>2</a:t>
            </a:r>
            <a:r>
              <a:rPr lang="fr-BE" altLang="de-DE" sz="1200">
                <a:latin typeface="Arial" panose="020B0604020202020204" pitchFamily="34" charset="0"/>
              </a:rPr>
              <a:t>O</a:t>
            </a:r>
            <a:r>
              <a:rPr lang="fr-BE" altLang="de-DE" sz="1200" baseline="-25000">
                <a:latin typeface="Arial" panose="020B0604020202020204" pitchFamily="34" charset="0"/>
              </a:rPr>
              <a:t>5</a:t>
            </a:r>
          </a:p>
          <a:p>
            <a:pPr eaLnBrk="1" hangingPunct="1">
              <a:spcBef>
                <a:spcPct val="50000"/>
              </a:spcBef>
              <a:buFontTx/>
              <a:buNone/>
            </a:pPr>
            <a:r>
              <a:rPr lang="fr-BE" altLang="de-DE" sz="1200">
                <a:latin typeface="Arial" panose="020B0604020202020204" pitchFamily="34" charset="0"/>
              </a:rPr>
              <a:t>       5 unités K</a:t>
            </a:r>
            <a:r>
              <a:rPr lang="fr-BE" altLang="de-DE" sz="1200" baseline="-25000">
                <a:latin typeface="Arial" panose="020B0604020202020204" pitchFamily="34" charset="0"/>
              </a:rPr>
              <a:t>2</a:t>
            </a:r>
            <a:r>
              <a:rPr lang="fr-BE" altLang="de-DE" sz="1200">
                <a:latin typeface="Arial" panose="020B0604020202020204" pitchFamily="34" charset="0"/>
              </a:rPr>
              <a:t>O		   6 unités K</a:t>
            </a:r>
            <a:r>
              <a:rPr lang="fr-BE" altLang="de-DE" sz="1200" baseline="-25000">
                <a:latin typeface="Arial" panose="020B0604020202020204" pitchFamily="34" charset="0"/>
              </a:rPr>
              <a:t>2</a:t>
            </a:r>
            <a:r>
              <a:rPr lang="fr-BE" altLang="de-DE" sz="1200">
                <a:latin typeface="Arial" panose="020B0604020202020204" pitchFamily="34" charset="0"/>
              </a:rPr>
              <a:t>O</a:t>
            </a:r>
          </a:p>
          <a:p>
            <a:pPr eaLnBrk="1" hangingPunct="1">
              <a:spcBef>
                <a:spcPct val="50000"/>
              </a:spcBef>
              <a:buFontTx/>
              <a:buNone/>
            </a:pPr>
            <a:r>
              <a:rPr lang="fr-BE" altLang="de-DE" sz="1200">
                <a:latin typeface="Arial" panose="020B0604020202020204" pitchFamily="34" charset="0"/>
              </a:rPr>
              <a:t>       pH &gt; 7			   pH &gt; 7</a:t>
            </a:r>
          </a:p>
          <a:p>
            <a:pPr eaLnBrk="1" hangingPunct="1">
              <a:spcBef>
                <a:spcPct val="50000"/>
              </a:spcBef>
              <a:buFontTx/>
              <a:buNone/>
            </a:pPr>
            <a:r>
              <a:rPr lang="fr-BE" altLang="de-DE" sz="1200">
                <a:latin typeface="Arial" panose="020B0604020202020204" pitchFamily="34" charset="0"/>
              </a:rPr>
              <a:t>Analyse complète </a:t>
            </a:r>
            <a:r>
              <a:rPr lang="fr-BE" altLang="de-DE" sz="1200">
                <a:latin typeface="Arial Unicode MS" pitchFamily="34" charset="-128"/>
                <a:ea typeface="Arial Unicode MS" pitchFamily="34" charset="-128"/>
              </a:rPr>
              <a:t>⇒</a:t>
            </a:r>
            <a:r>
              <a:rPr lang="fr-BE" altLang="de-DE" sz="1200">
                <a:latin typeface="Arial" panose="020B0604020202020204" pitchFamily="34" charset="0"/>
              </a:rPr>
              <a:t>  laboratoire</a:t>
            </a:r>
          </a:p>
          <a:p>
            <a:pPr eaLnBrk="1" hangingPunct="1">
              <a:spcBef>
                <a:spcPct val="50000"/>
              </a:spcBef>
              <a:buFontTx/>
              <a:buNone/>
            </a:pPr>
            <a:r>
              <a:rPr lang="fr-BE" altLang="de-DE" sz="1200">
                <a:latin typeface="Arial" panose="020B0604020202020204" pitchFamily="34" charset="0"/>
              </a:rPr>
              <a:t>Contrôle rapide </a:t>
            </a:r>
            <a:r>
              <a:rPr lang="fr-BE" altLang="de-DE" sz="1200">
                <a:latin typeface="Arial Unicode MS" pitchFamily="34" charset="-128"/>
                <a:ea typeface="Arial Unicode MS" pitchFamily="34" charset="-128"/>
              </a:rPr>
              <a:t>⇒ Quantofix / Stickstoff-Pilot (NH</a:t>
            </a:r>
            <a:r>
              <a:rPr lang="fr-BE" altLang="de-DE" sz="1200" baseline="-25000">
                <a:latin typeface="Arial" panose="020B0604020202020204" pitchFamily="34" charset="0"/>
                <a:ea typeface="Arial Unicode MS" pitchFamily="34" charset="-128"/>
              </a:rPr>
              <a:t>4</a:t>
            </a:r>
            <a:r>
              <a:rPr lang="fr-BE" altLang="de-DE" sz="1200">
                <a:latin typeface="Arial Unicode MS" pitchFamily="34" charset="-128"/>
                <a:ea typeface="Arial Unicode MS" pitchFamily="34" charset="-128"/>
              </a:rPr>
              <a:t> des lisiers)</a:t>
            </a:r>
          </a:p>
        </p:txBody>
      </p:sp>
      <p:sp>
        <p:nvSpPr>
          <p:cNvPr id="8" name="Text Box 6">
            <a:extLst>
              <a:ext uri="{FF2B5EF4-FFF2-40B4-BE49-F238E27FC236}">
                <a16:creationId xmlns:a16="http://schemas.microsoft.com/office/drawing/2014/main" xmlns="" id="{E3796586-B10C-5323-027B-A886F18A5B72}"/>
              </a:ext>
            </a:extLst>
          </p:cNvPr>
          <p:cNvSpPr txBox="1">
            <a:spLocks noChangeArrowheads="1"/>
          </p:cNvSpPr>
          <p:nvPr/>
        </p:nvSpPr>
        <p:spPr bwMode="auto">
          <a:xfrm>
            <a:off x="1637607" y="4962525"/>
            <a:ext cx="7680325" cy="90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endParaRPr lang="fr-BE" altLang="de-DE" sz="1800">
              <a:latin typeface="Arial" panose="020B0604020202020204" pitchFamily="34" charset="0"/>
            </a:endParaRPr>
          </a:p>
          <a:p>
            <a:pPr eaLnBrk="1" hangingPunct="1">
              <a:spcBef>
                <a:spcPct val="50000"/>
              </a:spcBef>
              <a:buFontTx/>
              <a:buNone/>
            </a:pPr>
            <a:endParaRPr lang="fr-BE" altLang="de-DE" sz="1800">
              <a:latin typeface="Arial" panose="020B0604020202020204" pitchFamily="34" charset="0"/>
            </a:endParaRPr>
          </a:p>
          <a:p>
            <a:pPr eaLnBrk="1" hangingPunct="1">
              <a:spcBef>
                <a:spcPct val="50000"/>
              </a:spcBef>
              <a:buFontTx/>
              <a:buNone/>
            </a:pPr>
            <a:endParaRPr lang="fr-BE" altLang="de-DE" sz="1800">
              <a:latin typeface="Arial" panose="020B0604020202020204" pitchFamily="34" charset="0"/>
            </a:endParaRPr>
          </a:p>
        </p:txBody>
      </p:sp>
      <p:sp>
        <p:nvSpPr>
          <p:cNvPr id="9" name="Text Box 7">
            <a:extLst>
              <a:ext uri="{FF2B5EF4-FFF2-40B4-BE49-F238E27FC236}">
                <a16:creationId xmlns:a16="http://schemas.microsoft.com/office/drawing/2014/main" xmlns="" id="{E92D9427-8069-5541-45FF-838241832088}"/>
              </a:ext>
            </a:extLst>
          </p:cNvPr>
          <p:cNvSpPr txBox="1">
            <a:spLocks noChangeArrowheads="1"/>
          </p:cNvSpPr>
          <p:nvPr/>
        </p:nvSpPr>
        <p:spPr bwMode="auto">
          <a:xfrm>
            <a:off x="5350769" y="2971800"/>
            <a:ext cx="46990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b="1" u="sng">
                <a:solidFill>
                  <a:srgbClr val="009900"/>
                </a:solidFill>
                <a:latin typeface="Arial" panose="020B0604020202020204" pitchFamily="34" charset="0"/>
              </a:rPr>
              <a:t>2) Homogénéité</a:t>
            </a:r>
          </a:p>
          <a:p>
            <a:pPr eaLnBrk="1" hangingPunct="1">
              <a:spcBef>
                <a:spcPct val="50000"/>
              </a:spcBef>
              <a:buFontTx/>
              <a:buNone/>
            </a:pPr>
            <a:r>
              <a:rPr lang="fr-BE" altLang="de-DE" sz="1200">
                <a:latin typeface="Arial Unicode MS" pitchFamily="34" charset="-128"/>
                <a:ea typeface="Arial Unicode MS" pitchFamily="34" charset="-128"/>
              </a:rPr>
              <a:t>◆ Mixer les </a:t>
            </a:r>
            <a:r>
              <a:rPr lang="fr-BE" altLang="de-DE" sz="1200">
                <a:solidFill>
                  <a:srgbClr val="0066FF"/>
                </a:solidFill>
                <a:latin typeface="Arial" panose="020B0604020202020204" pitchFamily="34" charset="0"/>
                <a:ea typeface="Arial Unicode MS" pitchFamily="34" charset="-128"/>
              </a:rPr>
              <a:t>lisiers</a:t>
            </a:r>
          </a:p>
          <a:p>
            <a:pPr eaLnBrk="1" hangingPunct="1">
              <a:spcBef>
                <a:spcPct val="50000"/>
              </a:spcBef>
              <a:buFontTx/>
              <a:buNone/>
            </a:pPr>
            <a:r>
              <a:rPr lang="fr-BE" altLang="de-DE" sz="1200">
                <a:latin typeface="Arial Unicode MS" pitchFamily="34" charset="-128"/>
                <a:ea typeface="Arial Unicode MS" pitchFamily="34" charset="-128"/>
              </a:rPr>
              <a:t>◆ Composter les </a:t>
            </a:r>
            <a:r>
              <a:rPr lang="fr-BE" altLang="de-DE" sz="1200">
                <a:solidFill>
                  <a:srgbClr val="0066FF"/>
                </a:solidFill>
                <a:latin typeface="Arial" panose="020B0604020202020204" pitchFamily="34" charset="0"/>
                <a:ea typeface="Arial Unicode MS" pitchFamily="34" charset="-128"/>
              </a:rPr>
              <a:t>fumiers</a:t>
            </a:r>
            <a:r>
              <a:rPr lang="fr-BE" altLang="de-DE" sz="1200">
                <a:latin typeface="Arial Unicode MS" pitchFamily="34" charset="-128"/>
                <a:ea typeface="Arial Unicode MS" pitchFamily="34" charset="-128"/>
              </a:rPr>
              <a:t> destinés aux prairies</a:t>
            </a:r>
            <a:endParaRPr lang="fr-BE" altLang="de-DE" sz="1200">
              <a:latin typeface="Arial" panose="020B0604020202020204" pitchFamily="34" charset="0"/>
            </a:endParaRPr>
          </a:p>
        </p:txBody>
      </p:sp>
      <p:sp>
        <p:nvSpPr>
          <p:cNvPr id="10" name="Text Box 8">
            <a:extLst>
              <a:ext uri="{FF2B5EF4-FFF2-40B4-BE49-F238E27FC236}">
                <a16:creationId xmlns:a16="http://schemas.microsoft.com/office/drawing/2014/main" xmlns="" id="{978D427D-4911-C3A6-8E4F-FD9E4D02FFCA}"/>
              </a:ext>
            </a:extLst>
          </p:cNvPr>
          <p:cNvSpPr txBox="1">
            <a:spLocks noChangeArrowheads="1"/>
          </p:cNvSpPr>
          <p:nvPr/>
        </p:nvSpPr>
        <p:spPr bwMode="auto">
          <a:xfrm>
            <a:off x="981969" y="3648075"/>
            <a:ext cx="86995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b="1" u="sng">
                <a:solidFill>
                  <a:srgbClr val="009900"/>
                </a:solidFill>
                <a:latin typeface="Arial" panose="020B0604020202020204" pitchFamily="34" charset="0"/>
              </a:rPr>
              <a:t>3)</a:t>
            </a:r>
            <a:r>
              <a:rPr lang="fr-BE" altLang="de-DE" sz="1400" u="sng">
                <a:latin typeface="Arial" panose="020B0604020202020204" pitchFamily="34" charset="0"/>
              </a:rPr>
              <a:t> </a:t>
            </a:r>
            <a:r>
              <a:rPr lang="fr-BE" altLang="de-DE" sz="1400" b="1" u="sng">
                <a:solidFill>
                  <a:srgbClr val="009900"/>
                </a:solidFill>
                <a:latin typeface="Arial" panose="020B0604020202020204" pitchFamily="34" charset="0"/>
              </a:rPr>
              <a:t>Traitement</a:t>
            </a:r>
            <a:endParaRPr lang="fr-BE" altLang="de-DE" sz="1400">
              <a:latin typeface="Arial" panose="020B0604020202020204" pitchFamily="34" charset="0"/>
            </a:endParaRPr>
          </a:p>
          <a:p>
            <a:pPr eaLnBrk="1" hangingPunct="1">
              <a:spcBef>
                <a:spcPct val="50000"/>
              </a:spcBef>
              <a:buFontTx/>
              <a:buNone/>
            </a:pPr>
            <a:r>
              <a:rPr lang="fr-BE" altLang="de-DE" sz="1200">
                <a:latin typeface="Arial Unicode MS" pitchFamily="34" charset="-128"/>
                <a:ea typeface="Arial Unicode MS" pitchFamily="34" charset="-128"/>
              </a:rPr>
              <a:t>◆  Diluer à </a:t>
            </a:r>
            <a:r>
              <a:rPr lang="fr-BE" altLang="de-DE" sz="1200">
                <a:latin typeface="Arial" panose="020B0604020202020204" pitchFamily="34" charset="0"/>
              </a:rPr>
              <a:t> 6 – 7 % M.S. le </a:t>
            </a:r>
            <a:r>
              <a:rPr lang="fr-BE" altLang="de-DE" sz="1200">
                <a:solidFill>
                  <a:srgbClr val="0066FF"/>
                </a:solidFill>
                <a:latin typeface="Arial" panose="020B0604020202020204" pitchFamily="34" charset="0"/>
              </a:rPr>
              <a:t>lisier</a:t>
            </a:r>
            <a:r>
              <a:rPr lang="fr-BE" altLang="de-DE" sz="1200">
                <a:latin typeface="Arial" panose="020B0604020202020204" pitchFamily="34" charset="0"/>
              </a:rPr>
              <a:t> destiné aux prairies</a:t>
            </a:r>
          </a:p>
          <a:p>
            <a:pPr eaLnBrk="1" hangingPunct="1">
              <a:spcBef>
                <a:spcPct val="50000"/>
              </a:spcBef>
              <a:buFontTx/>
              <a:buNone/>
            </a:pPr>
            <a:r>
              <a:rPr lang="fr-BE" altLang="de-DE" sz="1200">
                <a:latin typeface="Arial Unicode MS" pitchFamily="34" charset="-128"/>
                <a:ea typeface="Arial Unicode MS" pitchFamily="34" charset="-128"/>
              </a:rPr>
              <a:t>◆ Composter les </a:t>
            </a:r>
            <a:r>
              <a:rPr lang="fr-BE" altLang="de-DE" sz="1200">
                <a:solidFill>
                  <a:srgbClr val="0066FF"/>
                </a:solidFill>
                <a:latin typeface="Arial" panose="020B0604020202020204" pitchFamily="34" charset="0"/>
                <a:ea typeface="Arial Unicode MS" pitchFamily="34" charset="-128"/>
              </a:rPr>
              <a:t>fumiers</a:t>
            </a:r>
            <a:endParaRPr lang="fr-BE" altLang="de-DE" sz="1200">
              <a:latin typeface="Arial Unicode MS" pitchFamily="34" charset="-128"/>
              <a:ea typeface="Arial Unicode MS" pitchFamily="34" charset="-128"/>
            </a:endParaRPr>
          </a:p>
        </p:txBody>
      </p:sp>
      <p:sp>
        <p:nvSpPr>
          <p:cNvPr id="11" name="Rectangle 10">
            <a:extLst>
              <a:ext uri="{FF2B5EF4-FFF2-40B4-BE49-F238E27FC236}">
                <a16:creationId xmlns:a16="http://schemas.microsoft.com/office/drawing/2014/main" xmlns="" id="{46666B1C-7202-0480-96A9-C3086592A253}"/>
              </a:ext>
            </a:extLst>
          </p:cNvPr>
          <p:cNvSpPr>
            <a:spLocks noChangeArrowheads="1"/>
          </p:cNvSpPr>
          <p:nvPr/>
        </p:nvSpPr>
        <p:spPr bwMode="auto">
          <a:xfrm>
            <a:off x="905769" y="3081338"/>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fr-FR" altLang="de-DE" sz="1800">
              <a:latin typeface="Arial" panose="020B0604020202020204" pitchFamily="34" charset="0"/>
            </a:endParaRPr>
          </a:p>
        </p:txBody>
      </p:sp>
      <p:sp>
        <p:nvSpPr>
          <p:cNvPr id="12" name="Text Box 12">
            <a:extLst>
              <a:ext uri="{FF2B5EF4-FFF2-40B4-BE49-F238E27FC236}">
                <a16:creationId xmlns:a16="http://schemas.microsoft.com/office/drawing/2014/main" xmlns="" id="{A68FE9E5-D48C-7443-9612-1A9B4E2C5EC0}"/>
              </a:ext>
            </a:extLst>
          </p:cNvPr>
          <p:cNvSpPr txBox="1">
            <a:spLocks noChangeArrowheads="1"/>
          </p:cNvSpPr>
          <p:nvPr/>
        </p:nvSpPr>
        <p:spPr bwMode="auto">
          <a:xfrm>
            <a:off x="5477769" y="3962400"/>
            <a:ext cx="4792663" cy="1677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b="1" u="sng">
                <a:solidFill>
                  <a:srgbClr val="009900"/>
                </a:solidFill>
                <a:latin typeface="Arial" panose="020B0604020202020204" pitchFamily="34" charset="0"/>
              </a:rPr>
              <a:t>4) Répartition exacte</a:t>
            </a:r>
          </a:p>
          <a:p>
            <a:pPr eaLnBrk="1" hangingPunct="1">
              <a:spcBef>
                <a:spcPct val="50000"/>
              </a:spcBef>
              <a:buFontTx/>
              <a:buChar char="-"/>
            </a:pPr>
            <a:r>
              <a:rPr lang="fr-BE" altLang="de-DE" sz="1200">
                <a:latin typeface="Arial" panose="020B0604020202020204" pitchFamily="34" charset="0"/>
              </a:rPr>
              <a:t> Contrôle des tonneaux à lisier et des épandeurs</a:t>
            </a:r>
          </a:p>
          <a:p>
            <a:pPr eaLnBrk="1" hangingPunct="1">
              <a:spcBef>
                <a:spcPct val="50000"/>
              </a:spcBef>
              <a:buFontTx/>
              <a:buChar char="-"/>
            </a:pPr>
            <a:r>
              <a:rPr lang="fr-BE" altLang="de-DE" sz="1200">
                <a:solidFill>
                  <a:srgbClr val="0066FF"/>
                </a:solidFill>
                <a:latin typeface="Arial" panose="020B0604020202020204" pitchFamily="34" charset="0"/>
              </a:rPr>
              <a:t> Les engrais de ferme</a:t>
            </a:r>
            <a:r>
              <a:rPr lang="fr-BE" altLang="de-DE" sz="1200">
                <a:latin typeface="Arial" panose="020B0604020202020204" pitchFamily="34" charset="0"/>
              </a:rPr>
              <a:t> doivent être répartis de façon homogène </a:t>
            </a:r>
          </a:p>
          <a:p>
            <a:pPr eaLnBrk="1" hangingPunct="1">
              <a:spcBef>
                <a:spcPct val="50000"/>
              </a:spcBef>
              <a:buFontTx/>
              <a:buNone/>
            </a:pPr>
            <a:r>
              <a:rPr lang="fr-BE" altLang="de-DE" sz="1200">
                <a:latin typeface="Arial" panose="020B0604020202020204" pitchFamily="34" charset="0"/>
              </a:rPr>
              <a:t>	(latéralement et longitudinalement). </a:t>
            </a:r>
          </a:p>
          <a:p>
            <a:pPr eaLnBrk="1" hangingPunct="1">
              <a:spcBef>
                <a:spcPct val="50000"/>
              </a:spcBef>
              <a:buFontTx/>
              <a:buChar char="-"/>
            </a:pPr>
            <a:r>
              <a:rPr lang="fr-BE" altLang="de-DE" sz="1200">
                <a:latin typeface="Arial" panose="020B0604020202020204" pitchFamily="34" charset="0"/>
              </a:rPr>
              <a:t> Epandre le </a:t>
            </a:r>
            <a:r>
              <a:rPr lang="fr-BE" altLang="de-DE" sz="1200">
                <a:solidFill>
                  <a:srgbClr val="0066FF"/>
                </a:solidFill>
                <a:latin typeface="Arial" panose="020B0604020202020204" pitchFamily="34" charset="0"/>
              </a:rPr>
              <a:t>lisier </a:t>
            </a:r>
            <a:r>
              <a:rPr lang="fr-BE" altLang="de-DE" sz="1200">
                <a:latin typeface="Arial" panose="020B0604020202020204" pitchFamily="34" charset="0"/>
              </a:rPr>
              <a:t>le plus proche possible du sol ou injecter </a:t>
            </a:r>
          </a:p>
          <a:p>
            <a:pPr eaLnBrk="1" hangingPunct="1">
              <a:spcBef>
                <a:spcPct val="50000"/>
              </a:spcBef>
              <a:buFontTx/>
              <a:buChar char="-"/>
            </a:pPr>
            <a:r>
              <a:rPr lang="fr-BE" altLang="de-DE" sz="1200">
                <a:latin typeface="Arial" panose="020B0604020202020204" pitchFamily="34" charset="0"/>
              </a:rPr>
              <a:t> Epandre les fumiers bien émiettés sur gazon court</a:t>
            </a:r>
          </a:p>
        </p:txBody>
      </p:sp>
      <p:sp>
        <p:nvSpPr>
          <p:cNvPr id="13" name="Text Box 13">
            <a:extLst>
              <a:ext uri="{FF2B5EF4-FFF2-40B4-BE49-F238E27FC236}">
                <a16:creationId xmlns:a16="http://schemas.microsoft.com/office/drawing/2014/main" xmlns="" id="{693C9F9C-B436-E4B4-1ECD-5DC74D3055D7}"/>
              </a:ext>
            </a:extLst>
          </p:cNvPr>
          <p:cNvSpPr txBox="1">
            <a:spLocks noChangeArrowheads="1"/>
          </p:cNvSpPr>
          <p:nvPr/>
        </p:nvSpPr>
        <p:spPr bwMode="auto">
          <a:xfrm>
            <a:off x="1255019" y="5410200"/>
            <a:ext cx="8604250" cy="140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b="1" u="sng">
                <a:solidFill>
                  <a:srgbClr val="009900"/>
                </a:solidFill>
                <a:latin typeface="Arial" panose="020B0604020202020204" pitchFamily="34" charset="0"/>
              </a:rPr>
              <a:t>5) Conditions climatiques optimales</a:t>
            </a:r>
          </a:p>
          <a:p>
            <a:pPr eaLnBrk="1" hangingPunct="1">
              <a:spcBef>
                <a:spcPct val="50000"/>
              </a:spcBef>
              <a:buFontTx/>
              <a:buChar char="-"/>
            </a:pPr>
            <a:r>
              <a:rPr lang="fr-BE" altLang="de-DE" sz="1200">
                <a:latin typeface="Arial" panose="020B0604020202020204" pitchFamily="34" charset="0"/>
              </a:rPr>
              <a:t> Temps pluvieux</a:t>
            </a:r>
          </a:p>
          <a:p>
            <a:pPr eaLnBrk="1" hangingPunct="1">
              <a:spcBef>
                <a:spcPct val="50000"/>
              </a:spcBef>
              <a:buFontTx/>
              <a:buChar char="-"/>
            </a:pPr>
            <a:r>
              <a:rPr lang="fr-BE" altLang="de-DE" sz="1200">
                <a:latin typeface="Arial" panose="020B0604020202020204" pitchFamily="34" charset="0"/>
              </a:rPr>
              <a:t> Ciel couvert</a:t>
            </a:r>
          </a:p>
          <a:p>
            <a:pPr eaLnBrk="1" hangingPunct="1">
              <a:spcBef>
                <a:spcPct val="50000"/>
              </a:spcBef>
              <a:buFontTx/>
              <a:buChar char="-"/>
            </a:pPr>
            <a:r>
              <a:rPr lang="fr-BE" altLang="de-DE" sz="1200">
                <a:latin typeface="Arial" panose="020B0604020202020204" pitchFamily="34" charset="0"/>
              </a:rPr>
              <a:t> Peu de vent</a:t>
            </a:r>
          </a:p>
          <a:p>
            <a:pPr eaLnBrk="1" hangingPunct="1">
              <a:spcBef>
                <a:spcPct val="50000"/>
              </a:spcBef>
              <a:buFontTx/>
              <a:buChar char="-"/>
            </a:pPr>
            <a:r>
              <a:rPr lang="fr-BE" altLang="de-DE" sz="1200">
                <a:latin typeface="Arial" panose="020B0604020202020204" pitchFamily="34" charset="0"/>
              </a:rPr>
              <a:t> Basse température</a:t>
            </a:r>
          </a:p>
        </p:txBody>
      </p:sp>
      <p:pic>
        <p:nvPicPr>
          <p:cNvPr id="14" name="Picture 15" descr="Güllefass">
            <a:extLst>
              <a:ext uri="{FF2B5EF4-FFF2-40B4-BE49-F238E27FC236}">
                <a16:creationId xmlns:a16="http://schemas.microsoft.com/office/drawing/2014/main" xmlns="" id="{62DA97FF-CAE2-AE2E-1337-8901D3275CE7}"/>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22382" y="1066800"/>
            <a:ext cx="2465387" cy="147955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15" name="Picture 16">
            <a:extLst>
              <a:ext uri="{FF2B5EF4-FFF2-40B4-BE49-F238E27FC236}">
                <a16:creationId xmlns:a16="http://schemas.microsoft.com/office/drawing/2014/main" xmlns="" id="{308241A4-8565-995E-3E23-7F2C01FEAE55}"/>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630169" y="5697538"/>
            <a:ext cx="2008188" cy="1084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20963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a:extLst>
              <a:ext uri="{FF2B5EF4-FFF2-40B4-BE49-F238E27FC236}">
                <a16:creationId xmlns:a16="http://schemas.microsoft.com/office/drawing/2014/main" xmlns="" id="{A852F52C-78CF-0A0C-5922-3A8C4AC34101}"/>
              </a:ext>
            </a:extLst>
          </p:cNvPr>
          <p:cNvSpPr txBox="1">
            <a:spLocks noChangeArrowheads="1"/>
          </p:cNvSpPr>
          <p:nvPr/>
        </p:nvSpPr>
        <p:spPr bwMode="auto">
          <a:xfrm>
            <a:off x="1250826" y="0"/>
            <a:ext cx="9144000"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b="1" u="sng">
                <a:solidFill>
                  <a:srgbClr val="009900"/>
                </a:solidFill>
                <a:latin typeface="Arial" panose="020B0604020202020204" pitchFamily="34" charset="0"/>
              </a:rPr>
              <a:t>6) Le moment d’épandage optimal</a:t>
            </a:r>
          </a:p>
          <a:p>
            <a:pPr algn="ctr" eaLnBrk="1" hangingPunct="1">
              <a:spcBef>
                <a:spcPct val="50000"/>
              </a:spcBef>
              <a:buFontTx/>
              <a:buNone/>
            </a:pPr>
            <a:r>
              <a:rPr lang="fr-BE" altLang="de-DE" sz="1200" b="1" i="1">
                <a:solidFill>
                  <a:srgbClr val="CC0099"/>
                </a:solidFill>
                <a:latin typeface="Arial" panose="020B0604020202020204" pitchFamily="34" charset="0"/>
              </a:rPr>
              <a:t>Ceci prépose d’avoir assez de capacité de stockage</a:t>
            </a:r>
            <a:r>
              <a:rPr lang="fr-BE" altLang="de-DE" sz="1200" b="1">
                <a:solidFill>
                  <a:srgbClr val="CC0099"/>
                </a:solidFill>
                <a:latin typeface="Arial" panose="020B0604020202020204" pitchFamily="34" charset="0"/>
              </a:rPr>
              <a:t>!</a:t>
            </a:r>
          </a:p>
          <a:p>
            <a:pPr eaLnBrk="1" hangingPunct="1">
              <a:spcBef>
                <a:spcPct val="50000"/>
              </a:spcBef>
              <a:buFontTx/>
              <a:buNone/>
            </a:pPr>
            <a:r>
              <a:rPr lang="fr-BE" altLang="de-DE" sz="1200">
                <a:solidFill>
                  <a:srgbClr val="0066FF"/>
                </a:solidFill>
                <a:latin typeface="Arial" panose="020B0604020202020204" pitchFamily="34" charset="0"/>
              </a:rPr>
              <a:t>Lisier</a:t>
            </a:r>
            <a:r>
              <a:rPr lang="fr-BE" altLang="de-DE" sz="1200">
                <a:latin typeface="Arial" panose="020B0604020202020204" pitchFamily="34" charset="0"/>
              </a:rPr>
              <a:t>: 1 vache produit pendant 6 mois de stabulation 10 m³ de lisier</a:t>
            </a:r>
          </a:p>
          <a:p>
            <a:pPr eaLnBrk="1" hangingPunct="1">
              <a:spcBef>
                <a:spcPct val="50000"/>
              </a:spcBef>
              <a:buFontTx/>
              <a:buNone/>
            </a:pPr>
            <a:r>
              <a:rPr lang="fr-BE" altLang="de-DE" sz="1200" b="1" i="1">
                <a:solidFill>
                  <a:srgbClr val="669900"/>
                </a:solidFill>
                <a:latin typeface="Arial" panose="020B0604020202020204" pitchFamily="34" charset="0"/>
              </a:rPr>
              <a:t>En prairie permanente:</a:t>
            </a:r>
          </a:p>
          <a:p>
            <a:pPr eaLnBrk="1" hangingPunct="1">
              <a:spcBef>
                <a:spcPct val="50000"/>
              </a:spcBef>
              <a:buFontTx/>
              <a:buChar char="-"/>
            </a:pPr>
            <a:r>
              <a:rPr lang="fr-BE" altLang="de-DE" sz="1200">
                <a:latin typeface="Arial" panose="020B0604020202020204" pitchFamily="34" charset="0"/>
              </a:rPr>
              <a:t> Epandre le </a:t>
            </a:r>
            <a:r>
              <a:rPr lang="fr-BE" altLang="de-DE" sz="1200">
                <a:solidFill>
                  <a:srgbClr val="0066FF"/>
                </a:solidFill>
                <a:latin typeface="Arial" panose="020B0604020202020204" pitchFamily="34" charset="0"/>
              </a:rPr>
              <a:t>lisier</a:t>
            </a:r>
            <a:r>
              <a:rPr lang="fr-BE" altLang="de-DE" sz="1200">
                <a:latin typeface="Arial" panose="020B0604020202020204" pitchFamily="34" charset="0"/>
              </a:rPr>
              <a:t> en fin d’hiver et pendant la période de végétation</a:t>
            </a:r>
          </a:p>
          <a:p>
            <a:pPr eaLnBrk="1" hangingPunct="1">
              <a:spcBef>
                <a:spcPct val="50000"/>
              </a:spcBef>
              <a:buFontTx/>
              <a:buChar char="-"/>
            </a:pPr>
            <a:r>
              <a:rPr lang="fr-BE" altLang="de-DE" sz="1200">
                <a:latin typeface="Arial" panose="020B0604020202020204" pitchFamily="34" charset="0"/>
              </a:rPr>
              <a:t> Le </a:t>
            </a:r>
            <a:r>
              <a:rPr lang="fr-BE" altLang="de-DE" sz="1200">
                <a:solidFill>
                  <a:srgbClr val="0066FF"/>
                </a:solidFill>
                <a:latin typeface="Arial" panose="020B0604020202020204" pitchFamily="34" charset="0"/>
              </a:rPr>
              <a:t>lisier</a:t>
            </a:r>
            <a:r>
              <a:rPr lang="fr-BE" altLang="de-DE" sz="1200">
                <a:latin typeface="Arial" panose="020B0604020202020204" pitchFamily="34" charset="0"/>
              </a:rPr>
              <a:t> doit être épandu directement après l‘exploitation</a:t>
            </a:r>
          </a:p>
          <a:p>
            <a:pPr eaLnBrk="1" hangingPunct="1">
              <a:spcBef>
                <a:spcPct val="50000"/>
              </a:spcBef>
              <a:buFontTx/>
              <a:buChar char="-"/>
            </a:pPr>
            <a:r>
              <a:rPr lang="fr-BE" altLang="de-DE" sz="1200">
                <a:latin typeface="Arial" panose="020B0604020202020204" pitchFamily="34" charset="0"/>
              </a:rPr>
              <a:t> Les conditions climatiques sont déterminantes!</a:t>
            </a:r>
          </a:p>
          <a:p>
            <a:pPr eaLnBrk="1" hangingPunct="1">
              <a:spcBef>
                <a:spcPct val="50000"/>
              </a:spcBef>
              <a:buFontTx/>
              <a:buChar char="-"/>
            </a:pPr>
            <a:r>
              <a:rPr lang="fr-BE" altLang="de-DE" sz="1200">
                <a:latin typeface="Arial" panose="020B0604020202020204" pitchFamily="34" charset="0"/>
              </a:rPr>
              <a:t> </a:t>
            </a:r>
            <a:r>
              <a:rPr lang="fr-BE" altLang="de-DE" sz="1200">
                <a:solidFill>
                  <a:srgbClr val="0066FF"/>
                </a:solidFill>
                <a:latin typeface="Arial" panose="020B0604020202020204" pitchFamily="34" charset="0"/>
              </a:rPr>
              <a:t>Fumier composté: </a:t>
            </a:r>
            <a:r>
              <a:rPr lang="fr-BE" altLang="de-DE" sz="1200">
                <a:latin typeface="Arial" panose="020B0604020202020204" pitchFamily="34" charset="0"/>
              </a:rPr>
              <a:t>l’application peut s’effectuer pratiquement </a:t>
            </a:r>
          </a:p>
          <a:p>
            <a:pPr eaLnBrk="1" hangingPunct="1">
              <a:spcBef>
                <a:spcPct val="50000"/>
              </a:spcBef>
              <a:buFontTx/>
              <a:buNone/>
            </a:pPr>
            <a:r>
              <a:rPr lang="fr-BE" altLang="de-DE" sz="1200">
                <a:latin typeface="Arial" panose="020B0604020202020204" pitchFamily="34" charset="0"/>
              </a:rPr>
              <a:t>tout au long de l’année</a:t>
            </a:r>
          </a:p>
          <a:p>
            <a:pPr eaLnBrk="1" hangingPunct="1">
              <a:spcBef>
                <a:spcPct val="50000"/>
              </a:spcBef>
              <a:buFontTx/>
              <a:buNone/>
            </a:pPr>
            <a:r>
              <a:rPr lang="fr-BE" altLang="de-DE" sz="1200" b="1" i="1">
                <a:solidFill>
                  <a:srgbClr val="669900"/>
                </a:solidFill>
                <a:latin typeface="Arial" panose="020B0604020202020204" pitchFamily="34" charset="0"/>
              </a:rPr>
              <a:t>En culture de maïs:</a:t>
            </a:r>
          </a:p>
          <a:p>
            <a:pPr eaLnBrk="1" hangingPunct="1">
              <a:spcBef>
                <a:spcPct val="50000"/>
              </a:spcBef>
              <a:buFontTx/>
              <a:buChar char="-"/>
            </a:pPr>
            <a:r>
              <a:rPr lang="fr-BE" altLang="de-DE" sz="1200">
                <a:latin typeface="Arial" panose="020B0604020202020204" pitchFamily="34" charset="0"/>
              </a:rPr>
              <a:t> Le </a:t>
            </a:r>
            <a:r>
              <a:rPr lang="fr-BE" altLang="de-DE" sz="1200">
                <a:solidFill>
                  <a:srgbClr val="0066FF"/>
                </a:solidFill>
                <a:latin typeface="Arial" panose="020B0604020202020204" pitchFamily="34" charset="0"/>
              </a:rPr>
              <a:t>lisier</a:t>
            </a:r>
            <a:r>
              <a:rPr lang="fr-BE" altLang="de-DE" sz="1200">
                <a:latin typeface="Arial" panose="020B0604020202020204" pitchFamily="34" charset="0"/>
              </a:rPr>
              <a:t> directement avant le semis</a:t>
            </a:r>
          </a:p>
          <a:p>
            <a:pPr eaLnBrk="1" hangingPunct="1">
              <a:spcBef>
                <a:spcPct val="50000"/>
              </a:spcBef>
              <a:buFontTx/>
              <a:buNone/>
            </a:pPr>
            <a:r>
              <a:rPr lang="fr-BE" altLang="de-DE" sz="1200">
                <a:solidFill>
                  <a:srgbClr val="0066FF"/>
                </a:solidFill>
                <a:latin typeface="Arial" panose="020B0604020202020204" pitchFamily="34" charset="0"/>
              </a:rPr>
              <a:t>- Fumier pailleux</a:t>
            </a:r>
            <a:r>
              <a:rPr lang="fr-BE" altLang="de-DE" sz="1200">
                <a:latin typeface="Arial" panose="020B0604020202020204" pitchFamily="34" charset="0"/>
              </a:rPr>
              <a:t>: application en hiver, </a:t>
            </a:r>
          </a:p>
          <a:p>
            <a:pPr eaLnBrk="1" hangingPunct="1">
              <a:spcBef>
                <a:spcPct val="50000"/>
              </a:spcBef>
              <a:buFontTx/>
              <a:buNone/>
            </a:pPr>
            <a:endParaRPr lang="fr-BE" altLang="de-DE" sz="1200">
              <a:latin typeface="Arial" panose="020B0604020202020204" pitchFamily="34" charset="0"/>
            </a:endParaRPr>
          </a:p>
        </p:txBody>
      </p:sp>
      <p:sp>
        <p:nvSpPr>
          <p:cNvPr id="3" name="Text Box 11">
            <a:extLst>
              <a:ext uri="{FF2B5EF4-FFF2-40B4-BE49-F238E27FC236}">
                <a16:creationId xmlns:a16="http://schemas.microsoft.com/office/drawing/2014/main" xmlns="" id="{19EAD63F-4996-0CF3-3C8D-6DE296235458}"/>
              </a:ext>
            </a:extLst>
          </p:cNvPr>
          <p:cNvSpPr txBox="1">
            <a:spLocks noChangeArrowheads="1"/>
          </p:cNvSpPr>
          <p:nvPr/>
        </p:nvSpPr>
        <p:spPr bwMode="auto">
          <a:xfrm>
            <a:off x="4713164" y="3154363"/>
            <a:ext cx="5834062" cy="1036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nl-BE" altLang="de-DE" sz="1400" b="1" u="sng">
                <a:solidFill>
                  <a:srgbClr val="009900"/>
                </a:solidFill>
                <a:latin typeface="Arial" panose="020B0604020202020204" pitchFamily="34" charset="0"/>
              </a:rPr>
              <a:t>7) La quantité</a:t>
            </a:r>
          </a:p>
          <a:p>
            <a:pPr eaLnBrk="1" hangingPunct="1">
              <a:spcBef>
                <a:spcPct val="50000"/>
              </a:spcBef>
              <a:buFontTx/>
              <a:buChar char="-"/>
            </a:pPr>
            <a:r>
              <a:rPr lang="de-DE" altLang="de-DE" sz="1200">
                <a:latin typeface="Arial" panose="020B0604020202020204" pitchFamily="34" charset="0"/>
              </a:rPr>
              <a:t>12 à 20 </a:t>
            </a:r>
            <a:r>
              <a:rPr lang="fr-BE" altLang="de-DE" sz="1200">
                <a:latin typeface="Arial" panose="020B0604020202020204" pitchFamily="34" charset="0"/>
              </a:rPr>
              <a:t>m³ de lisier ou de fumier composté par apport, </a:t>
            </a:r>
          </a:p>
          <a:p>
            <a:pPr eaLnBrk="1" hangingPunct="1">
              <a:spcBef>
                <a:spcPct val="50000"/>
              </a:spcBef>
              <a:buFontTx/>
              <a:buNone/>
            </a:pPr>
            <a:r>
              <a:rPr lang="fr-BE" altLang="de-DE" sz="1200">
                <a:latin typeface="Arial" panose="020B0604020202020204" pitchFamily="34" charset="0"/>
              </a:rPr>
              <a:t>- Ce volume dépend d’abord des besoins des cultures concernées et de la valeur de l’engrais de ferme</a:t>
            </a:r>
          </a:p>
        </p:txBody>
      </p:sp>
      <p:sp>
        <p:nvSpPr>
          <p:cNvPr id="4" name="Text Box 12">
            <a:extLst>
              <a:ext uri="{FF2B5EF4-FFF2-40B4-BE49-F238E27FC236}">
                <a16:creationId xmlns:a16="http://schemas.microsoft.com/office/drawing/2014/main" xmlns="" id="{8DD44479-A0A0-2F88-BB2B-FFFC4E6B1706}"/>
              </a:ext>
            </a:extLst>
          </p:cNvPr>
          <p:cNvSpPr txBox="1">
            <a:spLocks noChangeArrowheads="1"/>
          </p:cNvSpPr>
          <p:nvPr/>
        </p:nvSpPr>
        <p:spPr bwMode="auto">
          <a:xfrm>
            <a:off x="1250826" y="4205288"/>
            <a:ext cx="7872413" cy="1128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nl-BE" altLang="de-DE" sz="1400" b="1" u="sng">
                <a:solidFill>
                  <a:srgbClr val="009900"/>
                </a:solidFill>
                <a:latin typeface="Arial" panose="020B0604020202020204" pitchFamily="34" charset="0"/>
              </a:rPr>
              <a:t>8</a:t>
            </a:r>
            <a:r>
              <a:rPr lang="de-DE" altLang="de-DE" sz="1400" b="1" u="sng">
                <a:solidFill>
                  <a:srgbClr val="009900"/>
                </a:solidFill>
                <a:latin typeface="Arial" panose="020B0604020202020204" pitchFamily="34" charset="0"/>
              </a:rPr>
              <a:t>) </a:t>
            </a:r>
            <a:r>
              <a:rPr lang="fr-BE" altLang="de-DE" sz="1400" b="1" u="sng">
                <a:solidFill>
                  <a:srgbClr val="009900"/>
                </a:solidFill>
                <a:latin typeface="Arial" panose="020B0604020202020204" pitchFamily="34" charset="0"/>
              </a:rPr>
              <a:t>La technique d‘épandage</a:t>
            </a:r>
          </a:p>
          <a:p>
            <a:pPr eaLnBrk="1" hangingPunct="1">
              <a:spcBef>
                <a:spcPct val="50000"/>
              </a:spcBef>
              <a:buFontTx/>
              <a:buNone/>
            </a:pPr>
            <a:r>
              <a:rPr lang="de-DE" altLang="de-DE" sz="1200">
                <a:latin typeface="Arial Unicode MS" pitchFamily="34" charset="-128"/>
                <a:ea typeface="Arial Unicode MS" pitchFamily="34" charset="-128"/>
              </a:rPr>
              <a:t>◆ </a:t>
            </a:r>
            <a:r>
              <a:rPr lang="fr-BE" altLang="de-DE" sz="1200">
                <a:latin typeface="Arial Unicode MS" pitchFamily="34" charset="-128"/>
                <a:ea typeface="Arial Unicode MS" pitchFamily="34" charset="-128"/>
              </a:rPr>
              <a:t>Le </a:t>
            </a:r>
            <a:r>
              <a:rPr lang="fr-BE" altLang="de-DE" sz="1200">
                <a:solidFill>
                  <a:srgbClr val="0066FF"/>
                </a:solidFill>
                <a:latin typeface="Arial" panose="020B0604020202020204" pitchFamily="34" charset="0"/>
                <a:ea typeface="Arial Unicode MS" pitchFamily="34" charset="-128"/>
              </a:rPr>
              <a:t>lisier</a:t>
            </a:r>
            <a:r>
              <a:rPr lang="fr-BE" altLang="de-DE" sz="1200">
                <a:latin typeface="Arial Unicode MS" pitchFamily="34" charset="-128"/>
                <a:ea typeface="Arial Unicode MS" pitchFamily="34" charset="-128"/>
              </a:rPr>
              <a:t> doit pénétrer dans le sol sans perte et le plus rapidement possible</a:t>
            </a:r>
          </a:p>
          <a:p>
            <a:pPr eaLnBrk="1" hangingPunct="1">
              <a:spcBef>
                <a:spcPct val="50000"/>
              </a:spcBef>
              <a:buFontTx/>
              <a:buNone/>
            </a:pPr>
            <a:r>
              <a:rPr lang="fr-BE" altLang="de-DE" sz="1200">
                <a:latin typeface="Arial Unicode MS" pitchFamily="34" charset="-128"/>
                <a:ea typeface="Arial Unicode MS" pitchFamily="34" charset="-128"/>
              </a:rPr>
              <a:t>Ceci ne peut se faire qu‘avec des systèmes qui travaillent près du sol, et avec de grosses gouttes</a:t>
            </a:r>
          </a:p>
          <a:p>
            <a:pPr eaLnBrk="1" hangingPunct="1">
              <a:spcBef>
                <a:spcPct val="50000"/>
              </a:spcBef>
              <a:buFontTx/>
              <a:buNone/>
            </a:pPr>
            <a:r>
              <a:rPr lang="fr-BE" altLang="de-DE" sz="1200">
                <a:latin typeface="Arial Unicode MS" pitchFamily="34" charset="-128"/>
                <a:ea typeface="Arial Unicode MS" pitchFamily="34" charset="-128"/>
              </a:rPr>
              <a:t>◆ Les </a:t>
            </a:r>
            <a:r>
              <a:rPr lang="fr-BE" altLang="de-DE" sz="1200">
                <a:solidFill>
                  <a:srgbClr val="0066FF"/>
                </a:solidFill>
                <a:latin typeface="Arial" panose="020B0604020202020204" pitchFamily="34" charset="0"/>
                <a:ea typeface="Arial Unicode MS" pitchFamily="34" charset="-128"/>
              </a:rPr>
              <a:t>composts et fumiers</a:t>
            </a:r>
            <a:r>
              <a:rPr lang="fr-BE" altLang="de-DE" sz="1200">
                <a:latin typeface="Arial Unicode MS" pitchFamily="34" charset="-128"/>
                <a:ea typeface="Arial Unicode MS" pitchFamily="34" charset="-128"/>
              </a:rPr>
              <a:t>  seront épandus avec du matériel travaillant sur une grande largeur</a:t>
            </a:r>
          </a:p>
        </p:txBody>
      </p:sp>
      <p:sp>
        <p:nvSpPr>
          <p:cNvPr id="5" name="Text Box 13">
            <a:extLst>
              <a:ext uri="{FF2B5EF4-FFF2-40B4-BE49-F238E27FC236}">
                <a16:creationId xmlns:a16="http://schemas.microsoft.com/office/drawing/2014/main" xmlns="" id="{FF773577-E189-AF34-ECBB-A7FE3D6CBB7B}"/>
              </a:ext>
            </a:extLst>
          </p:cNvPr>
          <p:cNvSpPr txBox="1">
            <a:spLocks noChangeArrowheads="1"/>
          </p:cNvSpPr>
          <p:nvPr/>
        </p:nvSpPr>
        <p:spPr bwMode="auto">
          <a:xfrm>
            <a:off x="7575426" y="5364163"/>
            <a:ext cx="1728788"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nl-BE" altLang="de-DE" sz="1400" b="1" u="sng">
                <a:solidFill>
                  <a:srgbClr val="009900"/>
                </a:solidFill>
                <a:latin typeface="Arial" panose="020B0604020202020204" pitchFamily="34" charset="0"/>
              </a:rPr>
              <a:t>9) Sol</a:t>
            </a:r>
          </a:p>
          <a:p>
            <a:pPr eaLnBrk="1" hangingPunct="1">
              <a:spcBef>
                <a:spcPct val="50000"/>
              </a:spcBef>
              <a:buFontTx/>
              <a:buNone/>
            </a:pPr>
            <a:r>
              <a:rPr lang="de-DE" altLang="de-DE" sz="1200">
                <a:latin typeface="Arial" panose="020B0604020202020204" pitchFamily="34" charset="0"/>
              </a:rPr>
              <a:t>- Portant</a:t>
            </a:r>
          </a:p>
        </p:txBody>
      </p:sp>
      <p:sp>
        <p:nvSpPr>
          <p:cNvPr id="6" name="Text Box 14">
            <a:extLst>
              <a:ext uri="{FF2B5EF4-FFF2-40B4-BE49-F238E27FC236}">
                <a16:creationId xmlns:a16="http://schemas.microsoft.com/office/drawing/2014/main" xmlns="" id="{812203BB-A185-BC37-4108-4064A7E00658}"/>
              </a:ext>
            </a:extLst>
          </p:cNvPr>
          <p:cNvSpPr txBox="1">
            <a:spLocks noChangeArrowheads="1"/>
          </p:cNvSpPr>
          <p:nvPr/>
        </p:nvSpPr>
        <p:spPr bwMode="auto">
          <a:xfrm>
            <a:off x="1250826" y="5943600"/>
            <a:ext cx="8255000" cy="85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nl-BE" altLang="de-DE" sz="1400" b="1" u="sng">
                <a:solidFill>
                  <a:srgbClr val="009900"/>
                </a:solidFill>
                <a:latin typeface="Arial" panose="020B0604020202020204" pitchFamily="34" charset="0"/>
              </a:rPr>
              <a:t>10) </a:t>
            </a:r>
            <a:r>
              <a:rPr lang="fr-BE" altLang="de-DE" sz="1400" b="1" u="sng">
                <a:solidFill>
                  <a:srgbClr val="009900"/>
                </a:solidFill>
                <a:latin typeface="Arial" panose="020B0604020202020204" pitchFamily="34" charset="0"/>
              </a:rPr>
              <a:t>Environnement et événements socio-culturels</a:t>
            </a:r>
          </a:p>
          <a:p>
            <a:pPr eaLnBrk="1" hangingPunct="1">
              <a:spcBef>
                <a:spcPct val="50000"/>
              </a:spcBef>
              <a:buFontTx/>
              <a:buChar char="-"/>
            </a:pPr>
            <a:r>
              <a:rPr lang="nl-BE" altLang="de-DE" sz="1200">
                <a:latin typeface="Arial" panose="020B0604020202020204" pitchFamily="34" charset="0"/>
              </a:rPr>
              <a:t> P.ex. Tenir compte des fêtes, communion,…</a:t>
            </a:r>
          </a:p>
          <a:p>
            <a:pPr eaLnBrk="1" hangingPunct="1">
              <a:spcBef>
                <a:spcPct val="50000"/>
              </a:spcBef>
              <a:buFontTx/>
              <a:buNone/>
            </a:pPr>
            <a:r>
              <a:rPr lang="nl-BE" altLang="de-DE" sz="1200" b="1" i="1">
                <a:solidFill>
                  <a:srgbClr val="CC0099"/>
                </a:solidFill>
                <a:latin typeface="Arial" panose="020B0604020202020204" pitchFamily="34" charset="0"/>
              </a:rPr>
              <a:t>- On doit également être particulièrement attentif aux ruisseaux, fossés…</a:t>
            </a:r>
            <a:endParaRPr lang="de-DE" altLang="de-DE" sz="1200" b="1" i="1">
              <a:solidFill>
                <a:srgbClr val="CC0099"/>
              </a:solidFill>
              <a:latin typeface="Arial" panose="020B0604020202020204" pitchFamily="34" charset="0"/>
            </a:endParaRPr>
          </a:p>
        </p:txBody>
      </p:sp>
      <p:pic>
        <p:nvPicPr>
          <p:cNvPr id="7" name="Picture 19">
            <a:extLst>
              <a:ext uri="{FF2B5EF4-FFF2-40B4-BE49-F238E27FC236}">
                <a16:creationId xmlns:a16="http://schemas.microsoft.com/office/drawing/2014/main" xmlns="" id="{B5D0F30C-1074-9B06-8854-75C9B9590785}"/>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13426" y="838200"/>
            <a:ext cx="2124075" cy="1317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925469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xmlns="" id="{2818FFBD-090C-67E5-F8C5-CF88F34FC27E}"/>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366982"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77034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9E3A9D6A-B1DA-2E73-7A82-D7B75A87BDC7}"/>
              </a:ext>
            </a:extLst>
          </p:cNvPr>
          <p:cNvSpPr>
            <a:spLocks noGrp="1" noChangeArrowheads="1"/>
          </p:cNvSpPr>
          <p:nvPr/>
        </p:nvSpPr>
        <p:spPr bwMode="auto">
          <a:xfrm>
            <a:off x="624280" y="1690688"/>
            <a:ext cx="10865755" cy="4802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eaLnBrk="1" hangingPunct="1">
              <a:lnSpc>
                <a:spcPct val="80000"/>
              </a:lnSpc>
            </a:pPr>
            <a:r>
              <a:rPr lang="fr-BE" altLang="de-DE" sz="2800" dirty="0"/>
              <a:t>Une tonne de MS d’herbe exporte</a:t>
            </a:r>
          </a:p>
          <a:p>
            <a:pPr eaLnBrk="1" hangingPunct="1">
              <a:lnSpc>
                <a:spcPct val="80000"/>
              </a:lnSpc>
            </a:pPr>
            <a:endParaRPr lang="fr-BE" altLang="de-DE" sz="2800" dirty="0"/>
          </a:p>
          <a:p>
            <a:pPr eaLnBrk="1" hangingPunct="1">
              <a:lnSpc>
                <a:spcPct val="80000"/>
              </a:lnSpc>
            </a:pPr>
            <a:endParaRPr lang="fr-BE" altLang="de-DE" sz="2800" dirty="0"/>
          </a:p>
          <a:p>
            <a:pPr eaLnBrk="1" hangingPunct="1">
              <a:lnSpc>
                <a:spcPct val="80000"/>
              </a:lnSpc>
            </a:pPr>
            <a:endParaRPr lang="fr-BE" altLang="de-DE" sz="2800" dirty="0"/>
          </a:p>
          <a:p>
            <a:pPr eaLnBrk="1" hangingPunct="1">
              <a:lnSpc>
                <a:spcPct val="80000"/>
              </a:lnSpc>
            </a:pPr>
            <a:endParaRPr lang="fr-BE" altLang="de-DE" sz="2800" dirty="0"/>
          </a:p>
          <a:p>
            <a:pPr eaLnBrk="1" hangingPunct="1">
              <a:lnSpc>
                <a:spcPct val="80000"/>
              </a:lnSpc>
            </a:pPr>
            <a:endParaRPr lang="fr-BE" altLang="de-DE" sz="2800" dirty="0"/>
          </a:p>
          <a:p>
            <a:pPr eaLnBrk="1" hangingPunct="1">
              <a:lnSpc>
                <a:spcPct val="80000"/>
              </a:lnSpc>
            </a:pPr>
            <a:endParaRPr lang="fr-BE" altLang="de-DE" sz="2800" dirty="0"/>
          </a:p>
          <a:p>
            <a:pPr eaLnBrk="1" hangingPunct="1">
              <a:lnSpc>
                <a:spcPct val="80000"/>
              </a:lnSpc>
              <a:buFontTx/>
              <a:buNone/>
            </a:pPr>
            <a:endParaRPr lang="fr-BE" altLang="de-DE" sz="2800" dirty="0"/>
          </a:p>
          <a:p>
            <a:pPr eaLnBrk="1" hangingPunct="1">
              <a:lnSpc>
                <a:spcPct val="80000"/>
              </a:lnSpc>
            </a:pPr>
            <a:r>
              <a:rPr lang="fr-BE" altLang="de-DE" sz="2800" dirty="0"/>
              <a:t>Ex : une prairie ensilée d’un rendement de 8 t MS/ha exporte : </a:t>
            </a:r>
          </a:p>
          <a:p>
            <a:pPr lvl="1" eaLnBrk="1" hangingPunct="1">
              <a:lnSpc>
                <a:spcPct val="80000"/>
              </a:lnSpc>
            </a:pPr>
            <a:r>
              <a:rPr lang="fr-BE" altLang="de-DE" sz="2400" dirty="0"/>
              <a:t>200 u. d’N (dont max 170 kg N d’origine animale en zone vulnérable)</a:t>
            </a:r>
          </a:p>
          <a:p>
            <a:pPr lvl="1" eaLnBrk="1" hangingPunct="1">
              <a:lnSpc>
                <a:spcPct val="80000"/>
              </a:lnSpc>
            </a:pPr>
            <a:r>
              <a:rPr lang="fr-BE" altLang="de-DE" sz="2400" dirty="0"/>
              <a:t>64 u. de P</a:t>
            </a:r>
            <a:r>
              <a:rPr lang="fr-BE" altLang="de-DE" sz="2400" baseline="-25000" dirty="0"/>
              <a:t>2</a:t>
            </a:r>
            <a:r>
              <a:rPr lang="fr-BE" altLang="de-DE" sz="2400" dirty="0"/>
              <a:t>O</a:t>
            </a:r>
            <a:r>
              <a:rPr lang="fr-BE" altLang="de-DE" sz="2400" baseline="-25000" dirty="0"/>
              <a:t>5</a:t>
            </a:r>
          </a:p>
          <a:p>
            <a:pPr lvl="1" eaLnBrk="1" hangingPunct="1">
              <a:lnSpc>
                <a:spcPct val="80000"/>
              </a:lnSpc>
            </a:pPr>
            <a:r>
              <a:rPr lang="fr-BE" altLang="de-DE" sz="2400" dirty="0"/>
              <a:t>200 u. de K</a:t>
            </a:r>
            <a:r>
              <a:rPr lang="fr-BE" altLang="de-DE" sz="2400" baseline="-25000" dirty="0"/>
              <a:t>2</a:t>
            </a:r>
            <a:r>
              <a:rPr lang="fr-BE" altLang="de-DE" sz="2400" dirty="0"/>
              <a:t>O</a:t>
            </a:r>
            <a:endParaRPr lang="de-DE" altLang="de-DE" sz="2400" dirty="0"/>
          </a:p>
        </p:txBody>
      </p:sp>
      <p:pic>
        <p:nvPicPr>
          <p:cNvPr id="5" name="table">
            <a:extLst>
              <a:ext uri="{FF2B5EF4-FFF2-40B4-BE49-F238E27FC236}">
                <a16:creationId xmlns:a16="http://schemas.microsoft.com/office/drawing/2014/main" xmlns="" id="{4CB07BC7-CB30-56CB-3150-D022593BDC09}"/>
              </a:ext>
            </a:extLst>
          </p:cNvPr>
          <p:cNvPicPr>
            <a:picLocks noChangeAspect="1"/>
          </p:cNvPicPr>
          <p:nvPr/>
        </p:nvPicPr>
        <p:blipFill>
          <a:blip r:embed="rId2"/>
          <a:stretch>
            <a:fillRect/>
          </a:stretch>
        </p:blipFill>
        <p:spPr>
          <a:xfrm>
            <a:off x="275031" y="2300288"/>
            <a:ext cx="11727623" cy="2643752"/>
          </a:xfrm>
          <a:prstGeom prst="rect">
            <a:avLst/>
          </a:prstGeom>
        </p:spPr>
      </p:pic>
      <p:sp>
        <p:nvSpPr>
          <p:cNvPr id="6" name="Rectangle 2">
            <a:extLst>
              <a:ext uri="{FF2B5EF4-FFF2-40B4-BE49-F238E27FC236}">
                <a16:creationId xmlns:a16="http://schemas.microsoft.com/office/drawing/2014/main" xmlns="" id="{2DC04B6C-1648-96EA-D462-B05247EE562A}"/>
              </a:ext>
            </a:extLst>
          </p:cNvPr>
          <p:cNvSpPr>
            <a:spLocks noGrp="1" noChangeArrowheads="1"/>
          </p:cNvSpPr>
          <p:nvPr>
            <p:ph type="title"/>
          </p:nvPr>
        </p:nvSpPr>
        <p:spPr bwMode="auto">
          <a:xfrm>
            <a:off x="111661" y="365125"/>
            <a:ext cx="11960266"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a:lstStyle>
          <a:p>
            <a:pPr eaLnBrk="1" hangingPunct="1"/>
            <a:r>
              <a:rPr lang="fr-BE" altLang="de-DE" sz="4000"/>
              <a:t>Les besoins de la prairie calculés sur base des exportations</a:t>
            </a:r>
            <a:endParaRPr lang="de-DE" altLang="de-DE" sz="4000"/>
          </a:p>
        </p:txBody>
      </p:sp>
    </p:spTree>
    <p:extLst>
      <p:ext uri="{BB962C8B-B14F-4D97-AF65-F5344CB8AC3E}">
        <p14:creationId xmlns:p14="http://schemas.microsoft.com/office/powerpoint/2010/main" xmlns="" val="2509919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9F445830-E7CC-608A-A388-1066E6EB30AA}"/>
              </a:ext>
            </a:extLst>
          </p:cNvPr>
          <p:cNvSpPr>
            <a:spLocks noGrp="1"/>
          </p:cNvSpPr>
          <p:nvPr>
            <p:ph type="title"/>
          </p:nvPr>
        </p:nvSpPr>
        <p:spPr>
          <a:xfrm>
            <a:off x="281544" y="159450"/>
            <a:ext cx="11726426" cy="1325563"/>
          </a:xfrm>
        </p:spPr>
        <p:txBody>
          <a:bodyPr/>
          <a:lstStyle/>
          <a:p>
            <a:pPr algn="ctr"/>
            <a:r>
              <a:rPr lang="fr-FR" dirty="0"/>
              <a:t>Eau et température!</a:t>
            </a:r>
            <a:endParaRPr lang="x-none" dirty="0"/>
          </a:p>
        </p:txBody>
      </p:sp>
      <p:grpSp>
        <p:nvGrpSpPr>
          <p:cNvPr id="1053" name="Gruppieren 1052">
            <a:extLst>
              <a:ext uri="{FF2B5EF4-FFF2-40B4-BE49-F238E27FC236}">
                <a16:creationId xmlns:a16="http://schemas.microsoft.com/office/drawing/2014/main" xmlns="" id="{D0CE21AF-9CDF-FFB6-A23D-37C9FBF3C7CB}"/>
              </a:ext>
            </a:extLst>
          </p:cNvPr>
          <p:cNvGrpSpPr/>
          <p:nvPr/>
        </p:nvGrpSpPr>
        <p:grpSpPr>
          <a:xfrm>
            <a:off x="1406796" y="1698926"/>
            <a:ext cx="8265096" cy="4563149"/>
            <a:chOff x="1406796" y="1698926"/>
            <a:chExt cx="8265096" cy="4563149"/>
          </a:xfrm>
        </p:grpSpPr>
        <p:pic>
          <p:nvPicPr>
            <p:cNvPr id="1050" name="Grafik 1049">
              <a:extLst>
                <a:ext uri="{FF2B5EF4-FFF2-40B4-BE49-F238E27FC236}">
                  <a16:creationId xmlns:a16="http://schemas.microsoft.com/office/drawing/2014/main" xmlns="" id="{CD70DB69-AA8E-7AF4-01C3-E0EBCABD83A6}"/>
                </a:ext>
              </a:extLst>
            </p:cNvPr>
            <p:cNvPicPr>
              <a:picLocks noChangeAspect="1"/>
            </p:cNvPicPr>
            <p:nvPr/>
          </p:nvPicPr>
          <p:blipFill>
            <a:blip r:embed="rId2"/>
            <a:stretch>
              <a:fillRect/>
            </a:stretch>
          </p:blipFill>
          <p:spPr>
            <a:xfrm>
              <a:off x="4998556" y="3821217"/>
              <a:ext cx="262729" cy="453420"/>
            </a:xfrm>
            <a:prstGeom prst="rect">
              <a:avLst/>
            </a:prstGeom>
          </p:spPr>
        </p:pic>
        <p:grpSp>
          <p:nvGrpSpPr>
            <p:cNvPr id="1047" name="Gruppieren 1046">
              <a:extLst>
                <a:ext uri="{FF2B5EF4-FFF2-40B4-BE49-F238E27FC236}">
                  <a16:creationId xmlns:a16="http://schemas.microsoft.com/office/drawing/2014/main" xmlns="" id="{99E990D7-9FBF-8827-0F8F-0D37B8995BFE}"/>
                </a:ext>
              </a:extLst>
            </p:cNvPr>
            <p:cNvGrpSpPr/>
            <p:nvPr/>
          </p:nvGrpSpPr>
          <p:grpSpPr>
            <a:xfrm>
              <a:off x="1406796" y="1698926"/>
              <a:ext cx="8265096" cy="4563149"/>
              <a:chOff x="1505683" y="1326628"/>
              <a:chExt cx="8265096" cy="4563149"/>
            </a:xfrm>
          </p:grpSpPr>
          <p:pic>
            <p:nvPicPr>
              <p:cNvPr id="1024" name="Grafik 1023">
                <a:extLst>
                  <a:ext uri="{FF2B5EF4-FFF2-40B4-BE49-F238E27FC236}">
                    <a16:creationId xmlns:a16="http://schemas.microsoft.com/office/drawing/2014/main" xmlns="" id="{F179282A-6ABC-13EA-E4F3-66F3603D8F2F}"/>
                  </a:ext>
                </a:extLst>
              </p:cNvPr>
              <p:cNvPicPr>
                <a:picLocks noChangeAspect="1"/>
              </p:cNvPicPr>
              <p:nvPr/>
            </p:nvPicPr>
            <p:blipFill>
              <a:blip r:embed="rId2"/>
              <a:stretch>
                <a:fillRect/>
              </a:stretch>
            </p:blipFill>
            <p:spPr>
              <a:xfrm>
                <a:off x="8576257" y="4870460"/>
                <a:ext cx="590632" cy="1019317"/>
              </a:xfrm>
              <a:prstGeom prst="rect">
                <a:avLst/>
              </a:prstGeom>
            </p:spPr>
          </p:pic>
          <p:sp>
            <p:nvSpPr>
              <p:cNvPr id="4" name="Textfeld 3">
                <a:extLst>
                  <a:ext uri="{FF2B5EF4-FFF2-40B4-BE49-F238E27FC236}">
                    <a16:creationId xmlns:a16="http://schemas.microsoft.com/office/drawing/2014/main" xmlns="" id="{F4C6FA65-675F-FFA6-E629-3E14A5143DFA}"/>
                  </a:ext>
                </a:extLst>
              </p:cNvPr>
              <p:cNvSpPr txBox="1"/>
              <p:nvPr/>
            </p:nvSpPr>
            <p:spPr>
              <a:xfrm>
                <a:off x="6400804" y="1975791"/>
                <a:ext cx="1759905" cy="369332"/>
              </a:xfrm>
              <a:prstGeom prst="rect">
                <a:avLst/>
              </a:prstGeom>
              <a:noFill/>
            </p:spPr>
            <p:txBody>
              <a:bodyPr wrap="none" rtlCol="0">
                <a:spAutoFit/>
              </a:bodyPr>
              <a:lstStyle/>
              <a:p>
                <a:r>
                  <a:rPr lang="fr-BE" dirty="0"/>
                  <a:t>matière végétale</a:t>
                </a:r>
              </a:p>
            </p:txBody>
          </p:sp>
          <p:sp>
            <p:nvSpPr>
              <p:cNvPr id="5" name="Textfeld 4">
                <a:extLst>
                  <a:ext uri="{FF2B5EF4-FFF2-40B4-BE49-F238E27FC236}">
                    <a16:creationId xmlns:a16="http://schemas.microsoft.com/office/drawing/2014/main" xmlns="" id="{20825A10-8026-C50C-35EF-941F38BB9F3C}"/>
                  </a:ext>
                </a:extLst>
              </p:cNvPr>
              <p:cNvSpPr txBox="1"/>
              <p:nvPr/>
            </p:nvSpPr>
            <p:spPr>
              <a:xfrm>
                <a:off x="3736252" y="2720705"/>
                <a:ext cx="1183016" cy="369332"/>
              </a:xfrm>
              <a:prstGeom prst="rect">
                <a:avLst/>
              </a:prstGeom>
              <a:noFill/>
            </p:spPr>
            <p:txBody>
              <a:bodyPr wrap="none" rtlCol="0">
                <a:spAutoFit/>
              </a:bodyPr>
              <a:lstStyle/>
              <a:p>
                <a:r>
                  <a:rPr lang="fr-BE" dirty="0"/>
                  <a:t>herbivores</a:t>
                </a:r>
              </a:p>
            </p:txBody>
          </p:sp>
          <p:sp>
            <p:nvSpPr>
              <p:cNvPr id="6" name="Textfeld 5">
                <a:extLst>
                  <a:ext uri="{FF2B5EF4-FFF2-40B4-BE49-F238E27FC236}">
                    <a16:creationId xmlns:a16="http://schemas.microsoft.com/office/drawing/2014/main" xmlns="" id="{1AC961B3-67BB-114F-6587-7420D453B260}"/>
                  </a:ext>
                </a:extLst>
              </p:cNvPr>
              <p:cNvSpPr txBox="1"/>
              <p:nvPr/>
            </p:nvSpPr>
            <p:spPr>
              <a:xfrm>
                <a:off x="1505683" y="3970304"/>
                <a:ext cx="3029612" cy="369332"/>
              </a:xfrm>
              <a:prstGeom prst="rect">
                <a:avLst/>
              </a:prstGeom>
              <a:noFill/>
            </p:spPr>
            <p:txBody>
              <a:bodyPr wrap="none" rtlCol="0">
                <a:spAutoFit/>
              </a:bodyPr>
              <a:lstStyle/>
              <a:p>
                <a:r>
                  <a:rPr lang="fr-BE" dirty="0"/>
                  <a:t>Fixation de N</a:t>
                </a:r>
                <a:r>
                  <a:rPr lang="fr-BE" baseline="-25000" dirty="0"/>
                  <a:t>2</a:t>
                </a:r>
                <a:r>
                  <a:rPr lang="fr-BE" dirty="0"/>
                  <a:t> atmosphérique </a:t>
                </a:r>
              </a:p>
            </p:txBody>
          </p:sp>
          <p:sp>
            <p:nvSpPr>
              <p:cNvPr id="7" name="Textfeld 6">
                <a:extLst>
                  <a:ext uri="{FF2B5EF4-FFF2-40B4-BE49-F238E27FC236}">
                    <a16:creationId xmlns:a16="http://schemas.microsoft.com/office/drawing/2014/main" xmlns="" id="{889A2F27-EB48-5457-371C-1CC5E13867CF}"/>
                  </a:ext>
                </a:extLst>
              </p:cNvPr>
              <p:cNvSpPr txBox="1"/>
              <p:nvPr/>
            </p:nvSpPr>
            <p:spPr>
              <a:xfrm>
                <a:off x="6753637" y="3692763"/>
                <a:ext cx="853119" cy="369332"/>
              </a:xfrm>
              <a:prstGeom prst="rect">
                <a:avLst/>
              </a:prstGeom>
              <a:noFill/>
            </p:spPr>
            <p:txBody>
              <a:bodyPr wrap="none" rtlCol="0">
                <a:spAutoFit/>
              </a:bodyPr>
              <a:lstStyle/>
              <a:p>
                <a:r>
                  <a:rPr lang="de-DE" dirty="0"/>
                  <a:t>N-NH</a:t>
                </a:r>
                <a:r>
                  <a:rPr lang="de-DE" baseline="-25000" dirty="0"/>
                  <a:t>4</a:t>
                </a:r>
                <a:r>
                  <a:rPr lang="de-DE" baseline="30000" dirty="0"/>
                  <a:t>+</a:t>
                </a:r>
                <a:endParaRPr lang="x-none" baseline="30000" dirty="0"/>
              </a:p>
            </p:txBody>
          </p:sp>
          <p:sp>
            <p:nvSpPr>
              <p:cNvPr id="8" name="Textfeld 7">
                <a:extLst>
                  <a:ext uri="{FF2B5EF4-FFF2-40B4-BE49-F238E27FC236}">
                    <a16:creationId xmlns:a16="http://schemas.microsoft.com/office/drawing/2014/main" xmlns="" id="{4628196B-CD26-F9DD-CAD9-054219CA2B39}"/>
                  </a:ext>
                </a:extLst>
              </p:cNvPr>
              <p:cNvSpPr txBox="1"/>
              <p:nvPr/>
            </p:nvSpPr>
            <p:spPr>
              <a:xfrm>
                <a:off x="5061006" y="2948435"/>
                <a:ext cx="853119" cy="369332"/>
              </a:xfrm>
              <a:prstGeom prst="rect">
                <a:avLst/>
              </a:prstGeom>
              <a:noFill/>
            </p:spPr>
            <p:txBody>
              <a:bodyPr wrap="none" rtlCol="0">
                <a:spAutoFit/>
              </a:bodyPr>
              <a:lstStyle/>
              <a:p>
                <a:r>
                  <a:rPr lang="de-DE" dirty="0"/>
                  <a:t>N-NH</a:t>
                </a:r>
                <a:r>
                  <a:rPr lang="de-DE" baseline="-25000" dirty="0"/>
                  <a:t>2</a:t>
                </a:r>
                <a:r>
                  <a:rPr lang="de-DE" baseline="30000" dirty="0"/>
                  <a:t>+</a:t>
                </a:r>
                <a:endParaRPr lang="x-none" baseline="30000" dirty="0"/>
              </a:p>
            </p:txBody>
          </p:sp>
          <p:sp>
            <p:nvSpPr>
              <p:cNvPr id="9" name="Textfeld 8">
                <a:extLst>
                  <a:ext uri="{FF2B5EF4-FFF2-40B4-BE49-F238E27FC236}">
                    <a16:creationId xmlns:a16="http://schemas.microsoft.com/office/drawing/2014/main" xmlns="" id="{D0B6FB33-EA2C-1F2C-75F7-B509D2C0F1E8}"/>
                  </a:ext>
                </a:extLst>
              </p:cNvPr>
              <p:cNvSpPr txBox="1"/>
              <p:nvPr/>
            </p:nvSpPr>
            <p:spPr>
              <a:xfrm>
                <a:off x="5374807" y="3970304"/>
                <a:ext cx="712118" cy="369332"/>
              </a:xfrm>
              <a:prstGeom prst="rect">
                <a:avLst/>
              </a:prstGeom>
              <a:noFill/>
            </p:spPr>
            <p:txBody>
              <a:bodyPr wrap="none" rtlCol="0">
                <a:spAutoFit/>
              </a:bodyPr>
              <a:lstStyle/>
              <a:p>
                <a:r>
                  <a:rPr lang="de-DE" dirty="0"/>
                  <a:t>N-</a:t>
                </a:r>
                <a:r>
                  <a:rPr lang="de-DE" dirty="0" err="1"/>
                  <a:t>org</a:t>
                </a:r>
                <a:endParaRPr lang="x-none" dirty="0"/>
              </a:p>
            </p:txBody>
          </p:sp>
          <p:sp>
            <p:nvSpPr>
              <p:cNvPr id="10" name="Textfeld 9">
                <a:extLst>
                  <a:ext uri="{FF2B5EF4-FFF2-40B4-BE49-F238E27FC236}">
                    <a16:creationId xmlns:a16="http://schemas.microsoft.com/office/drawing/2014/main" xmlns="" id="{8C6A9E70-A61E-40C4-BE76-74E2C09A31CF}"/>
                  </a:ext>
                </a:extLst>
              </p:cNvPr>
              <p:cNvSpPr txBox="1"/>
              <p:nvPr/>
            </p:nvSpPr>
            <p:spPr>
              <a:xfrm>
                <a:off x="8160709" y="3692763"/>
                <a:ext cx="830677" cy="369332"/>
              </a:xfrm>
              <a:prstGeom prst="rect">
                <a:avLst/>
              </a:prstGeom>
              <a:noFill/>
            </p:spPr>
            <p:txBody>
              <a:bodyPr wrap="none" rtlCol="0">
                <a:spAutoFit/>
              </a:bodyPr>
              <a:lstStyle/>
              <a:p>
                <a:r>
                  <a:rPr lang="de-DE" dirty="0"/>
                  <a:t>N-NO</a:t>
                </a:r>
                <a:r>
                  <a:rPr lang="de-DE" baseline="-25000" dirty="0"/>
                  <a:t>3</a:t>
                </a:r>
                <a:r>
                  <a:rPr lang="de-DE" baseline="30000" dirty="0"/>
                  <a:t>-</a:t>
                </a:r>
                <a:endParaRPr lang="x-none" baseline="30000" dirty="0"/>
              </a:p>
            </p:txBody>
          </p:sp>
          <p:cxnSp>
            <p:nvCxnSpPr>
              <p:cNvPr id="12" name="Gerade Verbindung mit Pfeil 11">
                <a:extLst>
                  <a:ext uri="{FF2B5EF4-FFF2-40B4-BE49-F238E27FC236}">
                    <a16:creationId xmlns:a16="http://schemas.microsoft.com/office/drawing/2014/main" xmlns="" id="{D719ECF7-8ECC-DCA5-5505-E84100803BCD}"/>
                  </a:ext>
                </a:extLst>
              </p:cNvPr>
              <p:cNvCxnSpPr>
                <a:stCxn id="4" idx="1"/>
                <a:endCxn id="5" idx="0"/>
              </p:cNvCxnSpPr>
              <p:nvPr/>
            </p:nvCxnSpPr>
            <p:spPr>
              <a:xfrm flipH="1">
                <a:off x="4327760" y="2160457"/>
                <a:ext cx="2073044" cy="560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xmlns="" id="{D72FBC99-3164-8AE8-AAAC-C3266924A92E}"/>
                  </a:ext>
                </a:extLst>
              </p:cNvPr>
              <p:cNvCxnSpPr>
                <a:cxnSpLocks/>
                <a:stCxn id="4" idx="1"/>
                <a:endCxn id="9" idx="0"/>
              </p:cNvCxnSpPr>
              <p:nvPr/>
            </p:nvCxnSpPr>
            <p:spPr>
              <a:xfrm flipH="1">
                <a:off x="5730866" y="2160457"/>
                <a:ext cx="669938" cy="18098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xmlns="" id="{89D9F36B-16D9-F83C-6EDC-39D8861DF72E}"/>
                  </a:ext>
                </a:extLst>
              </p:cNvPr>
              <p:cNvCxnSpPr>
                <a:stCxn id="5" idx="2"/>
                <a:endCxn id="8" idx="1"/>
              </p:cNvCxnSpPr>
              <p:nvPr/>
            </p:nvCxnSpPr>
            <p:spPr>
              <a:xfrm>
                <a:off x="4327760" y="3090037"/>
                <a:ext cx="733246" cy="43064"/>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Gerade Verbindung mit Pfeil 17">
                <a:extLst>
                  <a:ext uri="{FF2B5EF4-FFF2-40B4-BE49-F238E27FC236}">
                    <a16:creationId xmlns:a16="http://schemas.microsoft.com/office/drawing/2014/main" xmlns="" id="{9B37EB2B-0D38-EF91-A229-4F3E065E368D}"/>
                  </a:ext>
                </a:extLst>
              </p:cNvPr>
              <p:cNvCxnSpPr>
                <a:cxnSpLocks/>
                <a:stCxn id="5" idx="2"/>
                <a:endCxn id="9" idx="1"/>
              </p:cNvCxnSpPr>
              <p:nvPr/>
            </p:nvCxnSpPr>
            <p:spPr>
              <a:xfrm>
                <a:off x="4327760" y="3090037"/>
                <a:ext cx="1047047" cy="10649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Gerade Verbindung mit Pfeil 19">
                <a:extLst>
                  <a:ext uri="{FF2B5EF4-FFF2-40B4-BE49-F238E27FC236}">
                    <a16:creationId xmlns:a16="http://schemas.microsoft.com/office/drawing/2014/main" xmlns="" id="{BA16BD21-FCBF-6ED2-D8ED-98AB8C591273}"/>
                  </a:ext>
                </a:extLst>
              </p:cNvPr>
              <p:cNvCxnSpPr>
                <a:stCxn id="6" idx="3"/>
                <a:endCxn id="9" idx="1"/>
              </p:cNvCxnSpPr>
              <p:nvPr/>
            </p:nvCxnSpPr>
            <p:spPr>
              <a:xfrm>
                <a:off x="4535295" y="4154970"/>
                <a:ext cx="839512"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Gerade Verbindung mit Pfeil 21">
                <a:extLst>
                  <a:ext uri="{FF2B5EF4-FFF2-40B4-BE49-F238E27FC236}">
                    <a16:creationId xmlns:a16="http://schemas.microsoft.com/office/drawing/2014/main" xmlns="" id="{83F8C296-43E5-8CA3-71DD-E680FB059816}"/>
                  </a:ext>
                </a:extLst>
              </p:cNvPr>
              <p:cNvCxnSpPr>
                <a:stCxn id="7" idx="0"/>
              </p:cNvCxnSpPr>
              <p:nvPr/>
            </p:nvCxnSpPr>
            <p:spPr>
              <a:xfrm flipV="1">
                <a:off x="7180197" y="2440288"/>
                <a:ext cx="592202" cy="125247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xmlns="" id="{642373B7-134A-87EA-5EE1-9647E0FA62CA}"/>
                  </a:ext>
                </a:extLst>
              </p:cNvPr>
              <p:cNvCxnSpPr>
                <a:stCxn id="10" idx="0"/>
              </p:cNvCxnSpPr>
              <p:nvPr/>
            </p:nvCxnSpPr>
            <p:spPr>
              <a:xfrm flipH="1" flipV="1">
                <a:off x="7832784" y="2440288"/>
                <a:ext cx="743264" cy="125247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xmlns="" id="{32663FAC-D04E-2EDE-F0BA-453E409631E0}"/>
                  </a:ext>
                </a:extLst>
              </p:cNvPr>
              <p:cNvCxnSpPr>
                <a:stCxn id="8" idx="3"/>
                <a:endCxn id="7" idx="1"/>
              </p:cNvCxnSpPr>
              <p:nvPr/>
            </p:nvCxnSpPr>
            <p:spPr>
              <a:xfrm>
                <a:off x="5914125" y="3133101"/>
                <a:ext cx="839512" cy="7443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xmlns="" id="{95F833EA-D69F-5B7D-B026-02E9BD952724}"/>
                  </a:ext>
                </a:extLst>
              </p:cNvPr>
              <p:cNvCxnSpPr>
                <a:stCxn id="7" idx="3"/>
                <a:endCxn id="10" idx="1"/>
              </p:cNvCxnSpPr>
              <p:nvPr/>
            </p:nvCxnSpPr>
            <p:spPr>
              <a:xfrm>
                <a:off x="7606756" y="3877429"/>
                <a:ext cx="55395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xmlns="" id="{3ACB09E2-940C-0D59-F959-949D4AEB23D4}"/>
                  </a:ext>
                </a:extLst>
              </p:cNvPr>
              <p:cNvCxnSpPr>
                <a:stCxn id="9" idx="3"/>
                <a:endCxn id="7" idx="1"/>
              </p:cNvCxnSpPr>
              <p:nvPr/>
            </p:nvCxnSpPr>
            <p:spPr>
              <a:xfrm flipV="1">
                <a:off x="6086925" y="3877429"/>
                <a:ext cx="666712" cy="2775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xmlns="" id="{5DBF5DEF-DBC6-44FE-ADC2-0D97EA18A12A}"/>
                  </a:ext>
                </a:extLst>
              </p:cNvPr>
              <p:cNvCxnSpPr>
                <a:stCxn id="5" idx="2"/>
              </p:cNvCxnSpPr>
              <p:nvPr/>
            </p:nvCxnSpPr>
            <p:spPr>
              <a:xfrm>
                <a:off x="4327760" y="3090037"/>
                <a:ext cx="2315478" cy="787392"/>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pic>
            <p:nvPicPr>
              <p:cNvPr id="45" name="Grafik 44">
                <a:extLst>
                  <a:ext uri="{FF2B5EF4-FFF2-40B4-BE49-F238E27FC236}">
                    <a16:creationId xmlns:a16="http://schemas.microsoft.com/office/drawing/2014/main" xmlns="" id="{380536B0-3B30-1AF4-9D68-8AEAB6EB5A50}"/>
                  </a:ext>
                </a:extLst>
              </p:cNvPr>
              <p:cNvPicPr>
                <a:picLocks noChangeAspect="1"/>
              </p:cNvPicPr>
              <p:nvPr/>
            </p:nvPicPr>
            <p:blipFill>
              <a:blip r:embed="rId3" cstate="print"/>
              <a:stretch>
                <a:fillRect/>
              </a:stretch>
            </p:blipFill>
            <p:spPr>
              <a:xfrm rot="10800000">
                <a:off x="4502029" y="4232399"/>
                <a:ext cx="733245" cy="583806"/>
              </a:xfrm>
              <a:prstGeom prst="flowChartOffpageConnector">
                <a:avLst/>
              </a:prstGeom>
            </p:spPr>
          </p:pic>
          <p:pic>
            <p:nvPicPr>
              <p:cNvPr id="46" name="Grafik 45">
                <a:extLst>
                  <a:ext uri="{FF2B5EF4-FFF2-40B4-BE49-F238E27FC236}">
                    <a16:creationId xmlns:a16="http://schemas.microsoft.com/office/drawing/2014/main" xmlns="" id="{5A8B5733-2004-8A31-9427-FDDE60FEB223}"/>
                  </a:ext>
                </a:extLst>
              </p:cNvPr>
              <p:cNvPicPr>
                <a:picLocks noChangeAspect="1"/>
              </p:cNvPicPr>
              <p:nvPr/>
            </p:nvPicPr>
            <p:blipFill>
              <a:blip r:embed="rId3" cstate="print"/>
              <a:stretch>
                <a:fillRect/>
              </a:stretch>
            </p:blipFill>
            <p:spPr>
              <a:xfrm rot="9117936">
                <a:off x="6143741" y="4028174"/>
                <a:ext cx="733245" cy="583806"/>
              </a:xfrm>
              <a:prstGeom prst="flowChartOffpageConnector">
                <a:avLst/>
              </a:prstGeom>
            </p:spPr>
          </p:pic>
          <p:pic>
            <p:nvPicPr>
              <p:cNvPr id="47" name="Grafik 46">
                <a:extLst>
                  <a:ext uri="{FF2B5EF4-FFF2-40B4-BE49-F238E27FC236}">
                    <a16:creationId xmlns:a16="http://schemas.microsoft.com/office/drawing/2014/main" xmlns="" id="{E5BD5180-D4AE-9F1A-E78F-4EB91241690B}"/>
                  </a:ext>
                </a:extLst>
              </p:cNvPr>
              <p:cNvPicPr>
                <a:picLocks noChangeAspect="1"/>
              </p:cNvPicPr>
              <p:nvPr/>
            </p:nvPicPr>
            <p:blipFill>
              <a:blip r:embed="rId3" cstate="print"/>
              <a:stretch>
                <a:fillRect/>
              </a:stretch>
            </p:blipFill>
            <p:spPr>
              <a:xfrm rot="2771741">
                <a:off x="6152059" y="2952063"/>
                <a:ext cx="733245" cy="583806"/>
              </a:xfrm>
              <a:prstGeom prst="flowChartOffpageConnector">
                <a:avLst/>
              </a:prstGeom>
            </p:spPr>
          </p:pic>
          <p:pic>
            <p:nvPicPr>
              <p:cNvPr id="48" name="Grafik 47">
                <a:extLst>
                  <a:ext uri="{FF2B5EF4-FFF2-40B4-BE49-F238E27FC236}">
                    <a16:creationId xmlns:a16="http://schemas.microsoft.com/office/drawing/2014/main" xmlns="" id="{1937E566-D8A5-7048-2934-32549A308346}"/>
                  </a:ext>
                </a:extLst>
              </p:cNvPr>
              <p:cNvPicPr>
                <a:picLocks noChangeAspect="1"/>
              </p:cNvPicPr>
              <p:nvPr/>
            </p:nvPicPr>
            <p:blipFill>
              <a:blip r:embed="rId3" cstate="print"/>
              <a:stretch>
                <a:fillRect/>
              </a:stretch>
            </p:blipFill>
            <p:spPr>
              <a:xfrm rot="10800000">
                <a:off x="7471171" y="3939581"/>
                <a:ext cx="733245" cy="583806"/>
              </a:xfrm>
              <a:prstGeom prst="flowChartOffpageConnector">
                <a:avLst/>
              </a:prstGeom>
            </p:spPr>
          </p:pic>
          <p:sp>
            <p:nvSpPr>
              <p:cNvPr id="49" name="Textfeld 48">
                <a:extLst>
                  <a:ext uri="{FF2B5EF4-FFF2-40B4-BE49-F238E27FC236}">
                    <a16:creationId xmlns:a16="http://schemas.microsoft.com/office/drawing/2014/main" xmlns="" id="{EEF18465-598C-E2AC-BC99-16C284E9A65F}"/>
                  </a:ext>
                </a:extLst>
              </p:cNvPr>
              <p:cNvSpPr txBox="1"/>
              <p:nvPr/>
            </p:nvSpPr>
            <p:spPr>
              <a:xfrm>
                <a:off x="4713122" y="1326628"/>
                <a:ext cx="412292" cy="369332"/>
              </a:xfrm>
              <a:prstGeom prst="rect">
                <a:avLst/>
              </a:prstGeom>
              <a:noFill/>
            </p:spPr>
            <p:txBody>
              <a:bodyPr wrap="none" rtlCol="0">
                <a:spAutoFit/>
              </a:bodyPr>
              <a:lstStyle/>
              <a:p>
                <a:r>
                  <a:rPr lang="de-DE" dirty="0"/>
                  <a:t>N</a:t>
                </a:r>
                <a:r>
                  <a:rPr lang="de-DE" baseline="-25000" dirty="0"/>
                  <a:t>2</a:t>
                </a:r>
                <a:endParaRPr lang="x-none" baseline="-25000" dirty="0"/>
              </a:p>
            </p:txBody>
          </p:sp>
          <p:cxnSp>
            <p:nvCxnSpPr>
              <p:cNvPr id="51" name="Verbinder: gewinkelt 50">
                <a:extLst>
                  <a:ext uri="{FF2B5EF4-FFF2-40B4-BE49-F238E27FC236}">
                    <a16:creationId xmlns:a16="http://schemas.microsoft.com/office/drawing/2014/main" xmlns="" id="{FCB525DD-44E6-C622-0365-F021D56336A6}"/>
                  </a:ext>
                </a:extLst>
              </p:cNvPr>
              <p:cNvCxnSpPr>
                <a:cxnSpLocks/>
                <a:stCxn id="10" idx="3"/>
                <a:endCxn id="49" idx="3"/>
              </p:cNvCxnSpPr>
              <p:nvPr/>
            </p:nvCxnSpPr>
            <p:spPr>
              <a:xfrm flipH="1" flipV="1">
                <a:off x="5125414" y="1511294"/>
                <a:ext cx="3865972" cy="2366135"/>
              </a:xfrm>
              <a:prstGeom prst="bentConnector3">
                <a:avLst>
                  <a:gd name="adj1" fmla="val -591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Verbinder: gewinkelt 53">
                <a:extLst>
                  <a:ext uri="{FF2B5EF4-FFF2-40B4-BE49-F238E27FC236}">
                    <a16:creationId xmlns:a16="http://schemas.microsoft.com/office/drawing/2014/main" xmlns="" id="{E831A2EE-89C8-8EDD-5FE0-7DAC7E1C779E}"/>
                  </a:ext>
                </a:extLst>
              </p:cNvPr>
              <p:cNvCxnSpPr>
                <a:cxnSpLocks/>
                <a:stCxn id="49" idx="1"/>
                <a:endCxn id="6" idx="0"/>
              </p:cNvCxnSpPr>
              <p:nvPr/>
            </p:nvCxnSpPr>
            <p:spPr>
              <a:xfrm rot="10800000" flipV="1">
                <a:off x="3020490" y="1511294"/>
                <a:ext cx="1692633" cy="2459010"/>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Gerade Verbindung mit Pfeil 59">
                <a:extLst>
                  <a:ext uri="{FF2B5EF4-FFF2-40B4-BE49-F238E27FC236}">
                    <a16:creationId xmlns:a16="http://schemas.microsoft.com/office/drawing/2014/main" xmlns="" id="{A1823A10-AA88-F1A1-8106-C58A45F2E7AA}"/>
                  </a:ext>
                </a:extLst>
              </p:cNvPr>
              <p:cNvCxnSpPr>
                <a:stCxn id="10" idx="2"/>
              </p:cNvCxnSpPr>
              <p:nvPr/>
            </p:nvCxnSpPr>
            <p:spPr>
              <a:xfrm flipH="1">
                <a:off x="8576047" y="4062095"/>
                <a:ext cx="1" cy="136392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Gerade Verbindung mit Pfeil 61">
                <a:extLst>
                  <a:ext uri="{FF2B5EF4-FFF2-40B4-BE49-F238E27FC236}">
                    <a16:creationId xmlns:a16="http://schemas.microsoft.com/office/drawing/2014/main" xmlns="" id="{45DFE645-27AF-28BF-FCE4-FFA25E23EC14}"/>
                  </a:ext>
                </a:extLst>
              </p:cNvPr>
              <p:cNvCxnSpPr/>
              <p:nvPr/>
            </p:nvCxnSpPr>
            <p:spPr>
              <a:xfrm flipH="1">
                <a:off x="7108382" y="4016199"/>
                <a:ext cx="1" cy="136392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29" name="Grafik 1028">
                <a:extLst>
                  <a:ext uri="{FF2B5EF4-FFF2-40B4-BE49-F238E27FC236}">
                    <a16:creationId xmlns:a16="http://schemas.microsoft.com/office/drawing/2014/main" xmlns="" id="{056FCD61-D9F5-6319-B7FE-3EBFA26C5BBC}"/>
                  </a:ext>
                </a:extLst>
              </p:cNvPr>
              <p:cNvPicPr>
                <a:picLocks noChangeAspect="1"/>
              </p:cNvPicPr>
              <p:nvPr/>
            </p:nvPicPr>
            <p:blipFill>
              <a:blip r:embed="rId4" cstate="print"/>
              <a:stretch>
                <a:fillRect/>
              </a:stretch>
            </p:blipFill>
            <p:spPr>
              <a:xfrm>
                <a:off x="7139341" y="4804980"/>
                <a:ext cx="590631" cy="1078805"/>
              </a:xfrm>
              <a:prstGeom prst="rect">
                <a:avLst/>
              </a:prstGeom>
            </p:spPr>
          </p:pic>
          <p:cxnSp>
            <p:nvCxnSpPr>
              <p:cNvPr id="1036" name="Gerade Verbindung mit Pfeil 1035">
                <a:extLst>
                  <a:ext uri="{FF2B5EF4-FFF2-40B4-BE49-F238E27FC236}">
                    <a16:creationId xmlns:a16="http://schemas.microsoft.com/office/drawing/2014/main" xmlns="" id="{E1A54887-807F-675B-042E-A3671A488986}"/>
                  </a:ext>
                </a:extLst>
              </p:cNvPr>
              <p:cNvCxnSpPr>
                <a:stCxn id="8" idx="0"/>
              </p:cNvCxnSpPr>
              <p:nvPr/>
            </p:nvCxnSpPr>
            <p:spPr>
              <a:xfrm flipH="1" flipV="1">
                <a:off x="5051813" y="1730199"/>
                <a:ext cx="435753" cy="121823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37" name="Grafik 1036">
                <a:extLst>
                  <a:ext uri="{FF2B5EF4-FFF2-40B4-BE49-F238E27FC236}">
                    <a16:creationId xmlns:a16="http://schemas.microsoft.com/office/drawing/2014/main" xmlns="" id="{19F088FB-A473-8FCC-9667-B4A5CD94611D}"/>
                  </a:ext>
                </a:extLst>
              </p:cNvPr>
              <p:cNvPicPr>
                <a:picLocks noChangeAspect="1"/>
              </p:cNvPicPr>
              <p:nvPr/>
            </p:nvPicPr>
            <p:blipFill>
              <a:blip r:embed="rId5" cstate="print"/>
              <a:stretch>
                <a:fillRect/>
              </a:stretch>
            </p:blipFill>
            <p:spPr>
              <a:xfrm>
                <a:off x="5218866" y="1555511"/>
                <a:ext cx="367132" cy="670578"/>
              </a:xfrm>
              <a:prstGeom prst="rect">
                <a:avLst/>
              </a:prstGeom>
            </p:spPr>
          </p:pic>
          <p:pic>
            <p:nvPicPr>
              <p:cNvPr id="1039" name="Grafik 1038">
                <a:extLst>
                  <a:ext uri="{FF2B5EF4-FFF2-40B4-BE49-F238E27FC236}">
                    <a16:creationId xmlns:a16="http://schemas.microsoft.com/office/drawing/2014/main" xmlns="" id="{BB9BCECE-3341-E8CB-E41C-36085730761C}"/>
                  </a:ext>
                </a:extLst>
              </p:cNvPr>
              <p:cNvPicPr>
                <a:picLocks noChangeAspect="1"/>
              </p:cNvPicPr>
              <p:nvPr/>
            </p:nvPicPr>
            <p:blipFill>
              <a:blip r:embed="rId6" cstate="print"/>
              <a:stretch>
                <a:fillRect/>
              </a:stretch>
            </p:blipFill>
            <p:spPr>
              <a:xfrm>
                <a:off x="9318991" y="2298181"/>
                <a:ext cx="451788" cy="451788"/>
              </a:xfrm>
              <a:prstGeom prst="rect">
                <a:avLst/>
              </a:prstGeom>
            </p:spPr>
          </p:pic>
          <p:cxnSp>
            <p:nvCxnSpPr>
              <p:cNvPr id="1041" name="Gerader Verbinder 1040">
                <a:extLst>
                  <a:ext uri="{FF2B5EF4-FFF2-40B4-BE49-F238E27FC236}">
                    <a16:creationId xmlns:a16="http://schemas.microsoft.com/office/drawing/2014/main" xmlns="" id="{90D784B7-8026-0AB7-9606-222CA9644702}"/>
                  </a:ext>
                </a:extLst>
              </p:cNvPr>
              <p:cNvCxnSpPr>
                <a:cxnSpLocks/>
              </p:cNvCxnSpPr>
              <p:nvPr/>
            </p:nvCxnSpPr>
            <p:spPr>
              <a:xfrm flipV="1">
                <a:off x="9318991" y="2296544"/>
                <a:ext cx="430993" cy="44425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1049" name="Grafik 1048">
              <a:extLst>
                <a:ext uri="{FF2B5EF4-FFF2-40B4-BE49-F238E27FC236}">
                  <a16:creationId xmlns:a16="http://schemas.microsoft.com/office/drawing/2014/main" xmlns="" id="{D3525087-6A7C-9235-1D92-BAEF6043CBA9}"/>
                </a:ext>
              </a:extLst>
            </p:cNvPr>
            <p:cNvPicPr>
              <a:picLocks noChangeAspect="1"/>
            </p:cNvPicPr>
            <p:nvPr/>
          </p:nvPicPr>
          <p:blipFill>
            <a:blip r:embed="rId7" cstate="print"/>
            <a:stretch>
              <a:fillRect/>
            </a:stretch>
          </p:blipFill>
          <p:spPr>
            <a:xfrm>
              <a:off x="5272809" y="3903978"/>
              <a:ext cx="266535" cy="515687"/>
            </a:xfrm>
            <a:prstGeom prst="rect">
              <a:avLst/>
            </a:prstGeom>
          </p:spPr>
        </p:pic>
        <p:pic>
          <p:nvPicPr>
            <p:cNvPr id="1052" name="Grafik 1051">
              <a:extLst>
                <a:ext uri="{FF2B5EF4-FFF2-40B4-BE49-F238E27FC236}">
                  <a16:creationId xmlns:a16="http://schemas.microsoft.com/office/drawing/2014/main" xmlns="" id="{D5AE5A2A-E494-FC30-A89D-EC3D6B04D42D}"/>
                </a:ext>
              </a:extLst>
            </p:cNvPr>
            <p:cNvPicPr>
              <a:picLocks noChangeAspect="1"/>
            </p:cNvPicPr>
            <p:nvPr/>
          </p:nvPicPr>
          <p:blipFill>
            <a:blip r:embed="rId8"/>
            <a:stretch>
              <a:fillRect/>
            </a:stretch>
          </p:blipFill>
          <p:spPr>
            <a:xfrm>
              <a:off x="1725800" y="2068258"/>
              <a:ext cx="978917" cy="2099708"/>
            </a:xfrm>
            <a:prstGeom prst="rect">
              <a:avLst/>
            </a:prstGeom>
          </p:spPr>
        </p:pic>
      </p:grpSp>
    </p:spTree>
    <p:extLst>
      <p:ext uri="{BB962C8B-B14F-4D97-AF65-F5344CB8AC3E}">
        <p14:creationId xmlns:p14="http://schemas.microsoft.com/office/powerpoint/2010/main" xmlns="" val="4167301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DEB5F1A3-93E8-B4D2-3687-B6502BD080DE}"/>
              </a:ext>
            </a:extLst>
          </p:cNvPr>
          <p:cNvSpPr>
            <a:spLocks noGrp="1"/>
          </p:cNvSpPr>
          <p:nvPr>
            <p:ph type="title"/>
          </p:nvPr>
        </p:nvSpPr>
        <p:spPr/>
        <p:txBody>
          <a:bodyPr/>
          <a:lstStyle/>
          <a:p>
            <a:pPr algn="ctr"/>
            <a:r>
              <a:rPr lang="de-DE" b="1" dirty="0"/>
              <a:t>„Au </a:t>
            </a:r>
            <a:r>
              <a:rPr lang="de-DE" b="1" dirty="0" err="1"/>
              <a:t>bon</a:t>
            </a:r>
            <a:r>
              <a:rPr lang="de-DE" b="1" dirty="0"/>
              <a:t> </a:t>
            </a:r>
            <a:r>
              <a:rPr lang="de-DE" b="1" dirty="0" err="1"/>
              <a:t>moment</a:t>
            </a:r>
            <a:r>
              <a:rPr lang="de-DE" b="1" dirty="0"/>
              <a:t>, au </a:t>
            </a:r>
            <a:r>
              <a:rPr lang="de-DE" b="1" dirty="0" err="1"/>
              <a:t>profit</a:t>
            </a:r>
            <a:r>
              <a:rPr lang="de-DE" b="1" dirty="0"/>
              <a:t> de la </a:t>
            </a:r>
            <a:r>
              <a:rPr lang="de-DE" b="1" dirty="0" err="1"/>
              <a:t>culture</a:t>
            </a:r>
            <a:r>
              <a:rPr lang="de-DE" b="1" dirty="0"/>
              <a:t>“</a:t>
            </a:r>
            <a:endParaRPr lang="x-none" dirty="0"/>
          </a:p>
        </p:txBody>
      </p:sp>
      <p:pic>
        <p:nvPicPr>
          <p:cNvPr id="4" name="Grafik 3">
            <a:extLst>
              <a:ext uri="{FF2B5EF4-FFF2-40B4-BE49-F238E27FC236}">
                <a16:creationId xmlns:a16="http://schemas.microsoft.com/office/drawing/2014/main" xmlns="" id="{BE8F42A6-42F8-468A-6B77-BFA265747819}"/>
              </a:ext>
            </a:extLst>
          </p:cNvPr>
          <p:cNvPicPr>
            <a:picLocks noChangeAspect="1"/>
          </p:cNvPicPr>
          <p:nvPr/>
        </p:nvPicPr>
        <p:blipFill>
          <a:blip r:embed="rId2"/>
          <a:stretch>
            <a:fillRect/>
          </a:stretch>
        </p:blipFill>
        <p:spPr>
          <a:xfrm>
            <a:off x="1433950" y="1463884"/>
            <a:ext cx="9618840" cy="4932451"/>
          </a:xfrm>
          <a:prstGeom prst="rect">
            <a:avLst/>
          </a:prstGeom>
        </p:spPr>
      </p:pic>
      <p:sp>
        <p:nvSpPr>
          <p:cNvPr id="5" name="Textfeld 4">
            <a:extLst>
              <a:ext uri="{FF2B5EF4-FFF2-40B4-BE49-F238E27FC236}">
                <a16:creationId xmlns:a16="http://schemas.microsoft.com/office/drawing/2014/main" xmlns="" id="{7533BA31-F6EC-563D-A3C8-3F92787736E2}"/>
              </a:ext>
            </a:extLst>
          </p:cNvPr>
          <p:cNvSpPr txBox="1"/>
          <p:nvPr/>
        </p:nvSpPr>
        <p:spPr>
          <a:xfrm>
            <a:off x="79076" y="6396335"/>
            <a:ext cx="12033848" cy="261610"/>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00" b="1" dirty="0"/>
              <a:t>Godden et al., 2013: </a:t>
            </a:r>
            <a:r>
              <a:rPr lang="fr-FR" sz="1100" dirty="0"/>
              <a:t>Effet de la date d’épandage sur l’efficience et le devenir de l’azote du lisier appliqué en prairie permanente en Haute Ardenne. </a:t>
            </a:r>
            <a:r>
              <a:rPr lang="de-DE" sz="1100" dirty="0" err="1"/>
              <a:t>Biotechnol</a:t>
            </a:r>
            <a:r>
              <a:rPr lang="de-DE" sz="1100" dirty="0"/>
              <a:t>. Agron. </a:t>
            </a:r>
            <a:r>
              <a:rPr lang="de-DE" sz="1100" dirty="0" err="1"/>
              <a:t>Soc</a:t>
            </a:r>
            <a:r>
              <a:rPr lang="de-DE" sz="1100" dirty="0"/>
              <a:t>. Environ. 17(S1), 195-200</a:t>
            </a:r>
          </a:p>
        </p:txBody>
      </p:sp>
    </p:spTree>
    <p:extLst>
      <p:ext uri="{BB962C8B-B14F-4D97-AF65-F5344CB8AC3E}">
        <p14:creationId xmlns:p14="http://schemas.microsoft.com/office/powerpoint/2010/main" xmlns="" val="175780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2051">
            <a:extLst>
              <a:ext uri="{FF2B5EF4-FFF2-40B4-BE49-F238E27FC236}">
                <a16:creationId xmlns:a16="http://schemas.microsoft.com/office/drawing/2014/main" xmlns="" id="{175AC90C-A5FD-2672-DF04-50B3059C7743}"/>
              </a:ext>
            </a:extLst>
          </p:cNvPr>
          <p:cNvSpPr>
            <a:spLocks noChangeShapeType="1"/>
          </p:cNvSpPr>
          <p:nvPr/>
        </p:nvSpPr>
        <p:spPr bwMode="auto">
          <a:xfrm>
            <a:off x="346229" y="5867400"/>
            <a:ext cx="83820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7" name="Line 2052">
            <a:extLst>
              <a:ext uri="{FF2B5EF4-FFF2-40B4-BE49-F238E27FC236}">
                <a16:creationId xmlns:a16="http://schemas.microsoft.com/office/drawing/2014/main" xmlns="" id="{50BA3B6F-F87B-5CF8-3372-DF72A6A46F01}"/>
              </a:ext>
            </a:extLst>
          </p:cNvPr>
          <p:cNvSpPr>
            <a:spLocks noChangeShapeType="1"/>
          </p:cNvSpPr>
          <p:nvPr/>
        </p:nvSpPr>
        <p:spPr bwMode="auto">
          <a:xfrm flipV="1">
            <a:off x="422429" y="609600"/>
            <a:ext cx="0" cy="52578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8" name="Line 2053">
            <a:extLst>
              <a:ext uri="{FF2B5EF4-FFF2-40B4-BE49-F238E27FC236}">
                <a16:creationId xmlns:a16="http://schemas.microsoft.com/office/drawing/2014/main" xmlns="" id="{2C6863BD-2EE4-CB8C-1EA3-4032231B0C05}"/>
              </a:ext>
            </a:extLst>
          </p:cNvPr>
          <p:cNvSpPr>
            <a:spLocks noChangeShapeType="1"/>
          </p:cNvSpPr>
          <p:nvPr/>
        </p:nvSpPr>
        <p:spPr bwMode="auto">
          <a:xfrm>
            <a:off x="346229" y="838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9" name="Line 2054">
            <a:extLst>
              <a:ext uri="{FF2B5EF4-FFF2-40B4-BE49-F238E27FC236}">
                <a16:creationId xmlns:a16="http://schemas.microsoft.com/office/drawing/2014/main" xmlns="" id="{25E9E2FA-538A-9CA3-8104-D203022165CF}"/>
              </a:ext>
            </a:extLst>
          </p:cNvPr>
          <p:cNvSpPr>
            <a:spLocks noChangeShapeType="1"/>
          </p:cNvSpPr>
          <p:nvPr/>
        </p:nvSpPr>
        <p:spPr bwMode="auto">
          <a:xfrm>
            <a:off x="346229" y="4876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0" name="Line 2055">
            <a:extLst>
              <a:ext uri="{FF2B5EF4-FFF2-40B4-BE49-F238E27FC236}">
                <a16:creationId xmlns:a16="http://schemas.microsoft.com/office/drawing/2014/main" xmlns="" id="{2C0233A7-D529-8BF8-95B0-4F485C615289}"/>
              </a:ext>
            </a:extLst>
          </p:cNvPr>
          <p:cNvSpPr>
            <a:spLocks noChangeShapeType="1"/>
          </p:cNvSpPr>
          <p:nvPr/>
        </p:nvSpPr>
        <p:spPr bwMode="auto">
          <a:xfrm>
            <a:off x="346229" y="3886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1" name="Line 2056">
            <a:extLst>
              <a:ext uri="{FF2B5EF4-FFF2-40B4-BE49-F238E27FC236}">
                <a16:creationId xmlns:a16="http://schemas.microsoft.com/office/drawing/2014/main" xmlns="" id="{92B10BC8-2FD5-0546-C91E-3FBB92F1E747}"/>
              </a:ext>
            </a:extLst>
          </p:cNvPr>
          <p:cNvSpPr>
            <a:spLocks noChangeShapeType="1"/>
          </p:cNvSpPr>
          <p:nvPr/>
        </p:nvSpPr>
        <p:spPr bwMode="auto">
          <a:xfrm>
            <a:off x="346229" y="28194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2" name="Line 2057">
            <a:extLst>
              <a:ext uri="{FF2B5EF4-FFF2-40B4-BE49-F238E27FC236}">
                <a16:creationId xmlns:a16="http://schemas.microsoft.com/office/drawing/2014/main" xmlns="" id="{33ABCA06-8EFE-B9F9-0425-63069C889C76}"/>
              </a:ext>
            </a:extLst>
          </p:cNvPr>
          <p:cNvSpPr>
            <a:spLocks noChangeShapeType="1"/>
          </p:cNvSpPr>
          <p:nvPr/>
        </p:nvSpPr>
        <p:spPr bwMode="auto">
          <a:xfrm>
            <a:off x="346229" y="1828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3" name="Line 2058">
            <a:extLst>
              <a:ext uri="{FF2B5EF4-FFF2-40B4-BE49-F238E27FC236}">
                <a16:creationId xmlns:a16="http://schemas.microsoft.com/office/drawing/2014/main" xmlns="" id="{4158DB19-303E-541A-7F41-7323481AB38A}"/>
              </a:ext>
            </a:extLst>
          </p:cNvPr>
          <p:cNvSpPr>
            <a:spLocks noChangeShapeType="1"/>
          </p:cNvSpPr>
          <p:nvPr/>
        </p:nvSpPr>
        <p:spPr bwMode="auto">
          <a:xfrm>
            <a:off x="422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4" name="Line 2059">
            <a:extLst>
              <a:ext uri="{FF2B5EF4-FFF2-40B4-BE49-F238E27FC236}">
                <a16:creationId xmlns:a16="http://schemas.microsoft.com/office/drawing/2014/main" xmlns="" id="{CF5826D3-8D13-D89F-C6CE-B62819F3F866}"/>
              </a:ext>
            </a:extLst>
          </p:cNvPr>
          <p:cNvSpPr>
            <a:spLocks noChangeShapeType="1"/>
          </p:cNvSpPr>
          <p:nvPr/>
        </p:nvSpPr>
        <p:spPr bwMode="auto">
          <a:xfrm>
            <a:off x="1260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5" name="Line 2060">
            <a:extLst>
              <a:ext uri="{FF2B5EF4-FFF2-40B4-BE49-F238E27FC236}">
                <a16:creationId xmlns:a16="http://schemas.microsoft.com/office/drawing/2014/main" xmlns="" id="{EBF6B92A-4CCF-38E3-2838-72888032537C}"/>
              </a:ext>
            </a:extLst>
          </p:cNvPr>
          <p:cNvSpPr>
            <a:spLocks noChangeShapeType="1"/>
          </p:cNvSpPr>
          <p:nvPr/>
        </p:nvSpPr>
        <p:spPr bwMode="auto">
          <a:xfrm>
            <a:off x="2022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6" name="Line 2061">
            <a:extLst>
              <a:ext uri="{FF2B5EF4-FFF2-40B4-BE49-F238E27FC236}">
                <a16:creationId xmlns:a16="http://schemas.microsoft.com/office/drawing/2014/main" xmlns="" id="{2F58E700-7244-26E3-7AAB-22646443BAC3}"/>
              </a:ext>
            </a:extLst>
          </p:cNvPr>
          <p:cNvSpPr>
            <a:spLocks noChangeShapeType="1"/>
          </p:cNvSpPr>
          <p:nvPr/>
        </p:nvSpPr>
        <p:spPr bwMode="auto">
          <a:xfrm>
            <a:off x="2860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7" name="Line 2062">
            <a:extLst>
              <a:ext uri="{FF2B5EF4-FFF2-40B4-BE49-F238E27FC236}">
                <a16:creationId xmlns:a16="http://schemas.microsoft.com/office/drawing/2014/main" xmlns="" id="{A309621F-64B1-B712-67BB-411C5CC36DC8}"/>
              </a:ext>
            </a:extLst>
          </p:cNvPr>
          <p:cNvSpPr>
            <a:spLocks noChangeShapeType="1"/>
          </p:cNvSpPr>
          <p:nvPr/>
        </p:nvSpPr>
        <p:spPr bwMode="auto">
          <a:xfrm>
            <a:off x="3699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8" name="Line 2063">
            <a:extLst>
              <a:ext uri="{FF2B5EF4-FFF2-40B4-BE49-F238E27FC236}">
                <a16:creationId xmlns:a16="http://schemas.microsoft.com/office/drawing/2014/main" xmlns="" id="{1381C458-BFFC-527B-DEAC-8ACDDC418AE2}"/>
              </a:ext>
            </a:extLst>
          </p:cNvPr>
          <p:cNvSpPr>
            <a:spLocks noChangeShapeType="1"/>
          </p:cNvSpPr>
          <p:nvPr/>
        </p:nvSpPr>
        <p:spPr bwMode="auto">
          <a:xfrm>
            <a:off x="7051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9" name="Line 2064">
            <a:extLst>
              <a:ext uri="{FF2B5EF4-FFF2-40B4-BE49-F238E27FC236}">
                <a16:creationId xmlns:a16="http://schemas.microsoft.com/office/drawing/2014/main" xmlns="" id="{F868F457-FE5F-2859-6DAB-1510B5C1CD79}"/>
              </a:ext>
            </a:extLst>
          </p:cNvPr>
          <p:cNvSpPr>
            <a:spLocks noChangeShapeType="1"/>
          </p:cNvSpPr>
          <p:nvPr/>
        </p:nvSpPr>
        <p:spPr bwMode="auto">
          <a:xfrm>
            <a:off x="6213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0" name="Line 2065">
            <a:extLst>
              <a:ext uri="{FF2B5EF4-FFF2-40B4-BE49-F238E27FC236}">
                <a16:creationId xmlns:a16="http://schemas.microsoft.com/office/drawing/2014/main" xmlns="" id="{C4375206-7F56-00FC-FD24-E2D5706A2F4A}"/>
              </a:ext>
            </a:extLst>
          </p:cNvPr>
          <p:cNvSpPr>
            <a:spLocks noChangeShapeType="1"/>
          </p:cNvSpPr>
          <p:nvPr/>
        </p:nvSpPr>
        <p:spPr bwMode="auto">
          <a:xfrm>
            <a:off x="5375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1" name="Line 2066">
            <a:extLst>
              <a:ext uri="{FF2B5EF4-FFF2-40B4-BE49-F238E27FC236}">
                <a16:creationId xmlns:a16="http://schemas.microsoft.com/office/drawing/2014/main" xmlns="" id="{EA77EADB-7A27-3BDC-3E22-FEC31440505D}"/>
              </a:ext>
            </a:extLst>
          </p:cNvPr>
          <p:cNvSpPr>
            <a:spLocks noChangeShapeType="1"/>
          </p:cNvSpPr>
          <p:nvPr/>
        </p:nvSpPr>
        <p:spPr bwMode="auto">
          <a:xfrm>
            <a:off x="4537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2" name="Line 2067">
            <a:extLst>
              <a:ext uri="{FF2B5EF4-FFF2-40B4-BE49-F238E27FC236}">
                <a16:creationId xmlns:a16="http://schemas.microsoft.com/office/drawing/2014/main" xmlns="" id="{60D01553-79D3-B8DA-873E-42185A3E0855}"/>
              </a:ext>
            </a:extLst>
          </p:cNvPr>
          <p:cNvSpPr>
            <a:spLocks noChangeShapeType="1"/>
          </p:cNvSpPr>
          <p:nvPr/>
        </p:nvSpPr>
        <p:spPr bwMode="auto">
          <a:xfrm>
            <a:off x="8728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3" name="Line 2068">
            <a:extLst>
              <a:ext uri="{FF2B5EF4-FFF2-40B4-BE49-F238E27FC236}">
                <a16:creationId xmlns:a16="http://schemas.microsoft.com/office/drawing/2014/main" xmlns="" id="{EF059931-D879-40C2-0924-D6EC599CB223}"/>
              </a:ext>
            </a:extLst>
          </p:cNvPr>
          <p:cNvSpPr>
            <a:spLocks noChangeShapeType="1"/>
          </p:cNvSpPr>
          <p:nvPr/>
        </p:nvSpPr>
        <p:spPr bwMode="auto">
          <a:xfrm>
            <a:off x="7890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4" name="Text Box 2069">
            <a:extLst>
              <a:ext uri="{FF2B5EF4-FFF2-40B4-BE49-F238E27FC236}">
                <a16:creationId xmlns:a16="http://schemas.microsoft.com/office/drawing/2014/main" xmlns="" id="{6D97F8CF-29E8-20EA-0313-9579BD1CC567}"/>
              </a:ext>
            </a:extLst>
          </p:cNvPr>
          <p:cNvSpPr txBox="1">
            <a:spLocks noChangeArrowheads="1"/>
          </p:cNvSpPr>
          <p:nvPr/>
        </p:nvSpPr>
        <p:spPr bwMode="auto">
          <a:xfrm>
            <a:off x="193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février</a:t>
            </a:r>
            <a:endParaRPr lang="fr-FR" altLang="de-DE" sz="1400">
              <a:latin typeface="Arial" panose="020B0604020202020204" pitchFamily="34" charset="0"/>
            </a:endParaRPr>
          </a:p>
        </p:txBody>
      </p:sp>
      <p:sp>
        <p:nvSpPr>
          <p:cNvPr id="25" name="Text Box 2070">
            <a:extLst>
              <a:ext uri="{FF2B5EF4-FFF2-40B4-BE49-F238E27FC236}">
                <a16:creationId xmlns:a16="http://schemas.microsoft.com/office/drawing/2014/main" xmlns="" id="{3D8AB67A-88CF-A326-D799-90F913FD4FAF}"/>
              </a:ext>
            </a:extLst>
          </p:cNvPr>
          <p:cNvSpPr txBox="1">
            <a:spLocks noChangeArrowheads="1"/>
          </p:cNvSpPr>
          <p:nvPr/>
        </p:nvSpPr>
        <p:spPr bwMode="auto">
          <a:xfrm>
            <a:off x="42324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juillet</a:t>
            </a:r>
            <a:endParaRPr lang="fr-FR" altLang="de-DE" sz="1400">
              <a:latin typeface="Arial" panose="020B0604020202020204" pitchFamily="34" charset="0"/>
            </a:endParaRPr>
          </a:p>
        </p:txBody>
      </p:sp>
      <p:sp>
        <p:nvSpPr>
          <p:cNvPr id="26" name="Text Box 2071">
            <a:extLst>
              <a:ext uri="{FF2B5EF4-FFF2-40B4-BE49-F238E27FC236}">
                <a16:creationId xmlns:a16="http://schemas.microsoft.com/office/drawing/2014/main" xmlns="" id="{43E50E3C-0BB4-51CA-F31C-7191967166C0}"/>
              </a:ext>
            </a:extLst>
          </p:cNvPr>
          <p:cNvSpPr txBox="1">
            <a:spLocks noChangeArrowheads="1"/>
          </p:cNvSpPr>
          <p:nvPr/>
        </p:nvSpPr>
        <p:spPr bwMode="auto">
          <a:xfrm>
            <a:off x="34704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juin</a:t>
            </a:r>
            <a:endParaRPr lang="fr-FR" altLang="de-DE" sz="1400">
              <a:latin typeface="Arial" panose="020B0604020202020204" pitchFamily="34" charset="0"/>
            </a:endParaRPr>
          </a:p>
        </p:txBody>
      </p:sp>
      <p:sp>
        <p:nvSpPr>
          <p:cNvPr id="27" name="Text Box 2072">
            <a:extLst>
              <a:ext uri="{FF2B5EF4-FFF2-40B4-BE49-F238E27FC236}">
                <a16:creationId xmlns:a16="http://schemas.microsoft.com/office/drawing/2014/main" xmlns="" id="{8100B7C9-B1DA-06E1-F4F6-5603676A7DF8}"/>
              </a:ext>
            </a:extLst>
          </p:cNvPr>
          <p:cNvSpPr txBox="1">
            <a:spLocks noChangeArrowheads="1"/>
          </p:cNvSpPr>
          <p:nvPr/>
        </p:nvSpPr>
        <p:spPr bwMode="auto">
          <a:xfrm>
            <a:off x="26322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mai</a:t>
            </a:r>
            <a:endParaRPr lang="fr-FR" altLang="de-DE" sz="1400">
              <a:latin typeface="Arial" panose="020B0604020202020204" pitchFamily="34" charset="0"/>
            </a:endParaRPr>
          </a:p>
        </p:txBody>
      </p:sp>
      <p:sp>
        <p:nvSpPr>
          <p:cNvPr id="28" name="Text Box 2073">
            <a:extLst>
              <a:ext uri="{FF2B5EF4-FFF2-40B4-BE49-F238E27FC236}">
                <a16:creationId xmlns:a16="http://schemas.microsoft.com/office/drawing/2014/main" xmlns="" id="{8A06B4C0-6FE8-213E-78B1-B3D70794372E}"/>
              </a:ext>
            </a:extLst>
          </p:cNvPr>
          <p:cNvSpPr txBox="1">
            <a:spLocks noChangeArrowheads="1"/>
          </p:cNvSpPr>
          <p:nvPr/>
        </p:nvSpPr>
        <p:spPr bwMode="auto">
          <a:xfrm>
            <a:off x="17940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avril</a:t>
            </a:r>
            <a:endParaRPr lang="fr-FR" altLang="de-DE" sz="1400">
              <a:latin typeface="Arial" panose="020B0604020202020204" pitchFamily="34" charset="0"/>
            </a:endParaRPr>
          </a:p>
        </p:txBody>
      </p:sp>
      <p:sp>
        <p:nvSpPr>
          <p:cNvPr id="29" name="Text Box 2074">
            <a:extLst>
              <a:ext uri="{FF2B5EF4-FFF2-40B4-BE49-F238E27FC236}">
                <a16:creationId xmlns:a16="http://schemas.microsoft.com/office/drawing/2014/main" xmlns="" id="{EC803610-27E8-93D7-533E-2AF584DE3999}"/>
              </a:ext>
            </a:extLst>
          </p:cNvPr>
          <p:cNvSpPr txBox="1">
            <a:spLocks noChangeArrowheads="1"/>
          </p:cNvSpPr>
          <p:nvPr/>
        </p:nvSpPr>
        <p:spPr bwMode="auto">
          <a:xfrm>
            <a:off x="955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mars</a:t>
            </a:r>
            <a:endParaRPr lang="fr-FR" altLang="de-DE" sz="1400">
              <a:latin typeface="Arial" panose="020B0604020202020204" pitchFamily="34" charset="0"/>
            </a:endParaRPr>
          </a:p>
        </p:txBody>
      </p:sp>
      <p:sp>
        <p:nvSpPr>
          <p:cNvPr id="30" name="Text Box 2075">
            <a:extLst>
              <a:ext uri="{FF2B5EF4-FFF2-40B4-BE49-F238E27FC236}">
                <a16:creationId xmlns:a16="http://schemas.microsoft.com/office/drawing/2014/main" xmlns="" id="{EB2B505A-C8E0-2077-76EC-A9D2E119A1E0}"/>
              </a:ext>
            </a:extLst>
          </p:cNvPr>
          <p:cNvSpPr txBox="1">
            <a:spLocks noChangeArrowheads="1"/>
          </p:cNvSpPr>
          <p:nvPr/>
        </p:nvSpPr>
        <p:spPr bwMode="auto">
          <a:xfrm>
            <a:off x="7356629" y="5867400"/>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novembre</a:t>
            </a:r>
            <a:endParaRPr lang="fr-FR" altLang="de-DE" sz="1400">
              <a:latin typeface="Arial" panose="020B0604020202020204" pitchFamily="34" charset="0"/>
            </a:endParaRPr>
          </a:p>
        </p:txBody>
      </p:sp>
      <p:sp>
        <p:nvSpPr>
          <p:cNvPr id="31" name="Text Box 2076">
            <a:extLst>
              <a:ext uri="{FF2B5EF4-FFF2-40B4-BE49-F238E27FC236}">
                <a16:creationId xmlns:a16="http://schemas.microsoft.com/office/drawing/2014/main" xmlns="" id="{4326216E-1C98-CBB5-B066-AF50366CED2D}"/>
              </a:ext>
            </a:extLst>
          </p:cNvPr>
          <p:cNvSpPr txBox="1">
            <a:spLocks noChangeArrowheads="1"/>
          </p:cNvSpPr>
          <p:nvPr/>
        </p:nvSpPr>
        <p:spPr bwMode="auto">
          <a:xfrm>
            <a:off x="6670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octobre</a:t>
            </a:r>
            <a:endParaRPr lang="fr-FR" altLang="de-DE" sz="1400">
              <a:latin typeface="Arial" panose="020B0604020202020204" pitchFamily="34" charset="0"/>
            </a:endParaRPr>
          </a:p>
        </p:txBody>
      </p:sp>
      <p:sp>
        <p:nvSpPr>
          <p:cNvPr id="32" name="Text Box 2077">
            <a:extLst>
              <a:ext uri="{FF2B5EF4-FFF2-40B4-BE49-F238E27FC236}">
                <a16:creationId xmlns:a16="http://schemas.microsoft.com/office/drawing/2014/main" xmlns="" id="{F12DB498-E4F6-EABB-AB92-EA4616E10C28}"/>
              </a:ext>
            </a:extLst>
          </p:cNvPr>
          <p:cNvSpPr txBox="1">
            <a:spLocks noChangeArrowheads="1"/>
          </p:cNvSpPr>
          <p:nvPr/>
        </p:nvSpPr>
        <p:spPr bwMode="auto">
          <a:xfrm>
            <a:off x="5680229" y="5867400"/>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septembre</a:t>
            </a:r>
            <a:endParaRPr lang="fr-FR" altLang="de-DE" sz="1400">
              <a:latin typeface="Arial" panose="020B0604020202020204" pitchFamily="34" charset="0"/>
            </a:endParaRPr>
          </a:p>
        </p:txBody>
      </p:sp>
      <p:sp>
        <p:nvSpPr>
          <p:cNvPr id="33" name="Text Box 2078">
            <a:extLst>
              <a:ext uri="{FF2B5EF4-FFF2-40B4-BE49-F238E27FC236}">
                <a16:creationId xmlns:a16="http://schemas.microsoft.com/office/drawing/2014/main" xmlns="" id="{224080BB-A5FF-01B4-7EB9-2922C32B6AC0}"/>
              </a:ext>
            </a:extLst>
          </p:cNvPr>
          <p:cNvSpPr txBox="1">
            <a:spLocks noChangeArrowheads="1"/>
          </p:cNvSpPr>
          <p:nvPr/>
        </p:nvSpPr>
        <p:spPr bwMode="auto">
          <a:xfrm>
            <a:off x="5146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août</a:t>
            </a:r>
            <a:endParaRPr lang="fr-FR" altLang="de-DE" sz="1400">
              <a:latin typeface="Arial" panose="020B0604020202020204" pitchFamily="34" charset="0"/>
            </a:endParaRPr>
          </a:p>
        </p:txBody>
      </p:sp>
      <p:sp>
        <p:nvSpPr>
          <p:cNvPr id="34" name="Text Box 2079">
            <a:extLst>
              <a:ext uri="{FF2B5EF4-FFF2-40B4-BE49-F238E27FC236}">
                <a16:creationId xmlns:a16="http://schemas.microsoft.com/office/drawing/2014/main" xmlns="" id="{4642FA83-3722-71A5-0E07-37BD5F1E0DF9}"/>
              </a:ext>
            </a:extLst>
          </p:cNvPr>
          <p:cNvSpPr txBox="1">
            <a:spLocks noChangeArrowheads="1"/>
          </p:cNvSpPr>
          <p:nvPr/>
        </p:nvSpPr>
        <p:spPr bwMode="auto">
          <a:xfrm>
            <a:off x="8194829" y="5867400"/>
            <a:ext cx="990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décembre</a:t>
            </a:r>
            <a:endParaRPr lang="fr-FR" altLang="de-DE" sz="1400">
              <a:latin typeface="Arial" panose="020B0604020202020204" pitchFamily="34" charset="0"/>
            </a:endParaRPr>
          </a:p>
        </p:txBody>
      </p:sp>
      <p:sp>
        <p:nvSpPr>
          <p:cNvPr id="42" name="Text Box 2087">
            <a:extLst>
              <a:ext uri="{FF2B5EF4-FFF2-40B4-BE49-F238E27FC236}">
                <a16:creationId xmlns:a16="http://schemas.microsoft.com/office/drawing/2014/main" xmlns="" id="{4D511B2B-EF7D-2C92-8C2E-E0441DC9AC12}"/>
              </a:ext>
            </a:extLst>
          </p:cNvPr>
          <p:cNvSpPr txBox="1">
            <a:spLocks noChangeArrowheads="1"/>
          </p:cNvSpPr>
          <p:nvPr/>
        </p:nvSpPr>
        <p:spPr bwMode="auto">
          <a:xfrm>
            <a:off x="572178" y="4739789"/>
            <a:ext cx="16764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2000" dirty="0">
                <a:solidFill>
                  <a:srgbClr val="FF0000"/>
                </a:solidFill>
                <a:latin typeface="Arial" panose="020B0604020202020204" pitchFamily="34" charset="0"/>
              </a:rPr>
              <a:t>Année normale</a:t>
            </a:r>
            <a:endParaRPr lang="fr-FR" altLang="de-DE" sz="2000" dirty="0">
              <a:solidFill>
                <a:srgbClr val="FF0000"/>
              </a:solidFill>
              <a:latin typeface="Arial" panose="020B0604020202020204" pitchFamily="34" charset="0"/>
            </a:endParaRPr>
          </a:p>
        </p:txBody>
      </p:sp>
      <p:sp>
        <p:nvSpPr>
          <p:cNvPr id="66" name="Text Box 2111" descr="Papier lettre">
            <a:extLst>
              <a:ext uri="{FF2B5EF4-FFF2-40B4-BE49-F238E27FC236}">
                <a16:creationId xmlns:a16="http://schemas.microsoft.com/office/drawing/2014/main" xmlns="" id="{DF802E0A-8752-9E04-7004-09961B4F93FE}"/>
              </a:ext>
            </a:extLst>
          </p:cNvPr>
          <p:cNvSpPr txBox="1">
            <a:spLocks noChangeArrowheads="1"/>
          </p:cNvSpPr>
          <p:nvPr/>
        </p:nvSpPr>
        <p:spPr bwMode="auto">
          <a:xfrm>
            <a:off x="578428" y="536182"/>
            <a:ext cx="8153400" cy="369332"/>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fr-BE" altLang="de-DE" sz="1800" b="1" dirty="0"/>
              <a:t>Courbe de minéralisation de la </a:t>
            </a:r>
            <a:r>
              <a:rPr lang="fr-BE" altLang="de-DE" sz="1800" b="1" u="sng" dirty="0"/>
              <a:t>matière organique</a:t>
            </a:r>
            <a:endParaRPr lang="fr-FR" altLang="de-DE" sz="1800" b="1" u="sng" dirty="0"/>
          </a:p>
        </p:txBody>
      </p:sp>
      <p:sp>
        <p:nvSpPr>
          <p:cNvPr id="4" name="Freeform 2050">
            <a:extLst>
              <a:ext uri="{FF2B5EF4-FFF2-40B4-BE49-F238E27FC236}">
                <a16:creationId xmlns:a16="http://schemas.microsoft.com/office/drawing/2014/main" xmlns="" id="{0A8561FB-0F18-BCCD-B8AB-7AC902D45C56}"/>
              </a:ext>
            </a:extLst>
          </p:cNvPr>
          <p:cNvSpPr>
            <a:spLocks/>
          </p:cNvSpPr>
          <p:nvPr/>
        </p:nvSpPr>
        <p:spPr bwMode="auto">
          <a:xfrm flipH="1">
            <a:off x="1036441" y="1600199"/>
            <a:ext cx="7723187" cy="4005262"/>
          </a:xfrm>
          <a:custGeom>
            <a:avLst/>
            <a:gdLst>
              <a:gd name="T0" fmla="*/ 0 w 4865"/>
              <a:gd name="T1" fmla="*/ 2147483647 h 2523"/>
              <a:gd name="T2" fmla="*/ 2147483647 w 4865"/>
              <a:gd name="T3" fmla="*/ 2147483647 h 2523"/>
              <a:gd name="T4" fmla="*/ 2147483647 w 4865"/>
              <a:gd name="T5" fmla="*/ 2147483647 h 2523"/>
              <a:gd name="T6" fmla="*/ 2147483647 w 4865"/>
              <a:gd name="T7" fmla="*/ 2147483647 h 2523"/>
              <a:gd name="T8" fmla="*/ 2147483647 w 4865"/>
              <a:gd name="T9" fmla="*/ 2147483647 h 2523"/>
              <a:gd name="T10" fmla="*/ 2147483647 w 4865"/>
              <a:gd name="T11" fmla="*/ 2147483647 h 2523"/>
              <a:gd name="T12" fmla="*/ 2147483647 w 4865"/>
              <a:gd name="T13" fmla="*/ 2147483647 h 2523"/>
              <a:gd name="T14" fmla="*/ 2147483647 w 4865"/>
              <a:gd name="T15" fmla="*/ 2147483647 h 2523"/>
              <a:gd name="T16" fmla="*/ 2147483647 w 4865"/>
              <a:gd name="T17" fmla="*/ 2147483647 h 2523"/>
              <a:gd name="T18" fmla="*/ 2147483647 w 4865"/>
              <a:gd name="T19" fmla="*/ 2147483647 h 2523"/>
              <a:gd name="T20" fmla="*/ 2147483647 w 4865"/>
              <a:gd name="T21" fmla="*/ 2147483647 h 2523"/>
              <a:gd name="T22" fmla="*/ 2147483647 w 4865"/>
              <a:gd name="T23" fmla="*/ 2147483647 h 2523"/>
              <a:gd name="T24" fmla="*/ 2147483647 w 4865"/>
              <a:gd name="T25" fmla="*/ 2147483647 h 2523"/>
              <a:gd name="T26" fmla="*/ 2147483647 w 4865"/>
              <a:gd name="T27" fmla="*/ 2147483647 h 2523"/>
              <a:gd name="T28" fmla="*/ 2147483647 w 4865"/>
              <a:gd name="T29" fmla="*/ 2147483647 h 2523"/>
              <a:gd name="T30" fmla="*/ 2147483647 w 4865"/>
              <a:gd name="T31" fmla="*/ 2147483647 h 2523"/>
              <a:gd name="T32" fmla="*/ 2147483647 w 4865"/>
              <a:gd name="T33" fmla="*/ 2147483647 h 2523"/>
              <a:gd name="T34" fmla="*/ 2147483647 w 4865"/>
              <a:gd name="T35" fmla="*/ 2147483647 h 2523"/>
              <a:gd name="T36" fmla="*/ 2147483647 w 4865"/>
              <a:gd name="T37" fmla="*/ 2147483647 h 2523"/>
              <a:gd name="T38" fmla="*/ 2147483647 w 4865"/>
              <a:gd name="T39" fmla="*/ 2147483647 h 2523"/>
              <a:gd name="T40" fmla="*/ 2147483647 w 4865"/>
              <a:gd name="T41" fmla="*/ 2147483647 h 2523"/>
              <a:gd name="T42" fmla="*/ 2147483647 w 4865"/>
              <a:gd name="T43" fmla="*/ 2147483647 h 2523"/>
              <a:gd name="T44" fmla="*/ 2147483647 w 4865"/>
              <a:gd name="T45" fmla="*/ 2147483647 h 2523"/>
              <a:gd name="T46" fmla="*/ 2147483647 w 4865"/>
              <a:gd name="T47" fmla="*/ 2147483647 h 2523"/>
              <a:gd name="T48" fmla="*/ 2147483647 w 4865"/>
              <a:gd name="T49" fmla="*/ 2147483647 h 2523"/>
              <a:gd name="T50" fmla="*/ 2147483647 w 4865"/>
              <a:gd name="T51" fmla="*/ 2147483647 h 2523"/>
              <a:gd name="T52" fmla="*/ 2147483647 w 4865"/>
              <a:gd name="T53" fmla="*/ 2147483647 h 2523"/>
              <a:gd name="T54" fmla="*/ 2147483647 w 4865"/>
              <a:gd name="T55" fmla="*/ 2147483647 h 25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865"/>
              <a:gd name="T85" fmla="*/ 0 h 2523"/>
              <a:gd name="T86" fmla="*/ 4865 w 4865"/>
              <a:gd name="T87" fmla="*/ 2523 h 25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865" h="2523">
                <a:moveTo>
                  <a:pt x="0" y="2430"/>
                </a:moveTo>
                <a:cubicBezTo>
                  <a:pt x="32" y="2431"/>
                  <a:pt x="118" y="2436"/>
                  <a:pt x="192" y="2430"/>
                </a:cubicBezTo>
                <a:cubicBezTo>
                  <a:pt x="266" y="2424"/>
                  <a:pt x="345" y="2435"/>
                  <a:pt x="445" y="2395"/>
                </a:cubicBezTo>
                <a:cubicBezTo>
                  <a:pt x="545" y="2355"/>
                  <a:pt x="658" y="2300"/>
                  <a:pt x="795" y="2189"/>
                </a:cubicBezTo>
                <a:cubicBezTo>
                  <a:pt x="932" y="2078"/>
                  <a:pt x="1135" y="1878"/>
                  <a:pt x="1265" y="1731"/>
                </a:cubicBezTo>
                <a:cubicBezTo>
                  <a:pt x="1395" y="1584"/>
                  <a:pt x="1480" y="1446"/>
                  <a:pt x="1577" y="1305"/>
                </a:cubicBezTo>
                <a:cubicBezTo>
                  <a:pt x="1674" y="1164"/>
                  <a:pt x="1781" y="981"/>
                  <a:pt x="1847" y="885"/>
                </a:cubicBezTo>
                <a:cubicBezTo>
                  <a:pt x="1913" y="789"/>
                  <a:pt x="1928" y="769"/>
                  <a:pt x="1973" y="729"/>
                </a:cubicBezTo>
                <a:cubicBezTo>
                  <a:pt x="2018" y="689"/>
                  <a:pt x="2065" y="641"/>
                  <a:pt x="2117" y="645"/>
                </a:cubicBezTo>
                <a:cubicBezTo>
                  <a:pt x="2169" y="649"/>
                  <a:pt x="2242" y="701"/>
                  <a:pt x="2285" y="753"/>
                </a:cubicBezTo>
                <a:cubicBezTo>
                  <a:pt x="2328" y="805"/>
                  <a:pt x="2312" y="788"/>
                  <a:pt x="2375" y="957"/>
                </a:cubicBezTo>
                <a:cubicBezTo>
                  <a:pt x="2438" y="1126"/>
                  <a:pt x="2575" y="1598"/>
                  <a:pt x="2663" y="1767"/>
                </a:cubicBezTo>
                <a:cubicBezTo>
                  <a:pt x="2751" y="1936"/>
                  <a:pt x="2830" y="1959"/>
                  <a:pt x="2903" y="1971"/>
                </a:cubicBezTo>
                <a:cubicBezTo>
                  <a:pt x="2976" y="1983"/>
                  <a:pt x="3045" y="1934"/>
                  <a:pt x="3101" y="1839"/>
                </a:cubicBezTo>
                <a:cubicBezTo>
                  <a:pt x="3157" y="1744"/>
                  <a:pt x="3208" y="1511"/>
                  <a:pt x="3239" y="1401"/>
                </a:cubicBezTo>
                <a:cubicBezTo>
                  <a:pt x="3270" y="1291"/>
                  <a:pt x="3257" y="1304"/>
                  <a:pt x="3287" y="1179"/>
                </a:cubicBezTo>
                <a:cubicBezTo>
                  <a:pt x="3317" y="1054"/>
                  <a:pt x="3381" y="815"/>
                  <a:pt x="3419" y="651"/>
                </a:cubicBezTo>
                <a:cubicBezTo>
                  <a:pt x="3457" y="487"/>
                  <a:pt x="3477" y="300"/>
                  <a:pt x="3516" y="193"/>
                </a:cubicBezTo>
                <a:cubicBezTo>
                  <a:pt x="3555" y="86"/>
                  <a:pt x="3601" y="0"/>
                  <a:pt x="3652" y="12"/>
                </a:cubicBezTo>
                <a:cubicBezTo>
                  <a:pt x="3703" y="24"/>
                  <a:pt x="3775" y="153"/>
                  <a:pt x="3821" y="267"/>
                </a:cubicBezTo>
                <a:cubicBezTo>
                  <a:pt x="3867" y="381"/>
                  <a:pt x="3895" y="539"/>
                  <a:pt x="3929" y="693"/>
                </a:cubicBezTo>
                <a:cubicBezTo>
                  <a:pt x="3963" y="847"/>
                  <a:pt x="3995" y="1031"/>
                  <a:pt x="4025" y="1191"/>
                </a:cubicBezTo>
                <a:cubicBezTo>
                  <a:pt x="4055" y="1351"/>
                  <a:pt x="4081" y="1508"/>
                  <a:pt x="4109" y="1653"/>
                </a:cubicBezTo>
                <a:cubicBezTo>
                  <a:pt x="4137" y="1798"/>
                  <a:pt x="4162" y="1948"/>
                  <a:pt x="4193" y="2061"/>
                </a:cubicBezTo>
                <a:cubicBezTo>
                  <a:pt x="4224" y="2174"/>
                  <a:pt x="4257" y="2264"/>
                  <a:pt x="4295" y="2331"/>
                </a:cubicBezTo>
                <a:cubicBezTo>
                  <a:pt x="4333" y="2398"/>
                  <a:pt x="4356" y="2432"/>
                  <a:pt x="4423" y="2461"/>
                </a:cubicBezTo>
                <a:cubicBezTo>
                  <a:pt x="4490" y="2490"/>
                  <a:pt x="4621" y="2497"/>
                  <a:pt x="4695" y="2507"/>
                </a:cubicBezTo>
                <a:cubicBezTo>
                  <a:pt x="4769" y="2517"/>
                  <a:pt x="4830" y="2520"/>
                  <a:pt x="4865" y="2523"/>
                </a:cubicBezTo>
              </a:path>
            </a:pathLst>
          </a:custGeom>
          <a:noFill/>
          <a:ln w="63500">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x-none"/>
          </a:p>
        </p:txBody>
      </p:sp>
      <p:sp>
        <p:nvSpPr>
          <p:cNvPr id="71" name="Textfeld 70">
            <a:extLst>
              <a:ext uri="{FF2B5EF4-FFF2-40B4-BE49-F238E27FC236}">
                <a16:creationId xmlns:a16="http://schemas.microsoft.com/office/drawing/2014/main" xmlns="" id="{6B304FE2-60C2-4F1F-4230-7117EAFAB21C}"/>
              </a:ext>
            </a:extLst>
          </p:cNvPr>
          <p:cNvSpPr txBox="1"/>
          <p:nvPr/>
        </p:nvSpPr>
        <p:spPr>
          <a:xfrm>
            <a:off x="7709799" y="259187"/>
            <a:ext cx="3987218" cy="2031325"/>
          </a:xfrm>
          <a:prstGeom prst="rect">
            <a:avLst/>
          </a:prstGeom>
          <a:noFill/>
        </p:spPr>
        <p:txBody>
          <a:bodyPr wrap="square" rtlCol="0">
            <a:spAutoFit/>
          </a:bodyPr>
          <a:lstStyle/>
          <a:p>
            <a:r>
              <a:rPr lang="fr-FR" dirty="0"/>
              <a:t>lors d'une année normale, l’activité de minéralisation correspond aux besoins de la prairie: on aura </a:t>
            </a:r>
          </a:p>
          <a:p>
            <a:pPr marL="285750" indent="-285750">
              <a:buFont typeface="Arial" panose="020B0604020202020204" pitchFamily="34" charset="0"/>
              <a:buChar char="•"/>
            </a:pPr>
            <a:r>
              <a:rPr lang="fr-FR" dirty="0"/>
              <a:t>une bonne première coupe (50 % du rendement), </a:t>
            </a:r>
          </a:p>
          <a:p>
            <a:pPr marL="285750" indent="-285750">
              <a:buFont typeface="Arial" panose="020B0604020202020204" pitchFamily="34" charset="0"/>
              <a:buChar char="•"/>
            </a:pPr>
            <a:r>
              <a:rPr lang="fr-FR" dirty="0"/>
              <a:t>2 coupes en été et </a:t>
            </a:r>
          </a:p>
          <a:p>
            <a:pPr marL="285750" indent="-285750">
              <a:buFont typeface="Arial" panose="020B0604020202020204" pitchFamily="34" charset="0"/>
              <a:buChar char="•"/>
            </a:pPr>
            <a:r>
              <a:rPr lang="fr-FR" dirty="0"/>
              <a:t>une coupe en arrière saison </a:t>
            </a:r>
            <a:endParaRPr lang="x-none" dirty="0"/>
          </a:p>
        </p:txBody>
      </p:sp>
    </p:spTree>
    <p:extLst>
      <p:ext uri="{BB962C8B-B14F-4D97-AF65-F5344CB8AC3E}">
        <p14:creationId xmlns:p14="http://schemas.microsoft.com/office/powerpoint/2010/main" xmlns="" val="4113172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2051">
            <a:extLst>
              <a:ext uri="{FF2B5EF4-FFF2-40B4-BE49-F238E27FC236}">
                <a16:creationId xmlns:a16="http://schemas.microsoft.com/office/drawing/2014/main" xmlns="" id="{175AC90C-A5FD-2672-DF04-50B3059C7743}"/>
              </a:ext>
            </a:extLst>
          </p:cNvPr>
          <p:cNvSpPr>
            <a:spLocks noChangeShapeType="1"/>
          </p:cNvSpPr>
          <p:nvPr/>
        </p:nvSpPr>
        <p:spPr bwMode="auto">
          <a:xfrm>
            <a:off x="346229" y="5867400"/>
            <a:ext cx="83820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7" name="Line 2052">
            <a:extLst>
              <a:ext uri="{FF2B5EF4-FFF2-40B4-BE49-F238E27FC236}">
                <a16:creationId xmlns:a16="http://schemas.microsoft.com/office/drawing/2014/main" xmlns="" id="{50BA3B6F-F87B-5CF8-3372-DF72A6A46F01}"/>
              </a:ext>
            </a:extLst>
          </p:cNvPr>
          <p:cNvSpPr>
            <a:spLocks noChangeShapeType="1"/>
          </p:cNvSpPr>
          <p:nvPr/>
        </p:nvSpPr>
        <p:spPr bwMode="auto">
          <a:xfrm flipV="1">
            <a:off x="422429" y="609600"/>
            <a:ext cx="0" cy="52578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8" name="Line 2053">
            <a:extLst>
              <a:ext uri="{FF2B5EF4-FFF2-40B4-BE49-F238E27FC236}">
                <a16:creationId xmlns:a16="http://schemas.microsoft.com/office/drawing/2014/main" xmlns="" id="{2C6863BD-2EE4-CB8C-1EA3-4032231B0C05}"/>
              </a:ext>
            </a:extLst>
          </p:cNvPr>
          <p:cNvSpPr>
            <a:spLocks noChangeShapeType="1"/>
          </p:cNvSpPr>
          <p:nvPr/>
        </p:nvSpPr>
        <p:spPr bwMode="auto">
          <a:xfrm>
            <a:off x="346229" y="838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9" name="Line 2054">
            <a:extLst>
              <a:ext uri="{FF2B5EF4-FFF2-40B4-BE49-F238E27FC236}">
                <a16:creationId xmlns:a16="http://schemas.microsoft.com/office/drawing/2014/main" xmlns="" id="{25E9E2FA-538A-9CA3-8104-D203022165CF}"/>
              </a:ext>
            </a:extLst>
          </p:cNvPr>
          <p:cNvSpPr>
            <a:spLocks noChangeShapeType="1"/>
          </p:cNvSpPr>
          <p:nvPr/>
        </p:nvSpPr>
        <p:spPr bwMode="auto">
          <a:xfrm>
            <a:off x="346229" y="4876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0" name="Line 2055">
            <a:extLst>
              <a:ext uri="{FF2B5EF4-FFF2-40B4-BE49-F238E27FC236}">
                <a16:creationId xmlns:a16="http://schemas.microsoft.com/office/drawing/2014/main" xmlns="" id="{2C0233A7-D529-8BF8-95B0-4F485C615289}"/>
              </a:ext>
            </a:extLst>
          </p:cNvPr>
          <p:cNvSpPr>
            <a:spLocks noChangeShapeType="1"/>
          </p:cNvSpPr>
          <p:nvPr/>
        </p:nvSpPr>
        <p:spPr bwMode="auto">
          <a:xfrm>
            <a:off x="346229" y="3886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1" name="Line 2056">
            <a:extLst>
              <a:ext uri="{FF2B5EF4-FFF2-40B4-BE49-F238E27FC236}">
                <a16:creationId xmlns:a16="http://schemas.microsoft.com/office/drawing/2014/main" xmlns="" id="{92B10BC8-2FD5-0546-C91E-3FBB92F1E747}"/>
              </a:ext>
            </a:extLst>
          </p:cNvPr>
          <p:cNvSpPr>
            <a:spLocks noChangeShapeType="1"/>
          </p:cNvSpPr>
          <p:nvPr/>
        </p:nvSpPr>
        <p:spPr bwMode="auto">
          <a:xfrm>
            <a:off x="346229" y="28194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2" name="Line 2057">
            <a:extLst>
              <a:ext uri="{FF2B5EF4-FFF2-40B4-BE49-F238E27FC236}">
                <a16:creationId xmlns:a16="http://schemas.microsoft.com/office/drawing/2014/main" xmlns="" id="{33ABCA06-8EFE-B9F9-0425-63069C889C76}"/>
              </a:ext>
            </a:extLst>
          </p:cNvPr>
          <p:cNvSpPr>
            <a:spLocks noChangeShapeType="1"/>
          </p:cNvSpPr>
          <p:nvPr/>
        </p:nvSpPr>
        <p:spPr bwMode="auto">
          <a:xfrm>
            <a:off x="346229" y="1828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3" name="Line 2058">
            <a:extLst>
              <a:ext uri="{FF2B5EF4-FFF2-40B4-BE49-F238E27FC236}">
                <a16:creationId xmlns:a16="http://schemas.microsoft.com/office/drawing/2014/main" xmlns="" id="{4158DB19-303E-541A-7F41-7323481AB38A}"/>
              </a:ext>
            </a:extLst>
          </p:cNvPr>
          <p:cNvSpPr>
            <a:spLocks noChangeShapeType="1"/>
          </p:cNvSpPr>
          <p:nvPr/>
        </p:nvSpPr>
        <p:spPr bwMode="auto">
          <a:xfrm>
            <a:off x="422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4" name="Line 2059">
            <a:extLst>
              <a:ext uri="{FF2B5EF4-FFF2-40B4-BE49-F238E27FC236}">
                <a16:creationId xmlns:a16="http://schemas.microsoft.com/office/drawing/2014/main" xmlns="" id="{CF5826D3-8D13-D89F-C6CE-B62819F3F866}"/>
              </a:ext>
            </a:extLst>
          </p:cNvPr>
          <p:cNvSpPr>
            <a:spLocks noChangeShapeType="1"/>
          </p:cNvSpPr>
          <p:nvPr/>
        </p:nvSpPr>
        <p:spPr bwMode="auto">
          <a:xfrm>
            <a:off x="1260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5" name="Line 2060">
            <a:extLst>
              <a:ext uri="{FF2B5EF4-FFF2-40B4-BE49-F238E27FC236}">
                <a16:creationId xmlns:a16="http://schemas.microsoft.com/office/drawing/2014/main" xmlns="" id="{EBF6B92A-4CCF-38E3-2838-72888032537C}"/>
              </a:ext>
            </a:extLst>
          </p:cNvPr>
          <p:cNvSpPr>
            <a:spLocks noChangeShapeType="1"/>
          </p:cNvSpPr>
          <p:nvPr/>
        </p:nvSpPr>
        <p:spPr bwMode="auto">
          <a:xfrm>
            <a:off x="2216588"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6" name="Line 2061">
            <a:extLst>
              <a:ext uri="{FF2B5EF4-FFF2-40B4-BE49-F238E27FC236}">
                <a16:creationId xmlns:a16="http://schemas.microsoft.com/office/drawing/2014/main" xmlns="" id="{2F58E700-7244-26E3-7AAB-22646443BAC3}"/>
              </a:ext>
            </a:extLst>
          </p:cNvPr>
          <p:cNvSpPr>
            <a:spLocks noChangeShapeType="1"/>
          </p:cNvSpPr>
          <p:nvPr/>
        </p:nvSpPr>
        <p:spPr bwMode="auto">
          <a:xfrm>
            <a:off x="2860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7" name="Line 2062">
            <a:extLst>
              <a:ext uri="{FF2B5EF4-FFF2-40B4-BE49-F238E27FC236}">
                <a16:creationId xmlns:a16="http://schemas.microsoft.com/office/drawing/2014/main" xmlns="" id="{A309621F-64B1-B712-67BB-411C5CC36DC8}"/>
              </a:ext>
            </a:extLst>
          </p:cNvPr>
          <p:cNvSpPr>
            <a:spLocks noChangeShapeType="1"/>
          </p:cNvSpPr>
          <p:nvPr/>
        </p:nvSpPr>
        <p:spPr bwMode="auto">
          <a:xfrm>
            <a:off x="3699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8" name="Line 2063">
            <a:extLst>
              <a:ext uri="{FF2B5EF4-FFF2-40B4-BE49-F238E27FC236}">
                <a16:creationId xmlns:a16="http://schemas.microsoft.com/office/drawing/2014/main" xmlns="" id="{1381C458-BFFC-527B-DEAC-8ACDDC418AE2}"/>
              </a:ext>
            </a:extLst>
          </p:cNvPr>
          <p:cNvSpPr>
            <a:spLocks noChangeShapeType="1"/>
          </p:cNvSpPr>
          <p:nvPr/>
        </p:nvSpPr>
        <p:spPr bwMode="auto">
          <a:xfrm>
            <a:off x="7051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9" name="Line 2064">
            <a:extLst>
              <a:ext uri="{FF2B5EF4-FFF2-40B4-BE49-F238E27FC236}">
                <a16:creationId xmlns:a16="http://schemas.microsoft.com/office/drawing/2014/main" xmlns="" id="{F868F457-FE5F-2859-6DAB-1510B5C1CD79}"/>
              </a:ext>
            </a:extLst>
          </p:cNvPr>
          <p:cNvSpPr>
            <a:spLocks noChangeShapeType="1"/>
          </p:cNvSpPr>
          <p:nvPr/>
        </p:nvSpPr>
        <p:spPr bwMode="auto">
          <a:xfrm>
            <a:off x="6213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0" name="Line 2065">
            <a:extLst>
              <a:ext uri="{FF2B5EF4-FFF2-40B4-BE49-F238E27FC236}">
                <a16:creationId xmlns:a16="http://schemas.microsoft.com/office/drawing/2014/main" xmlns="" id="{C4375206-7F56-00FC-FD24-E2D5706A2F4A}"/>
              </a:ext>
            </a:extLst>
          </p:cNvPr>
          <p:cNvSpPr>
            <a:spLocks noChangeShapeType="1"/>
          </p:cNvSpPr>
          <p:nvPr/>
        </p:nvSpPr>
        <p:spPr bwMode="auto">
          <a:xfrm>
            <a:off x="5375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1" name="Line 2066">
            <a:extLst>
              <a:ext uri="{FF2B5EF4-FFF2-40B4-BE49-F238E27FC236}">
                <a16:creationId xmlns:a16="http://schemas.microsoft.com/office/drawing/2014/main" xmlns="" id="{EA77EADB-7A27-3BDC-3E22-FEC31440505D}"/>
              </a:ext>
            </a:extLst>
          </p:cNvPr>
          <p:cNvSpPr>
            <a:spLocks noChangeShapeType="1"/>
          </p:cNvSpPr>
          <p:nvPr/>
        </p:nvSpPr>
        <p:spPr bwMode="auto">
          <a:xfrm>
            <a:off x="4537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2" name="Line 2067">
            <a:extLst>
              <a:ext uri="{FF2B5EF4-FFF2-40B4-BE49-F238E27FC236}">
                <a16:creationId xmlns:a16="http://schemas.microsoft.com/office/drawing/2014/main" xmlns="" id="{60D01553-79D3-B8DA-873E-42185A3E0855}"/>
              </a:ext>
            </a:extLst>
          </p:cNvPr>
          <p:cNvSpPr>
            <a:spLocks noChangeShapeType="1"/>
          </p:cNvSpPr>
          <p:nvPr/>
        </p:nvSpPr>
        <p:spPr bwMode="auto">
          <a:xfrm>
            <a:off x="8728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3" name="Line 2068">
            <a:extLst>
              <a:ext uri="{FF2B5EF4-FFF2-40B4-BE49-F238E27FC236}">
                <a16:creationId xmlns:a16="http://schemas.microsoft.com/office/drawing/2014/main" xmlns="" id="{EF059931-D879-40C2-0924-D6EC599CB223}"/>
              </a:ext>
            </a:extLst>
          </p:cNvPr>
          <p:cNvSpPr>
            <a:spLocks noChangeShapeType="1"/>
          </p:cNvSpPr>
          <p:nvPr/>
        </p:nvSpPr>
        <p:spPr bwMode="auto">
          <a:xfrm>
            <a:off x="7890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4" name="Text Box 2069">
            <a:extLst>
              <a:ext uri="{FF2B5EF4-FFF2-40B4-BE49-F238E27FC236}">
                <a16:creationId xmlns:a16="http://schemas.microsoft.com/office/drawing/2014/main" xmlns="" id="{6D97F8CF-29E8-20EA-0313-9579BD1CC567}"/>
              </a:ext>
            </a:extLst>
          </p:cNvPr>
          <p:cNvSpPr txBox="1">
            <a:spLocks noChangeArrowheads="1"/>
          </p:cNvSpPr>
          <p:nvPr/>
        </p:nvSpPr>
        <p:spPr bwMode="auto">
          <a:xfrm>
            <a:off x="193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février</a:t>
            </a:r>
            <a:endParaRPr lang="fr-FR" altLang="de-DE" sz="1400">
              <a:latin typeface="Arial" panose="020B0604020202020204" pitchFamily="34" charset="0"/>
            </a:endParaRPr>
          </a:p>
        </p:txBody>
      </p:sp>
      <p:sp>
        <p:nvSpPr>
          <p:cNvPr id="25" name="Text Box 2070">
            <a:extLst>
              <a:ext uri="{FF2B5EF4-FFF2-40B4-BE49-F238E27FC236}">
                <a16:creationId xmlns:a16="http://schemas.microsoft.com/office/drawing/2014/main" xmlns="" id="{3D8AB67A-88CF-A326-D799-90F913FD4FAF}"/>
              </a:ext>
            </a:extLst>
          </p:cNvPr>
          <p:cNvSpPr txBox="1">
            <a:spLocks noChangeArrowheads="1"/>
          </p:cNvSpPr>
          <p:nvPr/>
        </p:nvSpPr>
        <p:spPr bwMode="auto">
          <a:xfrm>
            <a:off x="42324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juillet</a:t>
            </a:r>
            <a:endParaRPr lang="fr-FR" altLang="de-DE" sz="1400">
              <a:latin typeface="Arial" panose="020B0604020202020204" pitchFamily="34" charset="0"/>
            </a:endParaRPr>
          </a:p>
        </p:txBody>
      </p:sp>
      <p:sp>
        <p:nvSpPr>
          <p:cNvPr id="26" name="Text Box 2071">
            <a:extLst>
              <a:ext uri="{FF2B5EF4-FFF2-40B4-BE49-F238E27FC236}">
                <a16:creationId xmlns:a16="http://schemas.microsoft.com/office/drawing/2014/main" xmlns="" id="{43E50E3C-0BB4-51CA-F31C-7191967166C0}"/>
              </a:ext>
            </a:extLst>
          </p:cNvPr>
          <p:cNvSpPr txBox="1">
            <a:spLocks noChangeArrowheads="1"/>
          </p:cNvSpPr>
          <p:nvPr/>
        </p:nvSpPr>
        <p:spPr bwMode="auto">
          <a:xfrm>
            <a:off x="34704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juin</a:t>
            </a:r>
            <a:endParaRPr lang="fr-FR" altLang="de-DE" sz="1400">
              <a:latin typeface="Arial" panose="020B0604020202020204" pitchFamily="34" charset="0"/>
            </a:endParaRPr>
          </a:p>
        </p:txBody>
      </p:sp>
      <p:sp>
        <p:nvSpPr>
          <p:cNvPr id="27" name="Text Box 2072">
            <a:extLst>
              <a:ext uri="{FF2B5EF4-FFF2-40B4-BE49-F238E27FC236}">
                <a16:creationId xmlns:a16="http://schemas.microsoft.com/office/drawing/2014/main" xmlns="" id="{8100B7C9-B1DA-06E1-F4F6-5603676A7DF8}"/>
              </a:ext>
            </a:extLst>
          </p:cNvPr>
          <p:cNvSpPr txBox="1">
            <a:spLocks noChangeArrowheads="1"/>
          </p:cNvSpPr>
          <p:nvPr/>
        </p:nvSpPr>
        <p:spPr bwMode="auto">
          <a:xfrm>
            <a:off x="26322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mai</a:t>
            </a:r>
            <a:endParaRPr lang="fr-FR" altLang="de-DE" sz="1400">
              <a:latin typeface="Arial" panose="020B0604020202020204" pitchFamily="34" charset="0"/>
            </a:endParaRPr>
          </a:p>
        </p:txBody>
      </p:sp>
      <p:sp>
        <p:nvSpPr>
          <p:cNvPr id="28" name="Text Box 2073">
            <a:extLst>
              <a:ext uri="{FF2B5EF4-FFF2-40B4-BE49-F238E27FC236}">
                <a16:creationId xmlns:a16="http://schemas.microsoft.com/office/drawing/2014/main" xmlns="" id="{8A06B4C0-6FE8-213E-78B1-B3D70794372E}"/>
              </a:ext>
            </a:extLst>
          </p:cNvPr>
          <p:cNvSpPr txBox="1">
            <a:spLocks noChangeArrowheads="1"/>
          </p:cNvSpPr>
          <p:nvPr/>
        </p:nvSpPr>
        <p:spPr bwMode="auto">
          <a:xfrm>
            <a:off x="17940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avril</a:t>
            </a:r>
            <a:endParaRPr lang="fr-FR" altLang="de-DE" sz="1400">
              <a:latin typeface="Arial" panose="020B0604020202020204" pitchFamily="34" charset="0"/>
            </a:endParaRPr>
          </a:p>
        </p:txBody>
      </p:sp>
      <p:sp>
        <p:nvSpPr>
          <p:cNvPr id="29" name="Text Box 2074">
            <a:extLst>
              <a:ext uri="{FF2B5EF4-FFF2-40B4-BE49-F238E27FC236}">
                <a16:creationId xmlns:a16="http://schemas.microsoft.com/office/drawing/2014/main" xmlns="" id="{EC803610-27E8-93D7-533E-2AF584DE3999}"/>
              </a:ext>
            </a:extLst>
          </p:cNvPr>
          <p:cNvSpPr txBox="1">
            <a:spLocks noChangeArrowheads="1"/>
          </p:cNvSpPr>
          <p:nvPr/>
        </p:nvSpPr>
        <p:spPr bwMode="auto">
          <a:xfrm>
            <a:off x="955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mars</a:t>
            </a:r>
            <a:endParaRPr lang="fr-FR" altLang="de-DE" sz="1400">
              <a:latin typeface="Arial" panose="020B0604020202020204" pitchFamily="34" charset="0"/>
            </a:endParaRPr>
          </a:p>
        </p:txBody>
      </p:sp>
      <p:sp>
        <p:nvSpPr>
          <p:cNvPr id="30" name="Text Box 2075">
            <a:extLst>
              <a:ext uri="{FF2B5EF4-FFF2-40B4-BE49-F238E27FC236}">
                <a16:creationId xmlns:a16="http://schemas.microsoft.com/office/drawing/2014/main" xmlns="" id="{EB2B505A-C8E0-2077-76EC-A9D2E119A1E0}"/>
              </a:ext>
            </a:extLst>
          </p:cNvPr>
          <p:cNvSpPr txBox="1">
            <a:spLocks noChangeArrowheads="1"/>
          </p:cNvSpPr>
          <p:nvPr/>
        </p:nvSpPr>
        <p:spPr bwMode="auto">
          <a:xfrm>
            <a:off x="7356629" y="5867400"/>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novembre</a:t>
            </a:r>
            <a:endParaRPr lang="fr-FR" altLang="de-DE" sz="1400">
              <a:latin typeface="Arial" panose="020B0604020202020204" pitchFamily="34" charset="0"/>
            </a:endParaRPr>
          </a:p>
        </p:txBody>
      </p:sp>
      <p:sp>
        <p:nvSpPr>
          <p:cNvPr id="31" name="Text Box 2076">
            <a:extLst>
              <a:ext uri="{FF2B5EF4-FFF2-40B4-BE49-F238E27FC236}">
                <a16:creationId xmlns:a16="http://schemas.microsoft.com/office/drawing/2014/main" xmlns="" id="{4326216E-1C98-CBB5-B066-AF50366CED2D}"/>
              </a:ext>
            </a:extLst>
          </p:cNvPr>
          <p:cNvSpPr txBox="1">
            <a:spLocks noChangeArrowheads="1"/>
          </p:cNvSpPr>
          <p:nvPr/>
        </p:nvSpPr>
        <p:spPr bwMode="auto">
          <a:xfrm>
            <a:off x="6670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octobre</a:t>
            </a:r>
            <a:endParaRPr lang="fr-FR" altLang="de-DE" sz="1400">
              <a:latin typeface="Arial" panose="020B0604020202020204" pitchFamily="34" charset="0"/>
            </a:endParaRPr>
          </a:p>
        </p:txBody>
      </p:sp>
      <p:sp>
        <p:nvSpPr>
          <p:cNvPr id="32" name="Text Box 2077">
            <a:extLst>
              <a:ext uri="{FF2B5EF4-FFF2-40B4-BE49-F238E27FC236}">
                <a16:creationId xmlns:a16="http://schemas.microsoft.com/office/drawing/2014/main" xmlns="" id="{F12DB498-E4F6-EABB-AB92-EA4616E10C28}"/>
              </a:ext>
            </a:extLst>
          </p:cNvPr>
          <p:cNvSpPr txBox="1">
            <a:spLocks noChangeArrowheads="1"/>
          </p:cNvSpPr>
          <p:nvPr/>
        </p:nvSpPr>
        <p:spPr bwMode="auto">
          <a:xfrm>
            <a:off x="5680229" y="5867400"/>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septembre</a:t>
            </a:r>
            <a:endParaRPr lang="fr-FR" altLang="de-DE" sz="1400">
              <a:latin typeface="Arial" panose="020B0604020202020204" pitchFamily="34" charset="0"/>
            </a:endParaRPr>
          </a:p>
        </p:txBody>
      </p:sp>
      <p:sp>
        <p:nvSpPr>
          <p:cNvPr id="33" name="Text Box 2078">
            <a:extLst>
              <a:ext uri="{FF2B5EF4-FFF2-40B4-BE49-F238E27FC236}">
                <a16:creationId xmlns:a16="http://schemas.microsoft.com/office/drawing/2014/main" xmlns="" id="{224080BB-A5FF-01B4-7EB9-2922C32B6AC0}"/>
              </a:ext>
            </a:extLst>
          </p:cNvPr>
          <p:cNvSpPr txBox="1">
            <a:spLocks noChangeArrowheads="1"/>
          </p:cNvSpPr>
          <p:nvPr/>
        </p:nvSpPr>
        <p:spPr bwMode="auto">
          <a:xfrm>
            <a:off x="5146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août</a:t>
            </a:r>
            <a:endParaRPr lang="fr-FR" altLang="de-DE" sz="1400">
              <a:latin typeface="Arial" panose="020B0604020202020204" pitchFamily="34" charset="0"/>
            </a:endParaRPr>
          </a:p>
        </p:txBody>
      </p:sp>
      <p:sp>
        <p:nvSpPr>
          <p:cNvPr id="34" name="Text Box 2079">
            <a:extLst>
              <a:ext uri="{FF2B5EF4-FFF2-40B4-BE49-F238E27FC236}">
                <a16:creationId xmlns:a16="http://schemas.microsoft.com/office/drawing/2014/main" xmlns="" id="{4642FA83-3722-71A5-0E07-37BD5F1E0DF9}"/>
              </a:ext>
            </a:extLst>
          </p:cNvPr>
          <p:cNvSpPr txBox="1">
            <a:spLocks noChangeArrowheads="1"/>
          </p:cNvSpPr>
          <p:nvPr/>
        </p:nvSpPr>
        <p:spPr bwMode="auto">
          <a:xfrm>
            <a:off x="8194829" y="5867400"/>
            <a:ext cx="990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décembre</a:t>
            </a:r>
            <a:endParaRPr lang="fr-FR" altLang="de-DE" sz="1400">
              <a:latin typeface="Arial" panose="020B0604020202020204" pitchFamily="34" charset="0"/>
            </a:endParaRPr>
          </a:p>
        </p:txBody>
      </p:sp>
      <p:sp>
        <p:nvSpPr>
          <p:cNvPr id="66" name="Text Box 2111" descr="Papier lettre">
            <a:extLst>
              <a:ext uri="{FF2B5EF4-FFF2-40B4-BE49-F238E27FC236}">
                <a16:creationId xmlns:a16="http://schemas.microsoft.com/office/drawing/2014/main" xmlns="" id="{DF802E0A-8752-9E04-7004-09961B4F93FE}"/>
              </a:ext>
            </a:extLst>
          </p:cNvPr>
          <p:cNvSpPr txBox="1">
            <a:spLocks noChangeArrowheads="1"/>
          </p:cNvSpPr>
          <p:nvPr/>
        </p:nvSpPr>
        <p:spPr bwMode="auto">
          <a:xfrm>
            <a:off x="578428" y="536182"/>
            <a:ext cx="8153400" cy="369332"/>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fr-BE" altLang="de-DE" sz="1800" b="1" dirty="0"/>
              <a:t>Courbe de minéralisation de la </a:t>
            </a:r>
            <a:r>
              <a:rPr lang="fr-BE" altLang="de-DE" sz="1800" b="1" u="sng" dirty="0"/>
              <a:t>matière organique</a:t>
            </a:r>
            <a:endParaRPr lang="fr-FR" altLang="de-DE" sz="1800" b="1" u="sng" dirty="0"/>
          </a:p>
        </p:txBody>
      </p:sp>
      <p:sp>
        <p:nvSpPr>
          <p:cNvPr id="4" name="Freeform 2050">
            <a:extLst>
              <a:ext uri="{FF2B5EF4-FFF2-40B4-BE49-F238E27FC236}">
                <a16:creationId xmlns:a16="http://schemas.microsoft.com/office/drawing/2014/main" xmlns="" id="{0A8561FB-0F18-BCCD-B8AB-7AC902D45C56}"/>
              </a:ext>
            </a:extLst>
          </p:cNvPr>
          <p:cNvSpPr>
            <a:spLocks/>
          </p:cNvSpPr>
          <p:nvPr/>
        </p:nvSpPr>
        <p:spPr bwMode="auto">
          <a:xfrm flipH="1">
            <a:off x="1036441" y="1600199"/>
            <a:ext cx="7723187" cy="4005262"/>
          </a:xfrm>
          <a:custGeom>
            <a:avLst/>
            <a:gdLst>
              <a:gd name="T0" fmla="*/ 0 w 4865"/>
              <a:gd name="T1" fmla="*/ 2147483647 h 2523"/>
              <a:gd name="T2" fmla="*/ 2147483647 w 4865"/>
              <a:gd name="T3" fmla="*/ 2147483647 h 2523"/>
              <a:gd name="T4" fmla="*/ 2147483647 w 4865"/>
              <a:gd name="T5" fmla="*/ 2147483647 h 2523"/>
              <a:gd name="T6" fmla="*/ 2147483647 w 4865"/>
              <a:gd name="T7" fmla="*/ 2147483647 h 2523"/>
              <a:gd name="T8" fmla="*/ 2147483647 w 4865"/>
              <a:gd name="T9" fmla="*/ 2147483647 h 2523"/>
              <a:gd name="T10" fmla="*/ 2147483647 w 4865"/>
              <a:gd name="T11" fmla="*/ 2147483647 h 2523"/>
              <a:gd name="T12" fmla="*/ 2147483647 w 4865"/>
              <a:gd name="T13" fmla="*/ 2147483647 h 2523"/>
              <a:gd name="T14" fmla="*/ 2147483647 w 4865"/>
              <a:gd name="T15" fmla="*/ 2147483647 h 2523"/>
              <a:gd name="T16" fmla="*/ 2147483647 w 4865"/>
              <a:gd name="T17" fmla="*/ 2147483647 h 2523"/>
              <a:gd name="T18" fmla="*/ 2147483647 w 4865"/>
              <a:gd name="T19" fmla="*/ 2147483647 h 2523"/>
              <a:gd name="T20" fmla="*/ 2147483647 w 4865"/>
              <a:gd name="T21" fmla="*/ 2147483647 h 2523"/>
              <a:gd name="T22" fmla="*/ 2147483647 w 4865"/>
              <a:gd name="T23" fmla="*/ 2147483647 h 2523"/>
              <a:gd name="T24" fmla="*/ 2147483647 w 4865"/>
              <a:gd name="T25" fmla="*/ 2147483647 h 2523"/>
              <a:gd name="T26" fmla="*/ 2147483647 w 4865"/>
              <a:gd name="T27" fmla="*/ 2147483647 h 2523"/>
              <a:gd name="T28" fmla="*/ 2147483647 w 4865"/>
              <a:gd name="T29" fmla="*/ 2147483647 h 2523"/>
              <a:gd name="T30" fmla="*/ 2147483647 w 4865"/>
              <a:gd name="T31" fmla="*/ 2147483647 h 2523"/>
              <a:gd name="T32" fmla="*/ 2147483647 w 4865"/>
              <a:gd name="T33" fmla="*/ 2147483647 h 2523"/>
              <a:gd name="T34" fmla="*/ 2147483647 w 4865"/>
              <a:gd name="T35" fmla="*/ 2147483647 h 2523"/>
              <a:gd name="T36" fmla="*/ 2147483647 w 4865"/>
              <a:gd name="T37" fmla="*/ 2147483647 h 2523"/>
              <a:gd name="T38" fmla="*/ 2147483647 w 4865"/>
              <a:gd name="T39" fmla="*/ 2147483647 h 2523"/>
              <a:gd name="T40" fmla="*/ 2147483647 w 4865"/>
              <a:gd name="T41" fmla="*/ 2147483647 h 2523"/>
              <a:gd name="T42" fmla="*/ 2147483647 w 4865"/>
              <a:gd name="T43" fmla="*/ 2147483647 h 2523"/>
              <a:gd name="T44" fmla="*/ 2147483647 w 4865"/>
              <a:gd name="T45" fmla="*/ 2147483647 h 2523"/>
              <a:gd name="T46" fmla="*/ 2147483647 w 4865"/>
              <a:gd name="T47" fmla="*/ 2147483647 h 2523"/>
              <a:gd name="T48" fmla="*/ 2147483647 w 4865"/>
              <a:gd name="T49" fmla="*/ 2147483647 h 2523"/>
              <a:gd name="T50" fmla="*/ 2147483647 w 4865"/>
              <a:gd name="T51" fmla="*/ 2147483647 h 2523"/>
              <a:gd name="T52" fmla="*/ 2147483647 w 4865"/>
              <a:gd name="T53" fmla="*/ 2147483647 h 2523"/>
              <a:gd name="T54" fmla="*/ 2147483647 w 4865"/>
              <a:gd name="T55" fmla="*/ 2147483647 h 25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865"/>
              <a:gd name="T85" fmla="*/ 0 h 2523"/>
              <a:gd name="T86" fmla="*/ 4865 w 4865"/>
              <a:gd name="T87" fmla="*/ 2523 h 25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865" h="2523">
                <a:moveTo>
                  <a:pt x="0" y="2430"/>
                </a:moveTo>
                <a:cubicBezTo>
                  <a:pt x="32" y="2431"/>
                  <a:pt x="118" y="2436"/>
                  <a:pt x="192" y="2430"/>
                </a:cubicBezTo>
                <a:cubicBezTo>
                  <a:pt x="266" y="2424"/>
                  <a:pt x="345" y="2435"/>
                  <a:pt x="445" y="2395"/>
                </a:cubicBezTo>
                <a:cubicBezTo>
                  <a:pt x="545" y="2355"/>
                  <a:pt x="658" y="2300"/>
                  <a:pt x="795" y="2189"/>
                </a:cubicBezTo>
                <a:cubicBezTo>
                  <a:pt x="932" y="2078"/>
                  <a:pt x="1135" y="1878"/>
                  <a:pt x="1265" y="1731"/>
                </a:cubicBezTo>
                <a:cubicBezTo>
                  <a:pt x="1395" y="1584"/>
                  <a:pt x="1480" y="1446"/>
                  <a:pt x="1577" y="1305"/>
                </a:cubicBezTo>
                <a:cubicBezTo>
                  <a:pt x="1674" y="1164"/>
                  <a:pt x="1781" y="981"/>
                  <a:pt x="1847" y="885"/>
                </a:cubicBezTo>
                <a:cubicBezTo>
                  <a:pt x="1913" y="789"/>
                  <a:pt x="1928" y="769"/>
                  <a:pt x="1973" y="729"/>
                </a:cubicBezTo>
                <a:cubicBezTo>
                  <a:pt x="2018" y="689"/>
                  <a:pt x="2065" y="641"/>
                  <a:pt x="2117" y="645"/>
                </a:cubicBezTo>
                <a:cubicBezTo>
                  <a:pt x="2169" y="649"/>
                  <a:pt x="2242" y="701"/>
                  <a:pt x="2285" y="753"/>
                </a:cubicBezTo>
                <a:cubicBezTo>
                  <a:pt x="2328" y="805"/>
                  <a:pt x="2312" y="788"/>
                  <a:pt x="2375" y="957"/>
                </a:cubicBezTo>
                <a:cubicBezTo>
                  <a:pt x="2438" y="1126"/>
                  <a:pt x="2575" y="1598"/>
                  <a:pt x="2663" y="1767"/>
                </a:cubicBezTo>
                <a:cubicBezTo>
                  <a:pt x="2751" y="1936"/>
                  <a:pt x="2830" y="1959"/>
                  <a:pt x="2903" y="1971"/>
                </a:cubicBezTo>
                <a:cubicBezTo>
                  <a:pt x="2976" y="1983"/>
                  <a:pt x="3045" y="1934"/>
                  <a:pt x="3101" y="1839"/>
                </a:cubicBezTo>
                <a:cubicBezTo>
                  <a:pt x="3157" y="1744"/>
                  <a:pt x="3208" y="1511"/>
                  <a:pt x="3239" y="1401"/>
                </a:cubicBezTo>
                <a:cubicBezTo>
                  <a:pt x="3270" y="1291"/>
                  <a:pt x="3257" y="1304"/>
                  <a:pt x="3287" y="1179"/>
                </a:cubicBezTo>
                <a:cubicBezTo>
                  <a:pt x="3317" y="1054"/>
                  <a:pt x="3381" y="815"/>
                  <a:pt x="3419" y="651"/>
                </a:cubicBezTo>
                <a:cubicBezTo>
                  <a:pt x="3457" y="487"/>
                  <a:pt x="3477" y="300"/>
                  <a:pt x="3516" y="193"/>
                </a:cubicBezTo>
                <a:cubicBezTo>
                  <a:pt x="3555" y="86"/>
                  <a:pt x="3601" y="0"/>
                  <a:pt x="3652" y="12"/>
                </a:cubicBezTo>
                <a:cubicBezTo>
                  <a:pt x="3703" y="24"/>
                  <a:pt x="3775" y="153"/>
                  <a:pt x="3821" y="267"/>
                </a:cubicBezTo>
                <a:cubicBezTo>
                  <a:pt x="3867" y="381"/>
                  <a:pt x="3895" y="539"/>
                  <a:pt x="3929" y="693"/>
                </a:cubicBezTo>
                <a:cubicBezTo>
                  <a:pt x="3963" y="847"/>
                  <a:pt x="3995" y="1031"/>
                  <a:pt x="4025" y="1191"/>
                </a:cubicBezTo>
                <a:cubicBezTo>
                  <a:pt x="4055" y="1351"/>
                  <a:pt x="4081" y="1508"/>
                  <a:pt x="4109" y="1653"/>
                </a:cubicBezTo>
                <a:cubicBezTo>
                  <a:pt x="4137" y="1798"/>
                  <a:pt x="4162" y="1948"/>
                  <a:pt x="4193" y="2061"/>
                </a:cubicBezTo>
                <a:cubicBezTo>
                  <a:pt x="4224" y="2174"/>
                  <a:pt x="4257" y="2264"/>
                  <a:pt x="4295" y="2331"/>
                </a:cubicBezTo>
                <a:cubicBezTo>
                  <a:pt x="4333" y="2398"/>
                  <a:pt x="4356" y="2432"/>
                  <a:pt x="4423" y="2461"/>
                </a:cubicBezTo>
                <a:cubicBezTo>
                  <a:pt x="4490" y="2490"/>
                  <a:pt x="4621" y="2497"/>
                  <a:pt x="4695" y="2507"/>
                </a:cubicBezTo>
                <a:cubicBezTo>
                  <a:pt x="4769" y="2517"/>
                  <a:pt x="4830" y="2520"/>
                  <a:pt x="4865" y="2523"/>
                </a:cubicBezTo>
              </a:path>
            </a:pathLst>
          </a:custGeom>
          <a:noFill/>
          <a:ln w="63500">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x-none"/>
          </a:p>
        </p:txBody>
      </p:sp>
      <p:cxnSp>
        <p:nvCxnSpPr>
          <p:cNvPr id="3" name="Gerade Verbindung mit Pfeil 2">
            <a:extLst>
              <a:ext uri="{FF2B5EF4-FFF2-40B4-BE49-F238E27FC236}">
                <a16:creationId xmlns:a16="http://schemas.microsoft.com/office/drawing/2014/main" xmlns="" id="{86B11EBD-8636-3463-A7D5-97424C73DA36}"/>
              </a:ext>
            </a:extLst>
          </p:cNvPr>
          <p:cNvCxnSpPr>
            <a:cxnSpLocks/>
          </p:cNvCxnSpPr>
          <p:nvPr/>
        </p:nvCxnSpPr>
        <p:spPr>
          <a:xfrm>
            <a:off x="578428" y="1394691"/>
            <a:ext cx="0" cy="4472709"/>
          </a:xfrm>
          <a:prstGeom prst="straightConnector1">
            <a:avLst/>
          </a:prstGeom>
          <a:ln w="2857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Gerade Verbindung mit Pfeil 35">
            <a:extLst>
              <a:ext uri="{FF2B5EF4-FFF2-40B4-BE49-F238E27FC236}">
                <a16:creationId xmlns:a16="http://schemas.microsoft.com/office/drawing/2014/main" xmlns="" id="{35CC12B8-1929-35C1-966D-C35F3151563B}"/>
              </a:ext>
            </a:extLst>
          </p:cNvPr>
          <p:cNvCxnSpPr>
            <a:cxnSpLocks/>
          </p:cNvCxnSpPr>
          <p:nvPr/>
        </p:nvCxnSpPr>
        <p:spPr>
          <a:xfrm>
            <a:off x="1700642" y="1394691"/>
            <a:ext cx="0" cy="4472709"/>
          </a:xfrm>
          <a:prstGeom prst="straightConnector1">
            <a:avLst/>
          </a:prstGeom>
          <a:ln w="571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xmlns="" id="{99D3BCAC-B34D-067F-F59F-679444ACCD76}"/>
              </a:ext>
            </a:extLst>
          </p:cNvPr>
          <p:cNvCxnSpPr>
            <a:cxnSpLocks/>
          </p:cNvCxnSpPr>
          <p:nvPr/>
        </p:nvCxnSpPr>
        <p:spPr>
          <a:xfrm>
            <a:off x="3104573" y="1394691"/>
            <a:ext cx="0" cy="4472709"/>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Gerade Verbindung mit Pfeil 37">
            <a:extLst>
              <a:ext uri="{FF2B5EF4-FFF2-40B4-BE49-F238E27FC236}">
                <a16:creationId xmlns:a16="http://schemas.microsoft.com/office/drawing/2014/main" xmlns="" id="{5F60E640-8565-F03B-B7B3-C16D0ACF4450}"/>
              </a:ext>
            </a:extLst>
          </p:cNvPr>
          <p:cNvCxnSpPr>
            <a:cxnSpLocks/>
          </p:cNvCxnSpPr>
          <p:nvPr/>
        </p:nvCxnSpPr>
        <p:spPr>
          <a:xfrm>
            <a:off x="3908137" y="1394691"/>
            <a:ext cx="0" cy="4472709"/>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xmlns="" id="{8588A66B-FF9B-6D4E-3070-8AC6E4AF5D59}"/>
              </a:ext>
            </a:extLst>
          </p:cNvPr>
          <p:cNvCxnSpPr>
            <a:cxnSpLocks/>
          </p:cNvCxnSpPr>
          <p:nvPr/>
        </p:nvCxnSpPr>
        <p:spPr>
          <a:xfrm>
            <a:off x="6355773" y="1394691"/>
            <a:ext cx="0" cy="4472709"/>
          </a:xfrm>
          <a:prstGeom prst="straightConnector1">
            <a:avLst/>
          </a:prstGeom>
          <a:ln w="28575">
            <a:solidFill>
              <a:schemeClr val="accent2">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0" name="Textfeld 39">
            <a:extLst>
              <a:ext uri="{FF2B5EF4-FFF2-40B4-BE49-F238E27FC236}">
                <a16:creationId xmlns:a16="http://schemas.microsoft.com/office/drawing/2014/main" xmlns="" id="{AB7B1D0F-8AF3-31DC-022A-9322C6BC75F7}"/>
              </a:ext>
            </a:extLst>
          </p:cNvPr>
          <p:cNvSpPr txBox="1"/>
          <p:nvPr/>
        </p:nvSpPr>
        <p:spPr>
          <a:xfrm>
            <a:off x="559750" y="1394690"/>
            <a:ext cx="461665" cy="1193596"/>
          </a:xfrm>
          <a:prstGeom prst="rect">
            <a:avLst/>
          </a:prstGeom>
          <a:noFill/>
        </p:spPr>
        <p:txBody>
          <a:bodyPr vert="vert270" wrap="none" rtlCol="0">
            <a:spAutoFit/>
          </a:bodyPr>
          <a:lstStyle/>
          <a:p>
            <a:r>
              <a:rPr lang="de-DE" dirty="0"/>
              <a:t> = 50 </a:t>
            </a:r>
            <a:r>
              <a:rPr lang="de-DE" dirty="0" err="1"/>
              <a:t>uN</a:t>
            </a:r>
            <a:r>
              <a:rPr lang="de-DE" dirty="0"/>
              <a:t>/ha</a:t>
            </a:r>
            <a:endParaRPr lang="x-none" dirty="0"/>
          </a:p>
        </p:txBody>
      </p:sp>
      <p:sp>
        <p:nvSpPr>
          <p:cNvPr id="41" name="Textfeld 40">
            <a:extLst>
              <a:ext uri="{FF2B5EF4-FFF2-40B4-BE49-F238E27FC236}">
                <a16:creationId xmlns:a16="http://schemas.microsoft.com/office/drawing/2014/main" xmlns="" id="{B6BAE9C2-AB88-61BC-1544-23173ED1C71D}"/>
              </a:ext>
            </a:extLst>
          </p:cNvPr>
          <p:cNvSpPr txBox="1"/>
          <p:nvPr/>
        </p:nvSpPr>
        <p:spPr>
          <a:xfrm>
            <a:off x="1727859" y="1394690"/>
            <a:ext cx="461665" cy="1193596"/>
          </a:xfrm>
          <a:prstGeom prst="rect">
            <a:avLst/>
          </a:prstGeom>
          <a:noFill/>
        </p:spPr>
        <p:txBody>
          <a:bodyPr vert="vert270" wrap="none" rtlCol="0">
            <a:spAutoFit/>
          </a:bodyPr>
          <a:lstStyle/>
          <a:p>
            <a:r>
              <a:rPr lang="de-DE" dirty="0"/>
              <a:t> = 70 </a:t>
            </a:r>
            <a:r>
              <a:rPr lang="de-DE" dirty="0" err="1"/>
              <a:t>uN</a:t>
            </a:r>
            <a:r>
              <a:rPr lang="de-DE" dirty="0"/>
              <a:t>/ha</a:t>
            </a:r>
            <a:endParaRPr lang="x-none" dirty="0"/>
          </a:p>
        </p:txBody>
      </p:sp>
      <p:sp>
        <p:nvSpPr>
          <p:cNvPr id="43" name="Textfeld 42">
            <a:extLst>
              <a:ext uri="{FF2B5EF4-FFF2-40B4-BE49-F238E27FC236}">
                <a16:creationId xmlns:a16="http://schemas.microsoft.com/office/drawing/2014/main" xmlns="" id="{BAC63B3E-3E50-425F-F275-B44E39B18838}"/>
              </a:ext>
            </a:extLst>
          </p:cNvPr>
          <p:cNvSpPr txBox="1"/>
          <p:nvPr/>
        </p:nvSpPr>
        <p:spPr>
          <a:xfrm>
            <a:off x="6370800" y="1394690"/>
            <a:ext cx="461665" cy="1193596"/>
          </a:xfrm>
          <a:prstGeom prst="rect">
            <a:avLst/>
          </a:prstGeom>
          <a:noFill/>
        </p:spPr>
        <p:txBody>
          <a:bodyPr vert="vert270" wrap="none" rtlCol="0">
            <a:spAutoFit/>
          </a:bodyPr>
          <a:lstStyle/>
          <a:p>
            <a:r>
              <a:rPr lang="de-DE" dirty="0"/>
              <a:t> = 50 </a:t>
            </a:r>
            <a:r>
              <a:rPr lang="de-DE" dirty="0" err="1"/>
              <a:t>uN</a:t>
            </a:r>
            <a:r>
              <a:rPr lang="de-DE" dirty="0"/>
              <a:t>/ha</a:t>
            </a:r>
            <a:endParaRPr lang="x-none" dirty="0"/>
          </a:p>
        </p:txBody>
      </p:sp>
      <p:sp>
        <p:nvSpPr>
          <p:cNvPr id="44" name="Textfeld 43">
            <a:extLst>
              <a:ext uri="{FF2B5EF4-FFF2-40B4-BE49-F238E27FC236}">
                <a16:creationId xmlns:a16="http://schemas.microsoft.com/office/drawing/2014/main" xmlns="" id="{FA32C539-A723-C2B9-1457-8B5B22F14A53}"/>
              </a:ext>
            </a:extLst>
          </p:cNvPr>
          <p:cNvSpPr txBox="1"/>
          <p:nvPr/>
        </p:nvSpPr>
        <p:spPr>
          <a:xfrm>
            <a:off x="7972529" y="1138533"/>
            <a:ext cx="3797035" cy="3693319"/>
          </a:xfrm>
          <a:prstGeom prst="rect">
            <a:avLst/>
          </a:prstGeom>
          <a:noFill/>
        </p:spPr>
        <p:txBody>
          <a:bodyPr wrap="square" rtlCol="0">
            <a:spAutoFit/>
          </a:bodyPr>
          <a:lstStyle/>
          <a:p>
            <a:r>
              <a:rPr lang="de-DE" dirty="0"/>
              <a:t>Fertilisation </a:t>
            </a:r>
            <a:r>
              <a:rPr lang="de-DE" b="1" dirty="0" err="1">
                <a:solidFill>
                  <a:schemeClr val="accent4">
                    <a:lumMod val="50000"/>
                  </a:schemeClr>
                </a:solidFill>
              </a:rPr>
              <a:t>organique</a:t>
            </a:r>
            <a:r>
              <a:rPr lang="de-DE" b="1" dirty="0">
                <a:solidFill>
                  <a:schemeClr val="accent4">
                    <a:lumMod val="50000"/>
                  </a:schemeClr>
                </a:solidFill>
              </a:rPr>
              <a:t> (170 </a:t>
            </a:r>
            <a:r>
              <a:rPr lang="de-DE" b="1" dirty="0" err="1">
                <a:solidFill>
                  <a:schemeClr val="accent4">
                    <a:lumMod val="50000"/>
                  </a:schemeClr>
                </a:solidFill>
              </a:rPr>
              <a:t>uN</a:t>
            </a:r>
            <a:r>
              <a:rPr lang="de-DE" b="1" dirty="0">
                <a:solidFill>
                  <a:schemeClr val="accent4">
                    <a:lumMod val="50000"/>
                  </a:schemeClr>
                </a:solidFill>
              </a:rPr>
              <a:t>/ha)</a:t>
            </a:r>
            <a:r>
              <a:rPr lang="de-DE" dirty="0"/>
              <a:t>:</a:t>
            </a:r>
          </a:p>
          <a:p>
            <a:pPr marL="285750" indent="-285750">
              <a:buFontTx/>
              <a:buChar char="-"/>
            </a:pPr>
            <a:r>
              <a:rPr lang="fr-FR" dirty="0"/>
              <a:t>première application </a:t>
            </a:r>
            <a:r>
              <a:rPr lang="fr-FR" b="1" u="sng" dirty="0"/>
              <a:t>le plus tôt possible</a:t>
            </a:r>
          </a:p>
          <a:p>
            <a:pPr marL="285750" indent="-285750">
              <a:buFontTx/>
              <a:buChar char="-"/>
            </a:pPr>
            <a:r>
              <a:rPr lang="fr-FR" dirty="0"/>
              <a:t>deuxième application 4 à 6 semaines plus tard= période avec efficience maximale</a:t>
            </a:r>
          </a:p>
          <a:p>
            <a:pPr marL="285750" indent="-285750">
              <a:buFontTx/>
              <a:buChar char="-"/>
            </a:pPr>
            <a:r>
              <a:rPr lang="fr-FR" dirty="0"/>
              <a:t>Dernière application =  la moins utile pour le rendement, stimule le taux d’humus et renforce avant l’hiver)  </a:t>
            </a:r>
            <a:endParaRPr lang="de-DE" dirty="0"/>
          </a:p>
          <a:p>
            <a:pPr marL="285750" indent="-285750">
              <a:buFontTx/>
              <a:buChar char="-"/>
            </a:pPr>
            <a:endParaRPr lang="fr-FR" dirty="0"/>
          </a:p>
          <a:p>
            <a:r>
              <a:rPr lang="fr-FR" dirty="0"/>
              <a:t>Fertilisation </a:t>
            </a:r>
            <a:r>
              <a:rPr lang="fr-FR" b="1" dirty="0">
                <a:solidFill>
                  <a:srgbClr val="00B050"/>
                </a:solidFill>
              </a:rPr>
              <a:t>minérale</a:t>
            </a:r>
            <a:r>
              <a:rPr lang="fr-FR" dirty="0"/>
              <a:t> en été</a:t>
            </a:r>
          </a:p>
          <a:p>
            <a:pPr marL="285750" indent="-285750">
              <a:buFontTx/>
              <a:buChar char="-"/>
            </a:pPr>
            <a:endParaRPr lang="x-none" dirty="0"/>
          </a:p>
        </p:txBody>
      </p:sp>
    </p:spTree>
    <p:extLst>
      <p:ext uri="{BB962C8B-B14F-4D97-AF65-F5344CB8AC3E}">
        <p14:creationId xmlns:p14="http://schemas.microsoft.com/office/powerpoint/2010/main" xmlns="" val="2528804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 3">
            <a:extLst>
              <a:ext uri="{FF2B5EF4-FFF2-40B4-BE49-F238E27FC236}">
                <a16:creationId xmlns:a16="http://schemas.microsoft.com/office/drawing/2014/main" xmlns="" id="{3C7B5C9E-09A8-470C-8474-448A49DC84B1}"/>
              </a:ext>
            </a:extLst>
          </p:cNvPr>
          <p:cNvGraphicFramePr>
            <a:graphicFrameLocks noGrp="1"/>
          </p:cNvGraphicFramePr>
          <p:nvPr>
            <p:extLst>
              <p:ext uri="{D42A27DB-BD31-4B8C-83A1-F6EECF244321}">
                <p14:modId xmlns:p14="http://schemas.microsoft.com/office/powerpoint/2010/main" xmlns="" val="3040681959"/>
              </p:ext>
            </p:extLst>
          </p:nvPr>
        </p:nvGraphicFramePr>
        <p:xfrm>
          <a:off x="269549" y="434995"/>
          <a:ext cx="9288392" cy="598801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feld 4">
            <a:extLst>
              <a:ext uri="{FF2B5EF4-FFF2-40B4-BE49-F238E27FC236}">
                <a16:creationId xmlns:a16="http://schemas.microsoft.com/office/drawing/2014/main" xmlns="" id="{1A693CEF-18EC-D75D-91FD-B5A6A4560B4B}"/>
              </a:ext>
            </a:extLst>
          </p:cNvPr>
          <p:cNvSpPr txBox="1"/>
          <p:nvPr/>
        </p:nvSpPr>
        <p:spPr>
          <a:xfrm>
            <a:off x="8717433" y="849745"/>
            <a:ext cx="3205018" cy="1200329"/>
          </a:xfrm>
          <a:prstGeom prst="rect">
            <a:avLst/>
          </a:prstGeom>
          <a:noFill/>
          <a:ln w="28575">
            <a:solidFill>
              <a:schemeClr val="accent6">
                <a:lumMod val="75000"/>
              </a:schemeClr>
            </a:solidFill>
          </a:ln>
        </p:spPr>
        <p:txBody>
          <a:bodyPr wrap="square" rtlCol="0">
            <a:spAutoFit/>
          </a:bodyPr>
          <a:lstStyle/>
          <a:p>
            <a:r>
              <a:rPr lang="de-DE" dirty="0"/>
              <a:t>De 1992 à 2008: </a:t>
            </a:r>
            <a:r>
              <a:rPr lang="de-DE" dirty="0" err="1"/>
              <a:t>une</a:t>
            </a:r>
            <a:r>
              <a:rPr lang="de-DE" dirty="0"/>
              <a:t> </a:t>
            </a:r>
            <a:r>
              <a:rPr lang="de-DE" dirty="0" err="1"/>
              <a:t>répartition</a:t>
            </a:r>
            <a:r>
              <a:rPr lang="de-DE" dirty="0"/>
              <a:t> </a:t>
            </a:r>
            <a:r>
              <a:rPr lang="de-DE" dirty="0" err="1"/>
              <a:t>assez</a:t>
            </a:r>
            <a:r>
              <a:rPr lang="de-DE" dirty="0"/>
              <a:t> </a:t>
            </a:r>
            <a:r>
              <a:rPr lang="de-DE" dirty="0" err="1"/>
              <a:t>homogène</a:t>
            </a:r>
            <a:r>
              <a:rPr lang="de-DE" dirty="0"/>
              <a:t> des </a:t>
            </a:r>
            <a:r>
              <a:rPr lang="de-DE" dirty="0" err="1"/>
              <a:t>précipitations</a:t>
            </a:r>
            <a:r>
              <a:rPr lang="de-DE" dirty="0"/>
              <a:t> </a:t>
            </a:r>
            <a:r>
              <a:rPr lang="de-DE" dirty="0" err="1"/>
              <a:t>sur</a:t>
            </a:r>
            <a:r>
              <a:rPr lang="de-DE" dirty="0"/>
              <a:t> </a:t>
            </a:r>
            <a:r>
              <a:rPr lang="de-DE" dirty="0" err="1"/>
              <a:t>toute</a:t>
            </a:r>
            <a:r>
              <a:rPr lang="de-DE" dirty="0"/>
              <a:t> </a:t>
            </a:r>
            <a:r>
              <a:rPr lang="de-DE" dirty="0" err="1"/>
              <a:t>l‘année</a:t>
            </a:r>
            <a:endParaRPr lang="de-DE" dirty="0"/>
          </a:p>
          <a:p>
            <a:r>
              <a:rPr lang="de-DE" dirty="0"/>
              <a:t>(</a:t>
            </a:r>
            <a:r>
              <a:rPr lang="de-DE" dirty="0" err="1"/>
              <a:t>environ</a:t>
            </a:r>
            <a:r>
              <a:rPr lang="de-DE" dirty="0"/>
              <a:t> 250 mm/90 </a:t>
            </a:r>
            <a:r>
              <a:rPr lang="de-DE" dirty="0" err="1"/>
              <a:t>jours</a:t>
            </a:r>
            <a:r>
              <a:rPr lang="de-DE" dirty="0"/>
              <a:t>)</a:t>
            </a:r>
            <a:endParaRPr lang="x-none" dirty="0"/>
          </a:p>
        </p:txBody>
      </p:sp>
      <p:sp>
        <p:nvSpPr>
          <p:cNvPr id="6" name="Textfeld 5">
            <a:extLst>
              <a:ext uri="{FF2B5EF4-FFF2-40B4-BE49-F238E27FC236}">
                <a16:creationId xmlns:a16="http://schemas.microsoft.com/office/drawing/2014/main" xmlns="" id="{75C8B97C-75DF-FA08-3381-C0384214EB61}"/>
              </a:ext>
            </a:extLst>
          </p:cNvPr>
          <p:cNvSpPr txBox="1"/>
          <p:nvPr/>
        </p:nvSpPr>
        <p:spPr>
          <a:xfrm>
            <a:off x="8717433" y="3295833"/>
            <a:ext cx="3205018" cy="1200329"/>
          </a:xfrm>
          <a:prstGeom prst="rect">
            <a:avLst/>
          </a:prstGeom>
          <a:noFill/>
          <a:ln w="28575">
            <a:solidFill>
              <a:srgbClr val="FF0000"/>
            </a:solidFill>
          </a:ln>
        </p:spPr>
        <p:txBody>
          <a:bodyPr wrap="square" rtlCol="0">
            <a:spAutoFit/>
          </a:bodyPr>
          <a:lstStyle/>
          <a:p>
            <a:r>
              <a:rPr lang="de-DE" dirty="0"/>
              <a:t>2011 à 2021: </a:t>
            </a:r>
            <a:r>
              <a:rPr lang="de-DE" dirty="0" err="1"/>
              <a:t>moins</a:t>
            </a:r>
            <a:r>
              <a:rPr lang="de-DE" dirty="0"/>
              <a:t> de </a:t>
            </a:r>
            <a:r>
              <a:rPr lang="de-DE" dirty="0" err="1"/>
              <a:t>précipitations</a:t>
            </a:r>
            <a:r>
              <a:rPr lang="de-DE" dirty="0"/>
              <a:t> </a:t>
            </a:r>
            <a:r>
              <a:rPr lang="de-DE" dirty="0" err="1"/>
              <a:t>durant</a:t>
            </a:r>
            <a:r>
              <a:rPr lang="de-DE" dirty="0"/>
              <a:t> la </a:t>
            </a:r>
            <a:r>
              <a:rPr lang="de-DE" dirty="0" err="1"/>
              <a:t>période</a:t>
            </a:r>
            <a:r>
              <a:rPr lang="de-DE" dirty="0"/>
              <a:t> de </a:t>
            </a:r>
            <a:r>
              <a:rPr lang="de-DE" dirty="0" err="1"/>
              <a:t>croissance</a:t>
            </a:r>
            <a:r>
              <a:rPr lang="de-DE" dirty="0"/>
              <a:t> (</a:t>
            </a:r>
            <a:r>
              <a:rPr lang="de-DE" dirty="0" err="1"/>
              <a:t>début</a:t>
            </a:r>
            <a:r>
              <a:rPr lang="de-DE" dirty="0"/>
              <a:t> </a:t>
            </a:r>
            <a:r>
              <a:rPr lang="de-DE" dirty="0" err="1"/>
              <a:t>avril</a:t>
            </a:r>
            <a:r>
              <a:rPr lang="de-DE" dirty="0"/>
              <a:t> à </a:t>
            </a:r>
            <a:r>
              <a:rPr lang="de-DE" dirty="0" err="1"/>
              <a:t>octobre</a:t>
            </a:r>
            <a:r>
              <a:rPr lang="de-DE" dirty="0"/>
              <a:t>)</a:t>
            </a:r>
            <a:endParaRPr lang="x-none" dirty="0"/>
          </a:p>
        </p:txBody>
      </p:sp>
      <p:sp>
        <p:nvSpPr>
          <p:cNvPr id="7" name="Textfeld 6">
            <a:extLst>
              <a:ext uri="{FF2B5EF4-FFF2-40B4-BE49-F238E27FC236}">
                <a16:creationId xmlns:a16="http://schemas.microsoft.com/office/drawing/2014/main" xmlns="" id="{CDFA054B-FD50-26C8-572B-6F8D69D288BE}"/>
              </a:ext>
            </a:extLst>
          </p:cNvPr>
          <p:cNvSpPr txBox="1"/>
          <p:nvPr/>
        </p:nvSpPr>
        <p:spPr>
          <a:xfrm>
            <a:off x="8717434" y="4531208"/>
            <a:ext cx="3205018" cy="923330"/>
          </a:xfrm>
          <a:prstGeom prst="rect">
            <a:avLst/>
          </a:prstGeom>
          <a:noFill/>
          <a:ln w="28575">
            <a:solidFill>
              <a:srgbClr val="7030A0"/>
            </a:solidFill>
          </a:ln>
        </p:spPr>
        <p:txBody>
          <a:bodyPr wrap="square" rtlCol="0">
            <a:spAutoFit/>
          </a:bodyPr>
          <a:lstStyle/>
          <a:p>
            <a:r>
              <a:rPr lang="fr-BE" dirty="0"/>
              <a:t>2020: </a:t>
            </a:r>
            <a:r>
              <a:rPr lang="fr-BE" b="1" dirty="0"/>
              <a:t>70 % plus de précipitations en février</a:t>
            </a:r>
            <a:r>
              <a:rPr lang="fr-BE" dirty="0"/>
              <a:t> ensuite sècheresse estivale   </a:t>
            </a:r>
          </a:p>
        </p:txBody>
      </p:sp>
      <p:sp>
        <p:nvSpPr>
          <p:cNvPr id="8" name="Textfeld 7">
            <a:extLst>
              <a:ext uri="{FF2B5EF4-FFF2-40B4-BE49-F238E27FC236}">
                <a16:creationId xmlns:a16="http://schemas.microsoft.com/office/drawing/2014/main" xmlns="" id="{F7A0B9A9-29CE-8E2F-4A8E-A845C2073024}"/>
              </a:ext>
            </a:extLst>
          </p:cNvPr>
          <p:cNvSpPr txBox="1"/>
          <p:nvPr/>
        </p:nvSpPr>
        <p:spPr>
          <a:xfrm>
            <a:off x="8717433" y="5486303"/>
            <a:ext cx="3205018" cy="369332"/>
          </a:xfrm>
          <a:prstGeom prst="rect">
            <a:avLst/>
          </a:prstGeom>
          <a:noFill/>
          <a:ln w="28575">
            <a:solidFill>
              <a:schemeClr val="tx1"/>
            </a:solidFill>
          </a:ln>
        </p:spPr>
        <p:txBody>
          <a:bodyPr wrap="square" rtlCol="0">
            <a:spAutoFit/>
          </a:bodyPr>
          <a:lstStyle/>
          <a:p>
            <a:r>
              <a:rPr lang="fr-BE" dirty="0"/>
              <a:t>2021: </a:t>
            </a:r>
            <a:r>
              <a:rPr lang="fr-BE" b="1" dirty="0"/>
              <a:t>une année « normale »</a:t>
            </a:r>
            <a:endParaRPr lang="fr-BE" dirty="0"/>
          </a:p>
        </p:txBody>
      </p:sp>
      <p:sp>
        <p:nvSpPr>
          <p:cNvPr id="9" name="Textfeld 8">
            <a:extLst>
              <a:ext uri="{FF2B5EF4-FFF2-40B4-BE49-F238E27FC236}">
                <a16:creationId xmlns:a16="http://schemas.microsoft.com/office/drawing/2014/main" xmlns="" id="{134C45CE-E713-BF6E-A0E2-5B7B0D7C2781}"/>
              </a:ext>
            </a:extLst>
          </p:cNvPr>
          <p:cNvSpPr txBox="1"/>
          <p:nvPr/>
        </p:nvSpPr>
        <p:spPr>
          <a:xfrm>
            <a:off x="8717433" y="5890028"/>
            <a:ext cx="3205018" cy="923330"/>
          </a:xfrm>
          <a:prstGeom prst="rect">
            <a:avLst/>
          </a:prstGeom>
          <a:noFill/>
          <a:ln w="28575">
            <a:solidFill>
              <a:srgbClr val="FFC000"/>
            </a:solidFill>
          </a:ln>
        </p:spPr>
        <p:txBody>
          <a:bodyPr wrap="square" rtlCol="0">
            <a:spAutoFit/>
          </a:bodyPr>
          <a:lstStyle/>
          <a:p>
            <a:r>
              <a:rPr lang="fr-BE" dirty="0"/>
              <a:t>2022: </a:t>
            </a:r>
            <a:r>
              <a:rPr lang="fr-BE" b="1" u="sng" dirty="0"/>
              <a:t>pas</a:t>
            </a:r>
            <a:r>
              <a:rPr lang="fr-BE" b="1" dirty="0"/>
              <a:t> de surplus en février </a:t>
            </a:r>
            <a:r>
              <a:rPr lang="fr-BE" dirty="0"/>
              <a:t>et sècheresse estivale (donc pire qu’en 2020</a:t>
            </a:r>
          </a:p>
        </p:txBody>
      </p:sp>
    </p:spTree>
    <p:extLst>
      <p:ext uri="{BB962C8B-B14F-4D97-AF65-F5344CB8AC3E}">
        <p14:creationId xmlns:p14="http://schemas.microsoft.com/office/powerpoint/2010/main" xmlns="" val="42888110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 3">
            <a:extLst>
              <a:ext uri="{FF2B5EF4-FFF2-40B4-BE49-F238E27FC236}">
                <a16:creationId xmlns:a16="http://schemas.microsoft.com/office/drawing/2014/main" xmlns="" id="{51E7F12B-AED4-4943-8AFA-90E530CB9B0C}"/>
              </a:ext>
            </a:extLst>
          </p:cNvPr>
          <p:cNvGraphicFramePr>
            <a:graphicFrameLocks noGrp="1"/>
          </p:cNvGraphicFramePr>
          <p:nvPr>
            <p:extLst>
              <p:ext uri="{D42A27DB-BD31-4B8C-83A1-F6EECF244321}">
                <p14:modId xmlns:p14="http://schemas.microsoft.com/office/powerpoint/2010/main" xmlns="" val="3197041937"/>
              </p:ext>
            </p:extLst>
          </p:nvPr>
        </p:nvGraphicFramePr>
        <p:xfrm>
          <a:off x="282705" y="436632"/>
          <a:ext cx="9280553" cy="5984735"/>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Gerade Verbindung mit Pfeil 5">
            <a:extLst>
              <a:ext uri="{FF2B5EF4-FFF2-40B4-BE49-F238E27FC236}">
                <a16:creationId xmlns:a16="http://schemas.microsoft.com/office/drawing/2014/main" xmlns="" id="{2B2A0F6B-E5A9-CEAF-F41C-5C2C93A0A482}"/>
              </a:ext>
            </a:extLst>
          </p:cNvPr>
          <p:cNvCxnSpPr>
            <a:cxnSpLocks/>
            <a:stCxn id="7" idx="1"/>
          </p:cNvCxnSpPr>
          <p:nvPr/>
        </p:nvCxnSpPr>
        <p:spPr>
          <a:xfrm flipH="1">
            <a:off x="9213011" y="3403431"/>
            <a:ext cx="543464" cy="5992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feld 6">
            <a:extLst>
              <a:ext uri="{FF2B5EF4-FFF2-40B4-BE49-F238E27FC236}">
                <a16:creationId xmlns:a16="http://schemas.microsoft.com/office/drawing/2014/main" xmlns="" id="{D075D877-89ED-4027-2352-AA0D601EA615}"/>
              </a:ext>
            </a:extLst>
          </p:cNvPr>
          <p:cNvSpPr txBox="1"/>
          <p:nvPr/>
        </p:nvSpPr>
        <p:spPr>
          <a:xfrm>
            <a:off x="9756475" y="2526268"/>
            <a:ext cx="2317156" cy="1754326"/>
          </a:xfrm>
          <a:prstGeom prst="rect">
            <a:avLst/>
          </a:prstGeom>
          <a:noFill/>
        </p:spPr>
        <p:txBody>
          <a:bodyPr wrap="square" rtlCol="0">
            <a:spAutoFit/>
          </a:bodyPr>
          <a:lstStyle/>
          <a:p>
            <a:r>
              <a:rPr lang="fr-FR" dirty="0"/>
              <a:t>S'il n'y avait pas eu le 14/7/2021 (170 mm de précipitations), le total des précipitations aurait été le même qu'en 2020).</a:t>
            </a:r>
            <a:endParaRPr lang="x-none" dirty="0"/>
          </a:p>
        </p:txBody>
      </p:sp>
    </p:spTree>
    <p:extLst>
      <p:ext uri="{BB962C8B-B14F-4D97-AF65-F5344CB8AC3E}">
        <p14:creationId xmlns:p14="http://schemas.microsoft.com/office/powerpoint/2010/main" xmlns="" val="11583384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üngerpreise aktuell - Landwirtschaft - sachsen.de">
            <a:extLst>
              <a:ext uri="{FF2B5EF4-FFF2-40B4-BE49-F238E27FC236}">
                <a16:creationId xmlns:a16="http://schemas.microsoft.com/office/drawing/2014/main" xmlns="" id="{B11D21DE-A436-516F-CAC2-90D10A2C792F}"/>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4363" y="42574"/>
            <a:ext cx="10963275" cy="679132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feld 3">
            <a:extLst>
              <a:ext uri="{FF2B5EF4-FFF2-40B4-BE49-F238E27FC236}">
                <a16:creationId xmlns:a16="http://schemas.microsoft.com/office/drawing/2014/main" xmlns="" id="{52881998-7EC3-0EEF-8393-3038C67D617A}"/>
              </a:ext>
            </a:extLst>
          </p:cNvPr>
          <p:cNvSpPr txBox="1"/>
          <p:nvPr/>
        </p:nvSpPr>
        <p:spPr>
          <a:xfrm>
            <a:off x="1392512" y="128525"/>
            <a:ext cx="7147639" cy="461665"/>
          </a:xfrm>
          <a:prstGeom prst="rect">
            <a:avLst/>
          </a:prstGeom>
          <a:solidFill>
            <a:schemeClr val="bg1"/>
          </a:solidFill>
        </p:spPr>
        <p:txBody>
          <a:bodyPr wrap="square" rtlCol="0">
            <a:spAutoFit/>
          </a:bodyPr>
          <a:lstStyle/>
          <a:p>
            <a:r>
              <a:rPr lang="fr-FR" sz="2400" dirty="0"/>
              <a:t>Prix des engrais livrées (</a:t>
            </a:r>
            <a:r>
              <a:rPr lang="fr-FR" sz="2400" dirty="0" err="1"/>
              <a:t>hTVA</a:t>
            </a:r>
            <a:r>
              <a:rPr lang="fr-FR" sz="2400" dirty="0"/>
              <a:t>): 28/11/2022</a:t>
            </a:r>
            <a:endParaRPr lang="x-none" sz="2400" dirty="0"/>
          </a:p>
        </p:txBody>
      </p:sp>
      <p:sp>
        <p:nvSpPr>
          <p:cNvPr id="6" name="Textfeld 5">
            <a:extLst>
              <a:ext uri="{FF2B5EF4-FFF2-40B4-BE49-F238E27FC236}">
                <a16:creationId xmlns:a16="http://schemas.microsoft.com/office/drawing/2014/main" xmlns="" id="{B739D9C7-BCE8-46E5-52C7-8E9C06B3E05D}"/>
              </a:ext>
            </a:extLst>
          </p:cNvPr>
          <p:cNvSpPr txBox="1"/>
          <p:nvPr/>
        </p:nvSpPr>
        <p:spPr>
          <a:xfrm>
            <a:off x="4073234" y="802397"/>
            <a:ext cx="4466917" cy="215444"/>
          </a:xfrm>
          <a:prstGeom prst="rect">
            <a:avLst/>
          </a:prstGeom>
          <a:solidFill>
            <a:schemeClr val="bg1"/>
          </a:solidFill>
        </p:spPr>
        <p:txBody>
          <a:bodyPr wrap="square" lIns="0" tIns="0" rIns="0" bIns="0" rtlCol="0">
            <a:spAutoFit/>
          </a:bodyPr>
          <a:lstStyle/>
          <a:p>
            <a:r>
              <a:rPr lang="de-DE" sz="1400" dirty="0"/>
              <a:t>Nitrate </a:t>
            </a:r>
            <a:r>
              <a:rPr lang="de-DE" sz="1400" dirty="0" err="1"/>
              <a:t>d‘ammonium</a:t>
            </a:r>
            <a:r>
              <a:rPr lang="de-DE" sz="1400" dirty="0"/>
              <a:t> 27 % = 2,41 €/</a:t>
            </a:r>
            <a:r>
              <a:rPr lang="de-DE" sz="1400" dirty="0" err="1"/>
              <a:t>unité</a:t>
            </a:r>
            <a:r>
              <a:rPr lang="de-DE" sz="1400" dirty="0"/>
              <a:t> N (=idem 02/2022)</a:t>
            </a:r>
            <a:endParaRPr lang="x-none" sz="1400" dirty="0"/>
          </a:p>
        </p:txBody>
      </p:sp>
      <p:sp>
        <p:nvSpPr>
          <p:cNvPr id="7" name="Textfeld 6">
            <a:extLst>
              <a:ext uri="{FF2B5EF4-FFF2-40B4-BE49-F238E27FC236}">
                <a16:creationId xmlns:a16="http://schemas.microsoft.com/office/drawing/2014/main" xmlns="" id="{5D4D84BD-DB84-73A8-A9FA-7FDC29714544}"/>
              </a:ext>
            </a:extLst>
          </p:cNvPr>
          <p:cNvSpPr txBox="1"/>
          <p:nvPr/>
        </p:nvSpPr>
        <p:spPr>
          <a:xfrm>
            <a:off x="4073235" y="1066910"/>
            <a:ext cx="4211782" cy="215444"/>
          </a:xfrm>
          <a:prstGeom prst="rect">
            <a:avLst/>
          </a:prstGeom>
          <a:solidFill>
            <a:schemeClr val="bg1"/>
          </a:solidFill>
        </p:spPr>
        <p:txBody>
          <a:bodyPr wrap="square" lIns="0" tIns="0" rIns="0" bIns="0" rtlCol="0">
            <a:spAutoFit/>
          </a:bodyPr>
          <a:lstStyle/>
          <a:p>
            <a:r>
              <a:rPr lang="de-DE" sz="1400" dirty="0" err="1"/>
              <a:t>Urée</a:t>
            </a:r>
            <a:r>
              <a:rPr lang="de-DE" sz="1400" dirty="0"/>
              <a:t> </a:t>
            </a:r>
            <a:r>
              <a:rPr lang="de-DE" sz="1400" dirty="0" err="1"/>
              <a:t>granulé</a:t>
            </a:r>
            <a:r>
              <a:rPr lang="de-DE" sz="1400" dirty="0"/>
              <a:t> 46% = 1,62 €/</a:t>
            </a:r>
            <a:r>
              <a:rPr lang="de-DE" sz="1400" dirty="0" err="1"/>
              <a:t>unité</a:t>
            </a:r>
            <a:r>
              <a:rPr lang="de-DE" sz="1400" dirty="0"/>
              <a:t> N (= idem 02/2022) </a:t>
            </a:r>
            <a:endParaRPr lang="x-none" sz="1400" dirty="0"/>
          </a:p>
        </p:txBody>
      </p:sp>
      <p:sp>
        <p:nvSpPr>
          <p:cNvPr id="8" name="Textfeld 7">
            <a:extLst>
              <a:ext uri="{FF2B5EF4-FFF2-40B4-BE49-F238E27FC236}">
                <a16:creationId xmlns:a16="http://schemas.microsoft.com/office/drawing/2014/main" xmlns="" id="{97EFBE38-CA7C-55B9-7292-CDA2A9CBE814}"/>
              </a:ext>
            </a:extLst>
          </p:cNvPr>
          <p:cNvSpPr txBox="1"/>
          <p:nvPr/>
        </p:nvSpPr>
        <p:spPr>
          <a:xfrm>
            <a:off x="10776953" y="3218118"/>
            <a:ext cx="705642" cy="369332"/>
          </a:xfrm>
          <a:prstGeom prst="rect">
            <a:avLst/>
          </a:prstGeom>
          <a:solidFill>
            <a:schemeClr val="bg1"/>
          </a:solidFill>
        </p:spPr>
        <p:txBody>
          <a:bodyPr wrap="none" rtlCol="0">
            <a:spAutoFit/>
          </a:bodyPr>
          <a:lstStyle/>
          <a:p>
            <a:r>
              <a:rPr lang="de-DE" dirty="0"/>
              <a:t>650 €</a:t>
            </a:r>
            <a:endParaRPr lang="x-none" dirty="0"/>
          </a:p>
        </p:txBody>
      </p:sp>
      <p:sp>
        <p:nvSpPr>
          <p:cNvPr id="9" name="Textfeld 8">
            <a:extLst>
              <a:ext uri="{FF2B5EF4-FFF2-40B4-BE49-F238E27FC236}">
                <a16:creationId xmlns:a16="http://schemas.microsoft.com/office/drawing/2014/main" xmlns="" id="{6549ACB9-E64B-0BB0-0C08-AA8FBF23CB08}"/>
              </a:ext>
            </a:extLst>
          </p:cNvPr>
          <p:cNvSpPr txBox="1"/>
          <p:nvPr/>
        </p:nvSpPr>
        <p:spPr>
          <a:xfrm>
            <a:off x="10776953" y="2837494"/>
            <a:ext cx="705642" cy="369332"/>
          </a:xfrm>
          <a:prstGeom prst="rect">
            <a:avLst/>
          </a:prstGeom>
          <a:solidFill>
            <a:schemeClr val="bg1"/>
          </a:solidFill>
        </p:spPr>
        <p:txBody>
          <a:bodyPr wrap="none" rtlCol="0">
            <a:spAutoFit/>
          </a:bodyPr>
          <a:lstStyle/>
          <a:p>
            <a:r>
              <a:rPr lang="x-none" dirty="0"/>
              <a:t>743</a:t>
            </a:r>
            <a:r>
              <a:rPr lang="de-DE" dirty="0"/>
              <a:t> €</a:t>
            </a:r>
            <a:endParaRPr lang="x-none" dirty="0"/>
          </a:p>
        </p:txBody>
      </p:sp>
      <p:sp>
        <p:nvSpPr>
          <p:cNvPr id="10" name="Textfeld 9">
            <a:extLst>
              <a:ext uri="{FF2B5EF4-FFF2-40B4-BE49-F238E27FC236}">
                <a16:creationId xmlns:a16="http://schemas.microsoft.com/office/drawing/2014/main" xmlns="" id="{4E86F0AA-ADC8-AABF-3634-0ADC6E08D61A}"/>
              </a:ext>
            </a:extLst>
          </p:cNvPr>
          <p:cNvSpPr txBox="1"/>
          <p:nvPr/>
        </p:nvSpPr>
        <p:spPr>
          <a:xfrm>
            <a:off x="10776953" y="2087538"/>
            <a:ext cx="705642" cy="369332"/>
          </a:xfrm>
          <a:prstGeom prst="rect">
            <a:avLst/>
          </a:prstGeom>
          <a:solidFill>
            <a:schemeClr val="bg1"/>
          </a:solidFill>
        </p:spPr>
        <p:txBody>
          <a:bodyPr wrap="none" rtlCol="0">
            <a:spAutoFit/>
          </a:bodyPr>
          <a:lstStyle/>
          <a:p>
            <a:r>
              <a:rPr lang="de-DE" dirty="0"/>
              <a:t>812 €</a:t>
            </a:r>
            <a:endParaRPr lang="x-none" dirty="0"/>
          </a:p>
        </p:txBody>
      </p:sp>
      <p:sp>
        <p:nvSpPr>
          <p:cNvPr id="11" name="Textfeld 10">
            <a:extLst>
              <a:ext uri="{FF2B5EF4-FFF2-40B4-BE49-F238E27FC236}">
                <a16:creationId xmlns:a16="http://schemas.microsoft.com/office/drawing/2014/main" xmlns="" id="{CE0EFE23-66BB-DB2F-751A-CDCE3C7F33EC}"/>
              </a:ext>
            </a:extLst>
          </p:cNvPr>
          <p:cNvSpPr txBox="1"/>
          <p:nvPr/>
        </p:nvSpPr>
        <p:spPr>
          <a:xfrm>
            <a:off x="10776953" y="2456870"/>
            <a:ext cx="705642" cy="369332"/>
          </a:xfrm>
          <a:prstGeom prst="rect">
            <a:avLst/>
          </a:prstGeom>
          <a:solidFill>
            <a:schemeClr val="bg1"/>
          </a:solidFill>
        </p:spPr>
        <p:txBody>
          <a:bodyPr wrap="none" rtlCol="0">
            <a:spAutoFit/>
          </a:bodyPr>
          <a:lstStyle/>
          <a:p>
            <a:r>
              <a:rPr lang="de-DE" dirty="0"/>
              <a:t>818 €</a:t>
            </a:r>
            <a:endParaRPr lang="x-none" dirty="0"/>
          </a:p>
        </p:txBody>
      </p:sp>
      <p:sp>
        <p:nvSpPr>
          <p:cNvPr id="16" name="Textfeld 15">
            <a:extLst>
              <a:ext uri="{FF2B5EF4-FFF2-40B4-BE49-F238E27FC236}">
                <a16:creationId xmlns:a16="http://schemas.microsoft.com/office/drawing/2014/main" xmlns="" id="{6BB1BC48-EA5E-6B12-8BAA-78463DB40F0F}"/>
              </a:ext>
            </a:extLst>
          </p:cNvPr>
          <p:cNvSpPr txBox="1"/>
          <p:nvPr/>
        </p:nvSpPr>
        <p:spPr>
          <a:xfrm>
            <a:off x="4063998" y="1638008"/>
            <a:ext cx="3860799" cy="215444"/>
          </a:xfrm>
          <a:prstGeom prst="rect">
            <a:avLst/>
          </a:prstGeom>
          <a:solidFill>
            <a:schemeClr val="bg1"/>
          </a:solidFill>
        </p:spPr>
        <p:txBody>
          <a:bodyPr wrap="square" lIns="0" tIns="0" rIns="0" bIns="0" rtlCol="0">
            <a:spAutoFit/>
          </a:bodyPr>
          <a:lstStyle/>
          <a:p>
            <a:r>
              <a:rPr lang="de-DE" sz="1400" b="1" u="sng" dirty="0"/>
              <a:t>Potassium</a:t>
            </a:r>
            <a:r>
              <a:rPr lang="de-DE" sz="1400" dirty="0"/>
              <a:t> 60 % = 1,36 €/</a:t>
            </a:r>
            <a:r>
              <a:rPr lang="de-DE" sz="1400" dirty="0" err="1"/>
              <a:t>unité</a:t>
            </a:r>
            <a:r>
              <a:rPr lang="de-DE" sz="1400" dirty="0"/>
              <a:t> K (= </a:t>
            </a:r>
            <a:r>
              <a:rPr lang="de-DE" sz="1400" b="1" u="sng" dirty="0">
                <a:highlight>
                  <a:srgbClr val="FFFF00"/>
                </a:highlight>
              </a:rPr>
              <a:t>+ 32 % </a:t>
            </a:r>
            <a:r>
              <a:rPr lang="de-DE" sz="1400" dirty="0"/>
              <a:t>02/2022)</a:t>
            </a:r>
            <a:endParaRPr lang="x-none" sz="1400" dirty="0"/>
          </a:p>
        </p:txBody>
      </p:sp>
      <p:cxnSp>
        <p:nvCxnSpPr>
          <p:cNvPr id="18" name="Gerader Verbinder 17">
            <a:extLst>
              <a:ext uri="{FF2B5EF4-FFF2-40B4-BE49-F238E27FC236}">
                <a16:creationId xmlns:a16="http://schemas.microsoft.com/office/drawing/2014/main" xmlns="" id="{95FFC779-3D83-05A3-A067-82D675ACB93E}"/>
              </a:ext>
            </a:extLst>
          </p:cNvPr>
          <p:cNvCxnSpPr>
            <a:cxnSpLocks/>
          </p:cNvCxnSpPr>
          <p:nvPr/>
        </p:nvCxnSpPr>
        <p:spPr>
          <a:xfrm flipV="1">
            <a:off x="7924800" y="1853452"/>
            <a:ext cx="0" cy="38176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Gerader Verbinder 18">
            <a:extLst>
              <a:ext uri="{FF2B5EF4-FFF2-40B4-BE49-F238E27FC236}">
                <a16:creationId xmlns:a16="http://schemas.microsoft.com/office/drawing/2014/main" xmlns="" id="{1F96414F-D9F7-335F-F6BC-226487F22A3D}"/>
              </a:ext>
            </a:extLst>
          </p:cNvPr>
          <p:cNvCxnSpPr>
            <a:cxnSpLocks/>
          </p:cNvCxnSpPr>
          <p:nvPr/>
        </p:nvCxnSpPr>
        <p:spPr>
          <a:xfrm flipV="1">
            <a:off x="4742873" y="1853452"/>
            <a:ext cx="0" cy="3835393"/>
          </a:xfrm>
          <a:prstGeom prst="line">
            <a:avLst/>
          </a:prstGeom>
        </p:spPr>
        <p:style>
          <a:lnRef idx="1">
            <a:schemeClr val="accent1"/>
          </a:lnRef>
          <a:fillRef idx="0">
            <a:schemeClr val="accent1"/>
          </a:fillRef>
          <a:effectRef idx="0">
            <a:schemeClr val="accent1"/>
          </a:effectRef>
          <a:fontRef idx="minor">
            <a:schemeClr val="tx1"/>
          </a:fontRef>
        </p:style>
      </p:cxnSp>
      <p:sp>
        <p:nvSpPr>
          <p:cNvPr id="23" name="Textfeld 22">
            <a:extLst>
              <a:ext uri="{FF2B5EF4-FFF2-40B4-BE49-F238E27FC236}">
                <a16:creationId xmlns:a16="http://schemas.microsoft.com/office/drawing/2014/main" xmlns="" id="{CB1C1A3A-A21F-42A2-77FA-85DE8C13D3C1}"/>
              </a:ext>
            </a:extLst>
          </p:cNvPr>
          <p:cNvSpPr txBox="1"/>
          <p:nvPr/>
        </p:nvSpPr>
        <p:spPr>
          <a:xfrm>
            <a:off x="4073234" y="1368367"/>
            <a:ext cx="3731492" cy="215444"/>
          </a:xfrm>
          <a:prstGeom prst="rect">
            <a:avLst/>
          </a:prstGeom>
          <a:solidFill>
            <a:schemeClr val="bg1"/>
          </a:solidFill>
        </p:spPr>
        <p:txBody>
          <a:bodyPr wrap="square" lIns="0" tIns="0" rIns="0" bIns="0" rtlCol="0">
            <a:spAutoFit/>
          </a:bodyPr>
          <a:lstStyle/>
          <a:p>
            <a:r>
              <a:rPr lang="de-DE" sz="1400" dirty="0"/>
              <a:t>DAP 18 % N + 46 % P2O5 (=idem 02/2022)</a:t>
            </a:r>
            <a:endParaRPr lang="x-none" sz="1400" dirty="0"/>
          </a:p>
        </p:txBody>
      </p:sp>
      <p:sp>
        <p:nvSpPr>
          <p:cNvPr id="24" name="Textfeld 23">
            <a:extLst>
              <a:ext uri="{FF2B5EF4-FFF2-40B4-BE49-F238E27FC236}">
                <a16:creationId xmlns:a16="http://schemas.microsoft.com/office/drawing/2014/main" xmlns="" id="{39DE4256-BF35-9F5A-DDD3-0E1A572A5B1D}"/>
              </a:ext>
            </a:extLst>
          </p:cNvPr>
          <p:cNvSpPr txBox="1"/>
          <p:nvPr/>
        </p:nvSpPr>
        <p:spPr>
          <a:xfrm>
            <a:off x="2521528" y="6301447"/>
            <a:ext cx="5283198" cy="307777"/>
          </a:xfrm>
          <a:prstGeom prst="rect">
            <a:avLst/>
          </a:prstGeom>
          <a:noFill/>
          <a:ln>
            <a:solidFill>
              <a:schemeClr val="accent1"/>
            </a:solidFill>
          </a:ln>
        </p:spPr>
        <p:txBody>
          <a:bodyPr wrap="square" rtlCol="0">
            <a:spAutoFit/>
          </a:bodyPr>
          <a:lstStyle/>
          <a:p>
            <a:r>
              <a:rPr lang="de-DE" sz="1400" dirty="0"/>
              <a:t>TSP 46%: 783 €/t = 1,70 €/</a:t>
            </a:r>
            <a:r>
              <a:rPr lang="de-DE" sz="1400" dirty="0" err="1"/>
              <a:t>unité</a:t>
            </a:r>
            <a:r>
              <a:rPr lang="de-DE" sz="1400" dirty="0"/>
              <a:t> P = </a:t>
            </a:r>
            <a:r>
              <a:rPr lang="de-DE" sz="1400" b="1" dirty="0">
                <a:highlight>
                  <a:srgbClr val="FFFF00"/>
                </a:highlight>
              </a:rPr>
              <a:t>+ 20 % </a:t>
            </a:r>
            <a:r>
              <a:rPr lang="de-DE" sz="1400" dirty="0"/>
              <a:t>02/2022</a:t>
            </a:r>
          </a:p>
        </p:txBody>
      </p:sp>
    </p:spTree>
    <p:extLst>
      <p:ext uri="{BB962C8B-B14F-4D97-AF65-F5344CB8AC3E}">
        <p14:creationId xmlns:p14="http://schemas.microsoft.com/office/powerpoint/2010/main" xmlns="" val="26882628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iedrigwasser, Waldbrandgefahr, HItze - Fakten zur Dürre in RLP - SWR  Aktuell">
            <a:extLst>
              <a:ext uri="{FF2B5EF4-FFF2-40B4-BE49-F238E27FC236}">
                <a16:creationId xmlns:a16="http://schemas.microsoft.com/office/drawing/2014/main" xmlns="" id="{48072A3C-E0AF-DA07-2D00-7BE4ADE8E096}"/>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221528" y="4158851"/>
            <a:ext cx="4418747" cy="248554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el 1">
            <a:extLst>
              <a:ext uri="{FF2B5EF4-FFF2-40B4-BE49-F238E27FC236}">
                <a16:creationId xmlns:a16="http://schemas.microsoft.com/office/drawing/2014/main" xmlns="" id="{0B3106D0-CBA4-232F-A596-EE2096906410}"/>
              </a:ext>
            </a:extLst>
          </p:cNvPr>
          <p:cNvSpPr>
            <a:spLocks noGrp="1"/>
          </p:cNvSpPr>
          <p:nvPr>
            <p:ph type="title"/>
          </p:nvPr>
        </p:nvSpPr>
        <p:spPr/>
        <p:txBody>
          <a:bodyPr/>
          <a:lstStyle/>
          <a:p>
            <a:pPr algn="ctr"/>
            <a:r>
              <a:rPr lang="de-DE" dirty="0"/>
              <a:t>DONC…</a:t>
            </a:r>
            <a:endParaRPr lang="x-none" dirty="0"/>
          </a:p>
        </p:txBody>
      </p:sp>
      <p:sp>
        <p:nvSpPr>
          <p:cNvPr id="3" name="Textfeld 2">
            <a:extLst>
              <a:ext uri="{FF2B5EF4-FFF2-40B4-BE49-F238E27FC236}">
                <a16:creationId xmlns:a16="http://schemas.microsoft.com/office/drawing/2014/main" xmlns="" id="{F44772D5-1562-6BD4-BD16-64A6D6940E61}"/>
              </a:ext>
            </a:extLst>
          </p:cNvPr>
          <p:cNvSpPr txBox="1"/>
          <p:nvPr/>
        </p:nvSpPr>
        <p:spPr>
          <a:xfrm>
            <a:off x="451386" y="1397675"/>
            <a:ext cx="11289227" cy="2308324"/>
          </a:xfrm>
          <a:prstGeom prst="rect">
            <a:avLst/>
          </a:prstGeom>
          <a:noFill/>
        </p:spPr>
        <p:txBody>
          <a:bodyPr wrap="square" rtlCol="0">
            <a:spAutoFit/>
          </a:bodyPr>
          <a:lstStyle/>
          <a:p>
            <a:pPr algn="ctr"/>
            <a:r>
              <a:rPr lang="fr-FR" dirty="0"/>
              <a:t>Sans vouloir semer la panique …</a:t>
            </a:r>
          </a:p>
          <a:p>
            <a:pPr algn="ctr"/>
            <a:r>
              <a:rPr lang="fr-FR" dirty="0"/>
              <a:t>Nous devrons probablement nous attendre à des étés plus secs</a:t>
            </a:r>
          </a:p>
          <a:p>
            <a:pPr algn="ctr"/>
            <a:endParaRPr lang="fr-FR" dirty="0"/>
          </a:p>
          <a:p>
            <a:pPr algn="ctr"/>
            <a:r>
              <a:rPr lang="fr-FR" dirty="0"/>
              <a:t>Au lieu de récolter le rendement annuel sur </a:t>
            </a:r>
            <a:r>
              <a:rPr lang="fr-FR" u="sng" dirty="0"/>
              <a:t>4 coupes</a:t>
            </a:r>
            <a:r>
              <a:rPr lang="fr-FR" dirty="0"/>
              <a:t>, </a:t>
            </a:r>
          </a:p>
          <a:p>
            <a:pPr algn="ctr"/>
            <a:r>
              <a:rPr lang="fr-FR" dirty="0"/>
              <a:t>nous devons faire en sorte d'obtenir le rendement sur les </a:t>
            </a:r>
            <a:r>
              <a:rPr lang="fr-FR" u="sng" dirty="0"/>
              <a:t>2 premières coupes</a:t>
            </a:r>
            <a:endParaRPr lang="fr-FR" dirty="0"/>
          </a:p>
          <a:p>
            <a:pPr algn="ctr"/>
            <a:r>
              <a:rPr lang="fr-FR" dirty="0"/>
              <a:t>mais comment … y arriver</a:t>
            </a:r>
          </a:p>
          <a:p>
            <a:pPr algn="ctr"/>
            <a:endParaRPr lang="fr-FR" dirty="0"/>
          </a:p>
          <a:p>
            <a:pPr algn="ctr"/>
            <a:r>
              <a:rPr lang="de-DE" dirty="0" err="1"/>
              <a:t>ou</a:t>
            </a:r>
            <a:r>
              <a:rPr lang="de-DE" dirty="0"/>
              <a:t> </a:t>
            </a:r>
            <a:r>
              <a:rPr lang="de-DE" dirty="0" err="1"/>
              <a:t>d'autres</a:t>
            </a:r>
            <a:r>
              <a:rPr lang="de-DE" dirty="0"/>
              <a:t> </a:t>
            </a:r>
            <a:r>
              <a:rPr lang="de-DE" dirty="0" err="1"/>
              <a:t>stratégies</a:t>
            </a:r>
            <a:r>
              <a:rPr lang="de-DE" dirty="0"/>
              <a:t> </a:t>
            </a:r>
            <a:r>
              <a:rPr lang="de-DE" dirty="0" err="1"/>
              <a:t>d'adaptation</a:t>
            </a:r>
            <a:endParaRPr lang="x-none" dirty="0"/>
          </a:p>
        </p:txBody>
      </p:sp>
      <p:pic>
        <p:nvPicPr>
          <p:cNvPr id="1028" name="Picture 4" descr="Bisher schon 210 Mio. € Schäden durch Hitze und Dürre">
            <a:extLst>
              <a:ext uri="{FF2B5EF4-FFF2-40B4-BE49-F238E27FC236}">
                <a16:creationId xmlns:a16="http://schemas.microsoft.com/office/drawing/2014/main" xmlns="" id="{D899F803-2EB4-7302-528C-D96C6A99A721}"/>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6705" y="4144797"/>
            <a:ext cx="4418747" cy="248911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43675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hteck 67">
            <a:extLst>
              <a:ext uri="{FF2B5EF4-FFF2-40B4-BE49-F238E27FC236}">
                <a16:creationId xmlns:a16="http://schemas.microsoft.com/office/drawing/2014/main" xmlns="" id="{C7DB8AF7-FCB9-D127-270D-0849FE6F03AC}"/>
              </a:ext>
            </a:extLst>
          </p:cNvPr>
          <p:cNvSpPr/>
          <p:nvPr/>
        </p:nvSpPr>
        <p:spPr>
          <a:xfrm>
            <a:off x="1641629" y="990599"/>
            <a:ext cx="5404379" cy="4876801"/>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6" name="Line 2051">
            <a:extLst>
              <a:ext uri="{FF2B5EF4-FFF2-40B4-BE49-F238E27FC236}">
                <a16:creationId xmlns:a16="http://schemas.microsoft.com/office/drawing/2014/main" xmlns="" id="{175AC90C-A5FD-2672-DF04-50B3059C7743}"/>
              </a:ext>
            </a:extLst>
          </p:cNvPr>
          <p:cNvSpPr>
            <a:spLocks noChangeShapeType="1"/>
          </p:cNvSpPr>
          <p:nvPr/>
        </p:nvSpPr>
        <p:spPr bwMode="auto">
          <a:xfrm>
            <a:off x="346229" y="5867400"/>
            <a:ext cx="83820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7" name="Line 2052">
            <a:extLst>
              <a:ext uri="{FF2B5EF4-FFF2-40B4-BE49-F238E27FC236}">
                <a16:creationId xmlns:a16="http://schemas.microsoft.com/office/drawing/2014/main" xmlns="" id="{50BA3B6F-F87B-5CF8-3372-DF72A6A46F01}"/>
              </a:ext>
            </a:extLst>
          </p:cNvPr>
          <p:cNvSpPr>
            <a:spLocks noChangeShapeType="1"/>
          </p:cNvSpPr>
          <p:nvPr/>
        </p:nvSpPr>
        <p:spPr bwMode="auto">
          <a:xfrm flipV="1">
            <a:off x="422429" y="609600"/>
            <a:ext cx="0" cy="52578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8" name="Line 2053">
            <a:extLst>
              <a:ext uri="{FF2B5EF4-FFF2-40B4-BE49-F238E27FC236}">
                <a16:creationId xmlns:a16="http://schemas.microsoft.com/office/drawing/2014/main" xmlns="" id="{2C6863BD-2EE4-CB8C-1EA3-4032231B0C05}"/>
              </a:ext>
            </a:extLst>
          </p:cNvPr>
          <p:cNvSpPr>
            <a:spLocks noChangeShapeType="1"/>
          </p:cNvSpPr>
          <p:nvPr/>
        </p:nvSpPr>
        <p:spPr bwMode="auto">
          <a:xfrm>
            <a:off x="346229" y="838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9" name="Line 2054">
            <a:extLst>
              <a:ext uri="{FF2B5EF4-FFF2-40B4-BE49-F238E27FC236}">
                <a16:creationId xmlns:a16="http://schemas.microsoft.com/office/drawing/2014/main" xmlns="" id="{25E9E2FA-538A-9CA3-8104-D203022165CF}"/>
              </a:ext>
            </a:extLst>
          </p:cNvPr>
          <p:cNvSpPr>
            <a:spLocks noChangeShapeType="1"/>
          </p:cNvSpPr>
          <p:nvPr/>
        </p:nvSpPr>
        <p:spPr bwMode="auto">
          <a:xfrm>
            <a:off x="346229" y="4876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0" name="Line 2055">
            <a:extLst>
              <a:ext uri="{FF2B5EF4-FFF2-40B4-BE49-F238E27FC236}">
                <a16:creationId xmlns:a16="http://schemas.microsoft.com/office/drawing/2014/main" xmlns="" id="{2C0233A7-D529-8BF8-95B0-4F485C615289}"/>
              </a:ext>
            </a:extLst>
          </p:cNvPr>
          <p:cNvSpPr>
            <a:spLocks noChangeShapeType="1"/>
          </p:cNvSpPr>
          <p:nvPr/>
        </p:nvSpPr>
        <p:spPr bwMode="auto">
          <a:xfrm>
            <a:off x="346229" y="3886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1" name="Line 2056">
            <a:extLst>
              <a:ext uri="{FF2B5EF4-FFF2-40B4-BE49-F238E27FC236}">
                <a16:creationId xmlns:a16="http://schemas.microsoft.com/office/drawing/2014/main" xmlns="" id="{92B10BC8-2FD5-0546-C91E-3FBB92F1E747}"/>
              </a:ext>
            </a:extLst>
          </p:cNvPr>
          <p:cNvSpPr>
            <a:spLocks noChangeShapeType="1"/>
          </p:cNvSpPr>
          <p:nvPr/>
        </p:nvSpPr>
        <p:spPr bwMode="auto">
          <a:xfrm>
            <a:off x="346229" y="28194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2" name="Line 2057">
            <a:extLst>
              <a:ext uri="{FF2B5EF4-FFF2-40B4-BE49-F238E27FC236}">
                <a16:creationId xmlns:a16="http://schemas.microsoft.com/office/drawing/2014/main" xmlns="" id="{33ABCA06-8EFE-B9F9-0425-63069C889C76}"/>
              </a:ext>
            </a:extLst>
          </p:cNvPr>
          <p:cNvSpPr>
            <a:spLocks noChangeShapeType="1"/>
          </p:cNvSpPr>
          <p:nvPr/>
        </p:nvSpPr>
        <p:spPr bwMode="auto">
          <a:xfrm>
            <a:off x="346229" y="1828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3" name="Line 2058">
            <a:extLst>
              <a:ext uri="{FF2B5EF4-FFF2-40B4-BE49-F238E27FC236}">
                <a16:creationId xmlns:a16="http://schemas.microsoft.com/office/drawing/2014/main" xmlns="" id="{4158DB19-303E-541A-7F41-7323481AB38A}"/>
              </a:ext>
            </a:extLst>
          </p:cNvPr>
          <p:cNvSpPr>
            <a:spLocks noChangeShapeType="1"/>
          </p:cNvSpPr>
          <p:nvPr/>
        </p:nvSpPr>
        <p:spPr bwMode="auto">
          <a:xfrm>
            <a:off x="422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4" name="Line 2059">
            <a:extLst>
              <a:ext uri="{FF2B5EF4-FFF2-40B4-BE49-F238E27FC236}">
                <a16:creationId xmlns:a16="http://schemas.microsoft.com/office/drawing/2014/main" xmlns="" id="{CF5826D3-8D13-D89F-C6CE-B62819F3F866}"/>
              </a:ext>
            </a:extLst>
          </p:cNvPr>
          <p:cNvSpPr>
            <a:spLocks noChangeShapeType="1"/>
          </p:cNvSpPr>
          <p:nvPr/>
        </p:nvSpPr>
        <p:spPr bwMode="auto">
          <a:xfrm>
            <a:off x="1260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5" name="Line 2060">
            <a:extLst>
              <a:ext uri="{FF2B5EF4-FFF2-40B4-BE49-F238E27FC236}">
                <a16:creationId xmlns:a16="http://schemas.microsoft.com/office/drawing/2014/main" xmlns="" id="{EBF6B92A-4CCF-38E3-2838-72888032537C}"/>
              </a:ext>
            </a:extLst>
          </p:cNvPr>
          <p:cNvSpPr>
            <a:spLocks noChangeShapeType="1"/>
          </p:cNvSpPr>
          <p:nvPr/>
        </p:nvSpPr>
        <p:spPr bwMode="auto">
          <a:xfrm>
            <a:off x="2022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6" name="Line 2061">
            <a:extLst>
              <a:ext uri="{FF2B5EF4-FFF2-40B4-BE49-F238E27FC236}">
                <a16:creationId xmlns:a16="http://schemas.microsoft.com/office/drawing/2014/main" xmlns="" id="{2F58E700-7244-26E3-7AAB-22646443BAC3}"/>
              </a:ext>
            </a:extLst>
          </p:cNvPr>
          <p:cNvSpPr>
            <a:spLocks noChangeShapeType="1"/>
          </p:cNvSpPr>
          <p:nvPr/>
        </p:nvSpPr>
        <p:spPr bwMode="auto">
          <a:xfrm>
            <a:off x="2860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7" name="Line 2062">
            <a:extLst>
              <a:ext uri="{FF2B5EF4-FFF2-40B4-BE49-F238E27FC236}">
                <a16:creationId xmlns:a16="http://schemas.microsoft.com/office/drawing/2014/main" xmlns="" id="{A309621F-64B1-B712-67BB-411C5CC36DC8}"/>
              </a:ext>
            </a:extLst>
          </p:cNvPr>
          <p:cNvSpPr>
            <a:spLocks noChangeShapeType="1"/>
          </p:cNvSpPr>
          <p:nvPr/>
        </p:nvSpPr>
        <p:spPr bwMode="auto">
          <a:xfrm>
            <a:off x="3699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8" name="Line 2063">
            <a:extLst>
              <a:ext uri="{FF2B5EF4-FFF2-40B4-BE49-F238E27FC236}">
                <a16:creationId xmlns:a16="http://schemas.microsoft.com/office/drawing/2014/main" xmlns="" id="{1381C458-BFFC-527B-DEAC-8ACDDC418AE2}"/>
              </a:ext>
            </a:extLst>
          </p:cNvPr>
          <p:cNvSpPr>
            <a:spLocks noChangeShapeType="1"/>
          </p:cNvSpPr>
          <p:nvPr/>
        </p:nvSpPr>
        <p:spPr bwMode="auto">
          <a:xfrm>
            <a:off x="7051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9" name="Line 2064">
            <a:extLst>
              <a:ext uri="{FF2B5EF4-FFF2-40B4-BE49-F238E27FC236}">
                <a16:creationId xmlns:a16="http://schemas.microsoft.com/office/drawing/2014/main" xmlns="" id="{F868F457-FE5F-2859-6DAB-1510B5C1CD79}"/>
              </a:ext>
            </a:extLst>
          </p:cNvPr>
          <p:cNvSpPr>
            <a:spLocks noChangeShapeType="1"/>
          </p:cNvSpPr>
          <p:nvPr/>
        </p:nvSpPr>
        <p:spPr bwMode="auto">
          <a:xfrm>
            <a:off x="6213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0" name="Line 2065">
            <a:extLst>
              <a:ext uri="{FF2B5EF4-FFF2-40B4-BE49-F238E27FC236}">
                <a16:creationId xmlns:a16="http://schemas.microsoft.com/office/drawing/2014/main" xmlns="" id="{C4375206-7F56-00FC-FD24-E2D5706A2F4A}"/>
              </a:ext>
            </a:extLst>
          </p:cNvPr>
          <p:cNvSpPr>
            <a:spLocks noChangeShapeType="1"/>
          </p:cNvSpPr>
          <p:nvPr/>
        </p:nvSpPr>
        <p:spPr bwMode="auto">
          <a:xfrm>
            <a:off x="5375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1" name="Line 2066">
            <a:extLst>
              <a:ext uri="{FF2B5EF4-FFF2-40B4-BE49-F238E27FC236}">
                <a16:creationId xmlns:a16="http://schemas.microsoft.com/office/drawing/2014/main" xmlns="" id="{EA77EADB-7A27-3BDC-3E22-FEC31440505D}"/>
              </a:ext>
            </a:extLst>
          </p:cNvPr>
          <p:cNvSpPr>
            <a:spLocks noChangeShapeType="1"/>
          </p:cNvSpPr>
          <p:nvPr/>
        </p:nvSpPr>
        <p:spPr bwMode="auto">
          <a:xfrm>
            <a:off x="4537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2" name="Line 2067">
            <a:extLst>
              <a:ext uri="{FF2B5EF4-FFF2-40B4-BE49-F238E27FC236}">
                <a16:creationId xmlns:a16="http://schemas.microsoft.com/office/drawing/2014/main" xmlns="" id="{60D01553-79D3-B8DA-873E-42185A3E0855}"/>
              </a:ext>
            </a:extLst>
          </p:cNvPr>
          <p:cNvSpPr>
            <a:spLocks noChangeShapeType="1"/>
          </p:cNvSpPr>
          <p:nvPr/>
        </p:nvSpPr>
        <p:spPr bwMode="auto">
          <a:xfrm>
            <a:off x="8728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3" name="Line 2068">
            <a:extLst>
              <a:ext uri="{FF2B5EF4-FFF2-40B4-BE49-F238E27FC236}">
                <a16:creationId xmlns:a16="http://schemas.microsoft.com/office/drawing/2014/main" xmlns="" id="{EF059931-D879-40C2-0924-D6EC599CB223}"/>
              </a:ext>
            </a:extLst>
          </p:cNvPr>
          <p:cNvSpPr>
            <a:spLocks noChangeShapeType="1"/>
          </p:cNvSpPr>
          <p:nvPr/>
        </p:nvSpPr>
        <p:spPr bwMode="auto">
          <a:xfrm>
            <a:off x="7890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24" name="Text Box 2069">
            <a:extLst>
              <a:ext uri="{FF2B5EF4-FFF2-40B4-BE49-F238E27FC236}">
                <a16:creationId xmlns:a16="http://schemas.microsoft.com/office/drawing/2014/main" xmlns="" id="{6D97F8CF-29E8-20EA-0313-9579BD1CC567}"/>
              </a:ext>
            </a:extLst>
          </p:cNvPr>
          <p:cNvSpPr txBox="1">
            <a:spLocks noChangeArrowheads="1"/>
          </p:cNvSpPr>
          <p:nvPr/>
        </p:nvSpPr>
        <p:spPr bwMode="auto">
          <a:xfrm>
            <a:off x="193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février</a:t>
            </a:r>
            <a:endParaRPr lang="fr-FR" altLang="de-DE" sz="1400">
              <a:latin typeface="Arial" panose="020B0604020202020204" pitchFamily="34" charset="0"/>
            </a:endParaRPr>
          </a:p>
        </p:txBody>
      </p:sp>
      <p:sp>
        <p:nvSpPr>
          <p:cNvPr id="25" name="Text Box 2070">
            <a:extLst>
              <a:ext uri="{FF2B5EF4-FFF2-40B4-BE49-F238E27FC236}">
                <a16:creationId xmlns:a16="http://schemas.microsoft.com/office/drawing/2014/main" xmlns="" id="{3D8AB67A-88CF-A326-D799-90F913FD4FAF}"/>
              </a:ext>
            </a:extLst>
          </p:cNvPr>
          <p:cNvSpPr txBox="1">
            <a:spLocks noChangeArrowheads="1"/>
          </p:cNvSpPr>
          <p:nvPr/>
        </p:nvSpPr>
        <p:spPr bwMode="auto">
          <a:xfrm>
            <a:off x="42324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juillet</a:t>
            </a:r>
            <a:endParaRPr lang="fr-FR" altLang="de-DE" sz="1400">
              <a:latin typeface="Arial" panose="020B0604020202020204" pitchFamily="34" charset="0"/>
            </a:endParaRPr>
          </a:p>
        </p:txBody>
      </p:sp>
      <p:sp>
        <p:nvSpPr>
          <p:cNvPr id="26" name="Text Box 2071">
            <a:extLst>
              <a:ext uri="{FF2B5EF4-FFF2-40B4-BE49-F238E27FC236}">
                <a16:creationId xmlns:a16="http://schemas.microsoft.com/office/drawing/2014/main" xmlns="" id="{43E50E3C-0BB4-51CA-F31C-7191967166C0}"/>
              </a:ext>
            </a:extLst>
          </p:cNvPr>
          <p:cNvSpPr txBox="1">
            <a:spLocks noChangeArrowheads="1"/>
          </p:cNvSpPr>
          <p:nvPr/>
        </p:nvSpPr>
        <p:spPr bwMode="auto">
          <a:xfrm>
            <a:off x="34704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juin</a:t>
            </a:r>
            <a:endParaRPr lang="fr-FR" altLang="de-DE" sz="1400">
              <a:latin typeface="Arial" panose="020B0604020202020204" pitchFamily="34" charset="0"/>
            </a:endParaRPr>
          </a:p>
        </p:txBody>
      </p:sp>
      <p:sp>
        <p:nvSpPr>
          <p:cNvPr id="27" name="Text Box 2072">
            <a:extLst>
              <a:ext uri="{FF2B5EF4-FFF2-40B4-BE49-F238E27FC236}">
                <a16:creationId xmlns:a16="http://schemas.microsoft.com/office/drawing/2014/main" xmlns="" id="{8100B7C9-B1DA-06E1-F4F6-5603676A7DF8}"/>
              </a:ext>
            </a:extLst>
          </p:cNvPr>
          <p:cNvSpPr txBox="1">
            <a:spLocks noChangeArrowheads="1"/>
          </p:cNvSpPr>
          <p:nvPr/>
        </p:nvSpPr>
        <p:spPr bwMode="auto">
          <a:xfrm>
            <a:off x="26322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mai</a:t>
            </a:r>
            <a:endParaRPr lang="fr-FR" altLang="de-DE" sz="1400">
              <a:latin typeface="Arial" panose="020B0604020202020204" pitchFamily="34" charset="0"/>
            </a:endParaRPr>
          </a:p>
        </p:txBody>
      </p:sp>
      <p:sp>
        <p:nvSpPr>
          <p:cNvPr id="28" name="Text Box 2073">
            <a:extLst>
              <a:ext uri="{FF2B5EF4-FFF2-40B4-BE49-F238E27FC236}">
                <a16:creationId xmlns:a16="http://schemas.microsoft.com/office/drawing/2014/main" xmlns="" id="{8A06B4C0-6FE8-213E-78B1-B3D70794372E}"/>
              </a:ext>
            </a:extLst>
          </p:cNvPr>
          <p:cNvSpPr txBox="1">
            <a:spLocks noChangeArrowheads="1"/>
          </p:cNvSpPr>
          <p:nvPr/>
        </p:nvSpPr>
        <p:spPr bwMode="auto">
          <a:xfrm>
            <a:off x="17940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avril</a:t>
            </a:r>
            <a:endParaRPr lang="fr-FR" altLang="de-DE" sz="1400">
              <a:latin typeface="Arial" panose="020B0604020202020204" pitchFamily="34" charset="0"/>
            </a:endParaRPr>
          </a:p>
        </p:txBody>
      </p:sp>
      <p:sp>
        <p:nvSpPr>
          <p:cNvPr id="29" name="Text Box 2074">
            <a:extLst>
              <a:ext uri="{FF2B5EF4-FFF2-40B4-BE49-F238E27FC236}">
                <a16:creationId xmlns:a16="http://schemas.microsoft.com/office/drawing/2014/main" xmlns="" id="{EC803610-27E8-93D7-533E-2AF584DE3999}"/>
              </a:ext>
            </a:extLst>
          </p:cNvPr>
          <p:cNvSpPr txBox="1">
            <a:spLocks noChangeArrowheads="1"/>
          </p:cNvSpPr>
          <p:nvPr/>
        </p:nvSpPr>
        <p:spPr bwMode="auto">
          <a:xfrm>
            <a:off x="955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mars</a:t>
            </a:r>
            <a:endParaRPr lang="fr-FR" altLang="de-DE" sz="1400">
              <a:latin typeface="Arial" panose="020B0604020202020204" pitchFamily="34" charset="0"/>
            </a:endParaRPr>
          </a:p>
        </p:txBody>
      </p:sp>
      <p:sp>
        <p:nvSpPr>
          <p:cNvPr id="30" name="Text Box 2075">
            <a:extLst>
              <a:ext uri="{FF2B5EF4-FFF2-40B4-BE49-F238E27FC236}">
                <a16:creationId xmlns:a16="http://schemas.microsoft.com/office/drawing/2014/main" xmlns="" id="{EB2B505A-C8E0-2077-76EC-A9D2E119A1E0}"/>
              </a:ext>
            </a:extLst>
          </p:cNvPr>
          <p:cNvSpPr txBox="1">
            <a:spLocks noChangeArrowheads="1"/>
          </p:cNvSpPr>
          <p:nvPr/>
        </p:nvSpPr>
        <p:spPr bwMode="auto">
          <a:xfrm>
            <a:off x="7356629" y="5867400"/>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novembre</a:t>
            </a:r>
            <a:endParaRPr lang="fr-FR" altLang="de-DE" sz="1400">
              <a:latin typeface="Arial" panose="020B0604020202020204" pitchFamily="34" charset="0"/>
            </a:endParaRPr>
          </a:p>
        </p:txBody>
      </p:sp>
      <p:sp>
        <p:nvSpPr>
          <p:cNvPr id="31" name="Text Box 2076">
            <a:extLst>
              <a:ext uri="{FF2B5EF4-FFF2-40B4-BE49-F238E27FC236}">
                <a16:creationId xmlns:a16="http://schemas.microsoft.com/office/drawing/2014/main" xmlns="" id="{4326216E-1C98-CBB5-B066-AF50366CED2D}"/>
              </a:ext>
            </a:extLst>
          </p:cNvPr>
          <p:cNvSpPr txBox="1">
            <a:spLocks noChangeArrowheads="1"/>
          </p:cNvSpPr>
          <p:nvPr/>
        </p:nvSpPr>
        <p:spPr bwMode="auto">
          <a:xfrm>
            <a:off x="6670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octobre</a:t>
            </a:r>
            <a:endParaRPr lang="fr-FR" altLang="de-DE" sz="1400">
              <a:latin typeface="Arial" panose="020B0604020202020204" pitchFamily="34" charset="0"/>
            </a:endParaRPr>
          </a:p>
        </p:txBody>
      </p:sp>
      <p:sp>
        <p:nvSpPr>
          <p:cNvPr id="32" name="Text Box 2077">
            <a:extLst>
              <a:ext uri="{FF2B5EF4-FFF2-40B4-BE49-F238E27FC236}">
                <a16:creationId xmlns:a16="http://schemas.microsoft.com/office/drawing/2014/main" xmlns="" id="{F12DB498-E4F6-EABB-AB92-EA4616E10C28}"/>
              </a:ext>
            </a:extLst>
          </p:cNvPr>
          <p:cNvSpPr txBox="1">
            <a:spLocks noChangeArrowheads="1"/>
          </p:cNvSpPr>
          <p:nvPr/>
        </p:nvSpPr>
        <p:spPr bwMode="auto">
          <a:xfrm>
            <a:off x="5680229" y="5867400"/>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septembre</a:t>
            </a:r>
            <a:endParaRPr lang="fr-FR" altLang="de-DE" sz="1400">
              <a:latin typeface="Arial" panose="020B0604020202020204" pitchFamily="34" charset="0"/>
            </a:endParaRPr>
          </a:p>
        </p:txBody>
      </p:sp>
      <p:sp>
        <p:nvSpPr>
          <p:cNvPr id="33" name="Text Box 2078">
            <a:extLst>
              <a:ext uri="{FF2B5EF4-FFF2-40B4-BE49-F238E27FC236}">
                <a16:creationId xmlns:a16="http://schemas.microsoft.com/office/drawing/2014/main" xmlns="" id="{224080BB-A5FF-01B4-7EB9-2922C32B6AC0}"/>
              </a:ext>
            </a:extLst>
          </p:cNvPr>
          <p:cNvSpPr txBox="1">
            <a:spLocks noChangeArrowheads="1"/>
          </p:cNvSpPr>
          <p:nvPr/>
        </p:nvSpPr>
        <p:spPr bwMode="auto">
          <a:xfrm>
            <a:off x="5146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août</a:t>
            </a:r>
            <a:endParaRPr lang="fr-FR" altLang="de-DE" sz="1400">
              <a:latin typeface="Arial" panose="020B0604020202020204" pitchFamily="34" charset="0"/>
            </a:endParaRPr>
          </a:p>
        </p:txBody>
      </p:sp>
      <p:sp>
        <p:nvSpPr>
          <p:cNvPr id="34" name="Text Box 2079">
            <a:extLst>
              <a:ext uri="{FF2B5EF4-FFF2-40B4-BE49-F238E27FC236}">
                <a16:creationId xmlns:a16="http://schemas.microsoft.com/office/drawing/2014/main" xmlns="" id="{4642FA83-3722-71A5-0E07-37BD5F1E0DF9}"/>
              </a:ext>
            </a:extLst>
          </p:cNvPr>
          <p:cNvSpPr txBox="1">
            <a:spLocks noChangeArrowheads="1"/>
          </p:cNvSpPr>
          <p:nvPr/>
        </p:nvSpPr>
        <p:spPr bwMode="auto">
          <a:xfrm>
            <a:off x="8194829" y="5867400"/>
            <a:ext cx="990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a:latin typeface="Arial" panose="020B0604020202020204" pitchFamily="34" charset="0"/>
              </a:rPr>
              <a:t>décembre</a:t>
            </a:r>
            <a:endParaRPr lang="fr-FR" altLang="de-DE" sz="1400">
              <a:latin typeface="Arial" panose="020B0604020202020204" pitchFamily="34" charset="0"/>
            </a:endParaRPr>
          </a:p>
        </p:txBody>
      </p:sp>
      <p:sp>
        <p:nvSpPr>
          <p:cNvPr id="42" name="Text Box 2087">
            <a:extLst>
              <a:ext uri="{FF2B5EF4-FFF2-40B4-BE49-F238E27FC236}">
                <a16:creationId xmlns:a16="http://schemas.microsoft.com/office/drawing/2014/main" xmlns="" id="{4D511B2B-EF7D-2C92-8C2E-E0441DC9AC12}"/>
              </a:ext>
            </a:extLst>
          </p:cNvPr>
          <p:cNvSpPr txBox="1">
            <a:spLocks noChangeArrowheads="1"/>
          </p:cNvSpPr>
          <p:nvPr/>
        </p:nvSpPr>
        <p:spPr bwMode="auto">
          <a:xfrm>
            <a:off x="572178" y="4739789"/>
            <a:ext cx="16764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2000" dirty="0">
                <a:solidFill>
                  <a:srgbClr val="FF0000"/>
                </a:solidFill>
                <a:latin typeface="Arial" panose="020B0604020202020204" pitchFamily="34" charset="0"/>
              </a:rPr>
              <a:t>Année normale</a:t>
            </a:r>
            <a:endParaRPr lang="fr-FR" altLang="de-DE" sz="2000" dirty="0">
              <a:solidFill>
                <a:srgbClr val="FF0000"/>
              </a:solidFill>
              <a:latin typeface="Arial" panose="020B0604020202020204" pitchFamily="34" charset="0"/>
            </a:endParaRPr>
          </a:p>
        </p:txBody>
      </p:sp>
      <p:sp>
        <p:nvSpPr>
          <p:cNvPr id="66" name="Text Box 2111" descr="Papier lettre">
            <a:extLst>
              <a:ext uri="{FF2B5EF4-FFF2-40B4-BE49-F238E27FC236}">
                <a16:creationId xmlns:a16="http://schemas.microsoft.com/office/drawing/2014/main" xmlns="" id="{DF802E0A-8752-9E04-7004-09961B4F93FE}"/>
              </a:ext>
            </a:extLst>
          </p:cNvPr>
          <p:cNvSpPr txBox="1">
            <a:spLocks noChangeArrowheads="1"/>
          </p:cNvSpPr>
          <p:nvPr/>
        </p:nvSpPr>
        <p:spPr bwMode="auto">
          <a:xfrm>
            <a:off x="578428" y="536182"/>
            <a:ext cx="8153400" cy="369332"/>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fr-BE" altLang="de-DE" sz="1800" b="1" dirty="0"/>
              <a:t>Courbe de minéralisation de la </a:t>
            </a:r>
            <a:r>
              <a:rPr lang="fr-BE" altLang="de-DE" sz="1800" b="1" u="sng" dirty="0"/>
              <a:t>matière organique</a:t>
            </a:r>
            <a:endParaRPr lang="fr-FR" altLang="de-DE" sz="1800" b="1" u="sng" dirty="0"/>
          </a:p>
        </p:txBody>
      </p:sp>
      <p:sp>
        <p:nvSpPr>
          <p:cNvPr id="4" name="Freeform 2050">
            <a:extLst>
              <a:ext uri="{FF2B5EF4-FFF2-40B4-BE49-F238E27FC236}">
                <a16:creationId xmlns:a16="http://schemas.microsoft.com/office/drawing/2014/main" xmlns="" id="{0A8561FB-0F18-BCCD-B8AB-7AC902D45C56}"/>
              </a:ext>
            </a:extLst>
          </p:cNvPr>
          <p:cNvSpPr>
            <a:spLocks/>
          </p:cNvSpPr>
          <p:nvPr/>
        </p:nvSpPr>
        <p:spPr bwMode="auto">
          <a:xfrm flipH="1">
            <a:off x="1036441" y="1600199"/>
            <a:ext cx="7723187" cy="4005262"/>
          </a:xfrm>
          <a:custGeom>
            <a:avLst/>
            <a:gdLst>
              <a:gd name="T0" fmla="*/ 0 w 4865"/>
              <a:gd name="T1" fmla="*/ 2147483647 h 2523"/>
              <a:gd name="T2" fmla="*/ 2147483647 w 4865"/>
              <a:gd name="T3" fmla="*/ 2147483647 h 2523"/>
              <a:gd name="T4" fmla="*/ 2147483647 w 4865"/>
              <a:gd name="T5" fmla="*/ 2147483647 h 2523"/>
              <a:gd name="T6" fmla="*/ 2147483647 w 4865"/>
              <a:gd name="T7" fmla="*/ 2147483647 h 2523"/>
              <a:gd name="T8" fmla="*/ 2147483647 w 4865"/>
              <a:gd name="T9" fmla="*/ 2147483647 h 2523"/>
              <a:gd name="T10" fmla="*/ 2147483647 w 4865"/>
              <a:gd name="T11" fmla="*/ 2147483647 h 2523"/>
              <a:gd name="T12" fmla="*/ 2147483647 w 4865"/>
              <a:gd name="T13" fmla="*/ 2147483647 h 2523"/>
              <a:gd name="T14" fmla="*/ 2147483647 w 4865"/>
              <a:gd name="T15" fmla="*/ 2147483647 h 2523"/>
              <a:gd name="T16" fmla="*/ 2147483647 w 4865"/>
              <a:gd name="T17" fmla="*/ 2147483647 h 2523"/>
              <a:gd name="T18" fmla="*/ 2147483647 w 4865"/>
              <a:gd name="T19" fmla="*/ 2147483647 h 2523"/>
              <a:gd name="T20" fmla="*/ 2147483647 w 4865"/>
              <a:gd name="T21" fmla="*/ 2147483647 h 2523"/>
              <a:gd name="T22" fmla="*/ 2147483647 w 4865"/>
              <a:gd name="T23" fmla="*/ 2147483647 h 2523"/>
              <a:gd name="T24" fmla="*/ 2147483647 w 4865"/>
              <a:gd name="T25" fmla="*/ 2147483647 h 2523"/>
              <a:gd name="T26" fmla="*/ 2147483647 w 4865"/>
              <a:gd name="T27" fmla="*/ 2147483647 h 2523"/>
              <a:gd name="T28" fmla="*/ 2147483647 w 4865"/>
              <a:gd name="T29" fmla="*/ 2147483647 h 2523"/>
              <a:gd name="T30" fmla="*/ 2147483647 w 4865"/>
              <a:gd name="T31" fmla="*/ 2147483647 h 2523"/>
              <a:gd name="T32" fmla="*/ 2147483647 w 4865"/>
              <a:gd name="T33" fmla="*/ 2147483647 h 2523"/>
              <a:gd name="T34" fmla="*/ 2147483647 w 4865"/>
              <a:gd name="T35" fmla="*/ 2147483647 h 2523"/>
              <a:gd name="T36" fmla="*/ 2147483647 w 4865"/>
              <a:gd name="T37" fmla="*/ 2147483647 h 2523"/>
              <a:gd name="T38" fmla="*/ 2147483647 w 4865"/>
              <a:gd name="T39" fmla="*/ 2147483647 h 2523"/>
              <a:gd name="T40" fmla="*/ 2147483647 w 4865"/>
              <a:gd name="T41" fmla="*/ 2147483647 h 2523"/>
              <a:gd name="T42" fmla="*/ 2147483647 w 4865"/>
              <a:gd name="T43" fmla="*/ 2147483647 h 2523"/>
              <a:gd name="T44" fmla="*/ 2147483647 w 4865"/>
              <a:gd name="T45" fmla="*/ 2147483647 h 2523"/>
              <a:gd name="T46" fmla="*/ 2147483647 w 4865"/>
              <a:gd name="T47" fmla="*/ 2147483647 h 2523"/>
              <a:gd name="T48" fmla="*/ 2147483647 w 4865"/>
              <a:gd name="T49" fmla="*/ 2147483647 h 2523"/>
              <a:gd name="T50" fmla="*/ 2147483647 w 4865"/>
              <a:gd name="T51" fmla="*/ 2147483647 h 2523"/>
              <a:gd name="T52" fmla="*/ 2147483647 w 4865"/>
              <a:gd name="T53" fmla="*/ 2147483647 h 2523"/>
              <a:gd name="T54" fmla="*/ 2147483647 w 4865"/>
              <a:gd name="T55" fmla="*/ 2147483647 h 25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865"/>
              <a:gd name="T85" fmla="*/ 0 h 2523"/>
              <a:gd name="T86" fmla="*/ 4865 w 4865"/>
              <a:gd name="T87" fmla="*/ 2523 h 25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865" h="2523">
                <a:moveTo>
                  <a:pt x="0" y="2430"/>
                </a:moveTo>
                <a:cubicBezTo>
                  <a:pt x="32" y="2431"/>
                  <a:pt x="118" y="2436"/>
                  <a:pt x="192" y="2430"/>
                </a:cubicBezTo>
                <a:cubicBezTo>
                  <a:pt x="266" y="2424"/>
                  <a:pt x="345" y="2435"/>
                  <a:pt x="445" y="2395"/>
                </a:cubicBezTo>
                <a:cubicBezTo>
                  <a:pt x="545" y="2355"/>
                  <a:pt x="658" y="2300"/>
                  <a:pt x="795" y="2189"/>
                </a:cubicBezTo>
                <a:cubicBezTo>
                  <a:pt x="932" y="2078"/>
                  <a:pt x="1135" y="1878"/>
                  <a:pt x="1265" y="1731"/>
                </a:cubicBezTo>
                <a:cubicBezTo>
                  <a:pt x="1395" y="1584"/>
                  <a:pt x="1480" y="1446"/>
                  <a:pt x="1577" y="1305"/>
                </a:cubicBezTo>
                <a:cubicBezTo>
                  <a:pt x="1674" y="1164"/>
                  <a:pt x="1781" y="981"/>
                  <a:pt x="1847" y="885"/>
                </a:cubicBezTo>
                <a:cubicBezTo>
                  <a:pt x="1913" y="789"/>
                  <a:pt x="1928" y="769"/>
                  <a:pt x="1973" y="729"/>
                </a:cubicBezTo>
                <a:cubicBezTo>
                  <a:pt x="2018" y="689"/>
                  <a:pt x="2065" y="641"/>
                  <a:pt x="2117" y="645"/>
                </a:cubicBezTo>
                <a:cubicBezTo>
                  <a:pt x="2169" y="649"/>
                  <a:pt x="2242" y="701"/>
                  <a:pt x="2285" y="753"/>
                </a:cubicBezTo>
                <a:cubicBezTo>
                  <a:pt x="2328" y="805"/>
                  <a:pt x="2312" y="788"/>
                  <a:pt x="2375" y="957"/>
                </a:cubicBezTo>
                <a:cubicBezTo>
                  <a:pt x="2438" y="1126"/>
                  <a:pt x="2575" y="1598"/>
                  <a:pt x="2663" y="1767"/>
                </a:cubicBezTo>
                <a:cubicBezTo>
                  <a:pt x="2751" y="1936"/>
                  <a:pt x="2830" y="1959"/>
                  <a:pt x="2903" y="1971"/>
                </a:cubicBezTo>
                <a:cubicBezTo>
                  <a:pt x="2976" y="1983"/>
                  <a:pt x="3045" y="1934"/>
                  <a:pt x="3101" y="1839"/>
                </a:cubicBezTo>
                <a:cubicBezTo>
                  <a:pt x="3157" y="1744"/>
                  <a:pt x="3208" y="1511"/>
                  <a:pt x="3239" y="1401"/>
                </a:cubicBezTo>
                <a:cubicBezTo>
                  <a:pt x="3270" y="1291"/>
                  <a:pt x="3257" y="1304"/>
                  <a:pt x="3287" y="1179"/>
                </a:cubicBezTo>
                <a:cubicBezTo>
                  <a:pt x="3317" y="1054"/>
                  <a:pt x="3381" y="815"/>
                  <a:pt x="3419" y="651"/>
                </a:cubicBezTo>
                <a:cubicBezTo>
                  <a:pt x="3457" y="487"/>
                  <a:pt x="3477" y="300"/>
                  <a:pt x="3516" y="193"/>
                </a:cubicBezTo>
                <a:cubicBezTo>
                  <a:pt x="3555" y="86"/>
                  <a:pt x="3601" y="0"/>
                  <a:pt x="3652" y="12"/>
                </a:cubicBezTo>
                <a:cubicBezTo>
                  <a:pt x="3703" y="24"/>
                  <a:pt x="3775" y="153"/>
                  <a:pt x="3821" y="267"/>
                </a:cubicBezTo>
                <a:cubicBezTo>
                  <a:pt x="3867" y="381"/>
                  <a:pt x="3895" y="539"/>
                  <a:pt x="3929" y="693"/>
                </a:cubicBezTo>
                <a:cubicBezTo>
                  <a:pt x="3963" y="847"/>
                  <a:pt x="3995" y="1031"/>
                  <a:pt x="4025" y="1191"/>
                </a:cubicBezTo>
                <a:cubicBezTo>
                  <a:pt x="4055" y="1351"/>
                  <a:pt x="4081" y="1508"/>
                  <a:pt x="4109" y="1653"/>
                </a:cubicBezTo>
                <a:cubicBezTo>
                  <a:pt x="4137" y="1798"/>
                  <a:pt x="4162" y="1948"/>
                  <a:pt x="4193" y="2061"/>
                </a:cubicBezTo>
                <a:cubicBezTo>
                  <a:pt x="4224" y="2174"/>
                  <a:pt x="4257" y="2264"/>
                  <a:pt x="4295" y="2331"/>
                </a:cubicBezTo>
                <a:cubicBezTo>
                  <a:pt x="4333" y="2398"/>
                  <a:pt x="4356" y="2432"/>
                  <a:pt x="4423" y="2461"/>
                </a:cubicBezTo>
                <a:cubicBezTo>
                  <a:pt x="4490" y="2490"/>
                  <a:pt x="4621" y="2497"/>
                  <a:pt x="4695" y="2507"/>
                </a:cubicBezTo>
                <a:cubicBezTo>
                  <a:pt x="4769" y="2517"/>
                  <a:pt x="4830" y="2520"/>
                  <a:pt x="4865" y="2523"/>
                </a:cubicBezTo>
              </a:path>
            </a:pathLst>
          </a:custGeom>
          <a:noFill/>
          <a:ln w="63500">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x-none"/>
          </a:p>
        </p:txBody>
      </p:sp>
      <p:sp>
        <p:nvSpPr>
          <p:cNvPr id="67" name="Freihandform: Form 66">
            <a:extLst>
              <a:ext uri="{FF2B5EF4-FFF2-40B4-BE49-F238E27FC236}">
                <a16:creationId xmlns:a16="http://schemas.microsoft.com/office/drawing/2014/main" xmlns="" id="{7DEC4935-F309-76B5-1CD8-9BF53C6B9295}"/>
              </a:ext>
            </a:extLst>
          </p:cNvPr>
          <p:cNvSpPr/>
          <p:nvPr/>
        </p:nvSpPr>
        <p:spPr>
          <a:xfrm>
            <a:off x="886692" y="2233249"/>
            <a:ext cx="7867126" cy="3382111"/>
          </a:xfrm>
          <a:custGeom>
            <a:avLst/>
            <a:gdLst>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20800 w 7867126"/>
              <a:gd name="connsiteY5" fmla="*/ 2163260 h 3382111"/>
              <a:gd name="connsiteX6" fmla="*/ 1422400 w 7867126"/>
              <a:gd name="connsiteY6" fmla="*/ 1701442 h 3382111"/>
              <a:gd name="connsiteX7" fmla="*/ 2096654 w 7867126"/>
              <a:gd name="connsiteY7" fmla="*/ 1378169 h 3382111"/>
              <a:gd name="connsiteX8" fmla="*/ 2660072 w 7867126"/>
              <a:gd name="connsiteY8" fmla="*/ 1258096 h 3382111"/>
              <a:gd name="connsiteX9" fmla="*/ 2983345 w 7867126"/>
              <a:gd name="connsiteY9" fmla="*/ 1248860 h 3382111"/>
              <a:gd name="connsiteX10" fmla="*/ 3325091 w 7867126"/>
              <a:gd name="connsiteY10" fmla="*/ 1405878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20800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83345 w 7867126"/>
              <a:gd name="connsiteY9" fmla="*/ 1248860 h 3382111"/>
              <a:gd name="connsiteX10" fmla="*/ 3325091 w 7867126"/>
              <a:gd name="connsiteY10" fmla="*/ 1405878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83345 w 7867126"/>
              <a:gd name="connsiteY9" fmla="*/ 1248860 h 3382111"/>
              <a:gd name="connsiteX10" fmla="*/ 3325091 w 7867126"/>
              <a:gd name="connsiteY10" fmla="*/ 1405878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83345 w 7867126"/>
              <a:gd name="connsiteY9" fmla="*/ 1248860 h 3382111"/>
              <a:gd name="connsiteX10" fmla="*/ 3269672 w 7867126"/>
              <a:gd name="connsiteY10" fmla="*/ 1424351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69672 w 7867126"/>
              <a:gd name="connsiteY10" fmla="*/ 1424351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32727 w 7867126"/>
              <a:gd name="connsiteY10" fmla="*/ 1701442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786909 w 7867126"/>
              <a:gd name="connsiteY12" fmla="*/ 2117079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786909 w 7867126"/>
              <a:gd name="connsiteY12" fmla="*/ 2117079 h 3382111"/>
              <a:gd name="connsiteX13" fmla="*/ 4008581 w 7867126"/>
              <a:gd name="connsiteY13" fmla="*/ 2190969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786909 w 7867126"/>
              <a:gd name="connsiteY12" fmla="*/ 2117079 h 3382111"/>
              <a:gd name="connsiteX13" fmla="*/ 4008581 w 7867126"/>
              <a:gd name="connsiteY13" fmla="*/ 2190969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786909 w 7867126"/>
              <a:gd name="connsiteY12" fmla="*/ 2117079 h 3382111"/>
              <a:gd name="connsiteX13" fmla="*/ 4008581 w 7867126"/>
              <a:gd name="connsiteY13" fmla="*/ 2190969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934691 w 7867126"/>
              <a:gd name="connsiteY12" fmla="*/ 2735916 h 3382111"/>
              <a:gd name="connsiteX13" fmla="*/ 4008581 w 7867126"/>
              <a:gd name="connsiteY13" fmla="*/ 2190969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472872 w 7867126"/>
              <a:gd name="connsiteY11" fmla="*/ 1895405 h 3382111"/>
              <a:gd name="connsiteX12" fmla="*/ 3934691 w 7867126"/>
              <a:gd name="connsiteY12" fmla="*/ 2735916 h 3382111"/>
              <a:gd name="connsiteX13" fmla="*/ 4008581 w 7867126"/>
              <a:gd name="connsiteY13" fmla="*/ 2190969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008581 w 7867126"/>
              <a:gd name="connsiteY13" fmla="*/ 2190969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745151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745151 h 3382111"/>
              <a:gd name="connsiteX14" fmla="*/ 4451927 w 7867126"/>
              <a:gd name="connsiteY14" fmla="*/ 2763624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09806 h 3382111"/>
              <a:gd name="connsiteX14" fmla="*/ 4451927 w 7867126"/>
              <a:gd name="connsiteY14" fmla="*/ 2763624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09806 h 3382111"/>
              <a:gd name="connsiteX14" fmla="*/ 4451927 w 7867126"/>
              <a:gd name="connsiteY14" fmla="*/ 2763624 h 3382111"/>
              <a:gd name="connsiteX15" fmla="*/ 4664363 w 7867126"/>
              <a:gd name="connsiteY15" fmla="*/ 2163261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09806 h 3382111"/>
              <a:gd name="connsiteX14" fmla="*/ 4451927 w 7867126"/>
              <a:gd name="connsiteY14" fmla="*/ 2763624 h 3382111"/>
              <a:gd name="connsiteX15" fmla="*/ 4664363 w 7867126"/>
              <a:gd name="connsiteY15" fmla="*/ 2163261 h 3382111"/>
              <a:gd name="connsiteX16" fmla="*/ 4812146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09806 h 3382111"/>
              <a:gd name="connsiteX14" fmla="*/ 4451927 w 7867126"/>
              <a:gd name="connsiteY14" fmla="*/ 2763624 h 3382111"/>
              <a:gd name="connsiteX15" fmla="*/ 4664363 w 7867126"/>
              <a:gd name="connsiteY15" fmla="*/ 2163261 h 3382111"/>
              <a:gd name="connsiteX16" fmla="*/ 4812146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09806 h 3382111"/>
              <a:gd name="connsiteX14" fmla="*/ 4451927 w 7867126"/>
              <a:gd name="connsiteY14" fmla="*/ 2763624 h 3382111"/>
              <a:gd name="connsiteX15" fmla="*/ 4701309 w 7867126"/>
              <a:gd name="connsiteY15" fmla="*/ 2172497 h 3382111"/>
              <a:gd name="connsiteX16" fmla="*/ 4812146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74460 h 3382111"/>
              <a:gd name="connsiteX14" fmla="*/ 4451927 w 7867126"/>
              <a:gd name="connsiteY14" fmla="*/ 2763624 h 3382111"/>
              <a:gd name="connsiteX15" fmla="*/ 4701309 w 7867126"/>
              <a:gd name="connsiteY15" fmla="*/ 2172497 h 3382111"/>
              <a:gd name="connsiteX16" fmla="*/ 4812146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867126" h="3382111">
                <a:moveTo>
                  <a:pt x="0" y="3373224"/>
                </a:moveTo>
                <a:cubicBezTo>
                  <a:pt x="113915" y="3380921"/>
                  <a:pt x="227830" y="3388618"/>
                  <a:pt x="360218" y="3373224"/>
                </a:cubicBezTo>
                <a:cubicBezTo>
                  <a:pt x="492606" y="3357830"/>
                  <a:pt x="671176" y="3345515"/>
                  <a:pt x="794327" y="3280860"/>
                </a:cubicBezTo>
                <a:cubicBezTo>
                  <a:pt x="917478" y="3216205"/>
                  <a:pt x="1020618" y="3125381"/>
                  <a:pt x="1099127" y="2985296"/>
                </a:cubicBezTo>
                <a:cubicBezTo>
                  <a:pt x="1177636" y="2845211"/>
                  <a:pt x="1220739" y="2577357"/>
                  <a:pt x="1265381" y="2440351"/>
                </a:cubicBezTo>
                <a:cubicBezTo>
                  <a:pt x="1310023" y="2303345"/>
                  <a:pt x="1305406" y="2286412"/>
                  <a:pt x="1366982" y="2163260"/>
                </a:cubicBezTo>
                <a:cubicBezTo>
                  <a:pt x="1428558" y="2040109"/>
                  <a:pt x="1513224" y="1832291"/>
                  <a:pt x="1634836" y="1701442"/>
                </a:cubicBezTo>
                <a:cubicBezTo>
                  <a:pt x="1756448" y="1570593"/>
                  <a:pt x="1938097" y="1445903"/>
                  <a:pt x="2096654" y="1378169"/>
                </a:cubicBezTo>
                <a:cubicBezTo>
                  <a:pt x="2255212" y="1310436"/>
                  <a:pt x="2452254" y="1276568"/>
                  <a:pt x="2586181" y="1295041"/>
                </a:cubicBezTo>
                <a:cubicBezTo>
                  <a:pt x="2720108" y="1313514"/>
                  <a:pt x="2800158" y="1416654"/>
                  <a:pt x="2900218" y="1489006"/>
                </a:cubicBezTo>
                <a:cubicBezTo>
                  <a:pt x="3000278" y="1561358"/>
                  <a:pt x="3104957" y="1642945"/>
                  <a:pt x="3186545" y="1729151"/>
                </a:cubicBezTo>
                <a:cubicBezTo>
                  <a:pt x="3268133" y="1815357"/>
                  <a:pt x="3265054" y="1838448"/>
                  <a:pt x="3389745" y="2006242"/>
                </a:cubicBezTo>
                <a:cubicBezTo>
                  <a:pt x="3514436" y="2174036"/>
                  <a:pt x="3796146" y="2591213"/>
                  <a:pt x="3934691" y="2735916"/>
                </a:cubicBezTo>
                <a:cubicBezTo>
                  <a:pt x="4073236" y="2880619"/>
                  <a:pt x="4134811" y="2869842"/>
                  <a:pt x="4221017" y="2874460"/>
                </a:cubicBezTo>
                <a:cubicBezTo>
                  <a:pt x="4307223" y="2879078"/>
                  <a:pt x="4371878" y="2880618"/>
                  <a:pt x="4451927" y="2763624"/>
                </a:cubicBezTo>
                <a:cubicBezTo>
                  <a:pt x="4531976" y="2646630"/>
                  <a:pt x="4641273" y="2321818"/>
                  <a:pt x="4701309" y="2172497"/>
                </a:cubicBezTo>
                <a:cubicBezTo>
                  <a:pt x="4761345" y="2023176"/>
                  <a:pt x="4684376" y="2132472"/>
                  <a:pt x="4812146" y="1867696"/>
                </a:cubicBezTo>
                <a:cubicBezTo>
                  <a:pt x="4939916" y="1602920"/>
                  <a:pt x="5301673" y="880945"/>
                  <a:pt x="5467927" y="583842"/>
                </a:cubicBezTo>
                <a:cubicBezTo>
                  <a:pt x="5634181" y="286739"/>
                  <a:pt x="5732702" y="182060"/>
                  <a:pt x="5809672" y="85078"/>
                </a:cubicBezTo>
                <a:cubicBezTo>
                  <a:pt x="5886642" y="-11904"/>
                  <a:pt x="5883563" y="-1128"/>
                  <a:pt x="5929745" y="1951"/>
                </a:cubicBezTo>
                <a:cubicBezTo>
                  <a:pt x="5975927" y="5030"/>
                  <a:pt x="6032884" y="9648"/>
                  <a:pt x="6086763" y="103551"/>
                </a:cubicBezTo>
                <a:cubicBezTo>
                  <a:pt x="6140642" y="197454"/>
                  <a:pt x="6196060" y="365248"/>
                  <a:pt x="6253018" y="565369"/>
                </a:cubicBezTo>
                <a:cubicBezTo>
                  <a:pt x="6309976" y="765490"/>
                  <a:pt x="6370012" y="1070290"/>
                  <a:pt x="6428509" y="1304278"/>
                </a:cubicBezTo>
                <a:cubicBezTo>
                  <a:pt x="6487006" y="1538266"/>
                  <a:pt x="6542424" y="1770714"/>
                  <a:pt x="6604000" y="1969296"/>
                </a:cubicBezTo>
                <a:cubicBezTo>
                  <a:pt x="6665576" y="2167878"/>
                  <a:pt x="6720993" y="2347987"/>
                  <a:pt x="6797963" y="2495769"/>
                </a:cubicBezTo>
                <a:cubicBezTo>
                  <a:pt x="6874933" y="2643551"/>
                  <a:pt x="6976533" y="2755926"/>
                  <a:pt x="7065818" y="2855987"/>
                </a:cubicBezTo>
                <a:cubicBezTo>
                  <a:pt x="7155103" y="2956048"/>
                  <a:pt x="7256702" y="3037636"/>
                  <a:pt x="7333672" y="3096133"/>
                </a:cubicBezTo>
                <a:cubicBezTo>
                  <a:pt x="7410642" y="3154630"/>
                  <a:pt x="7446048" y="3183878"/>
                  <a:pt x="7527636" y="3206969"/>
                </a:cubicBezTo>
                <a:cubicBezTo>
                  <a:pt x="7609224" y="3230060"/>
                  <a:pt x="7767782" y="3226981"/>
                  <a:pt x="7823200" y="3234678"/>
                </a:cubicBezTo>
                <a:cubicBezTo>
                  <a:pt x="7878618" y="3242375"/>
                  <a:pt x="7869381" y="3247763"/>
                  <a:pt x="7860145" y="3253151"/>
                </a:cubicBezTo>
              </a:path>
            </a:pathLst>
          </a:cu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69" name="Textfeld 68">
            <a:extLst>
              <a:ext uri="{FF2B5EF4-FFF2-40B4-BE49-F238E27FC236}">
                <a16:creationId xmlns:a16="http://schemas.microsoft.com/office/drawing/2014/main" xmlns="" id="{D31F2CA1-10E6-54E1-6EBD-9D1F6C5B6C97}"/>
              </a:ext>
            </a:extLst>
          </p:cNvPr>
          <p:cNvSpPr txBox="1"/>
          <p:nvPr/>
        </p:nvSpPr>
        <p:spPr>
          <a:xfrm>
            <a:off x="3934446" y="1015383"/>
            <a:ext cx="1212383" cy="369332"/>
          </a:xfrm>
          <a:prstGeom prst="rect">
            <a:avLst/>
          </a:prstGeom>
          <a:noFill/>
        </p:spPr>
        <p:txBody>
          <a:bodyPr wrap="none" rtlCol="0">
            <a:spAutoFit/>
          </a:bodyPr>
          <a:lstStyle/>
          <a:p>
            <a:r>
              <a:rPr lang="fr-BE" dirty="0">
                <a:solidFill>
                  <a:srgbClr val="0070C0"/>
                </a:solidFill>
              </a:rPr>
              <a:t>sécheresse</a:t>
            </a:r>
          </a:p>
        </p:txBody>
      </p:sp>
      <p:sp>
        <p:nvSpPr>
          <p:cNvPr id="70" name="Text Box 2087">
            <a:extLst>
              <a:ext uri="{FF2B5EF4-FFF2-40B4-BE49-F238E27FC236}">
                <a16:creationId xmlns:a16="http://schemas.microsoft.com/office/drawing/2014/main" xmlns="" id="{46D2FC6B-B23B-C0BE-BD10-B1CD0C233734}"/>
              </a:ext>
            </a:extLst>
          </p:cNvPr>
          <p:cNvSpPr txBox="1">
            <a:spLocks noChangeArrowheads="1"/>
          </p:cNvSpPr>
          <p:nvPr/>
        </p:nvSpPr>
        <p:spPr bwMode="auto">
          <a:xfrm>
            <a:off x="8453583" y="4944113"/>
            <a:ext cx="167640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2000" dirty="0">
                <a:solidFill>
                  <a:srgbClr val="0070C0"/>
                </a:solidFill>
                <a:latin typeface="Arial" panose="020B0604020202020204" pitchFamily="34" charset="0"/>
              </a:rPr>
              <a:t>Année sèche</a:t>
            </a:r>
            <a:endParaRPr lang="fr-FR" altLang="de-DE" sz="2000" dirty="0">
              <a:solidFill>
                <a:srgbClr val="0070C0"/>
              </a:solidFill>
              <a:latin typeface="Arial" panose="020B0604020202020204" pitchFamily="34" charset="0"/>
            </a:endParaRPr>
          </a:p>
        </p:txBody>
      </p:sp>
      <p:sp>
        <p:nvSpPr>
          <p:cNvPr id="2" name="Textfeld 1">
            <a:extLst>
              <a:ext uri="{FF2B5EF4-FFF2-40B4-BE49-F238E27FC236}">
                <a16:creationId xmlns:a16="http://schemas.microsoft.com/office/drawing/2014/main" xmlns="" id="{BE866D61-CEF8-E983-AA09-778C977A0651}"/>
              </a:ext>
            </a:extLst>
          </p:cNvPr>
          <p:cNvSpPr txBox="1"/>
          <p:nvPr/>
        </p:nvSpPr>
        <p:spPr>
          <a:xfrm>
            <a:off x="7540208" y="990599"/>
            <a:ext cx="4156364" cy="2585323"/>
          </a:xfrm>
          <a:prstGeom prst="rect">
            <a:avLst/>
          </a:prstGeom>
          <a:noFill/>
        </p:spPr>
        <p:txBody>
          <a:bodyPr wrap="square" rtlCol="0">
            <a:spAutoFit/>
          </a:bodyPr>
          <a:lstStyle/>
          <a:p>
            <a:r>
              <a:rPr lang="fr-FR" dirty="0"/>
              <a:t>En été, le rendement s'effondre à cause de la sécheresse</a:t>
            </a:r>
          </a:p>
          <a:p>
            <a:r>
              <a:rPr lang="fr-FR" dirty="0">
                <a:solidFill>
                  <a:srgbClr val="0070C0"/>
                </a:solidFill>
              </a:rPr>
              <a:t>La (Les) première(s) coupe(s) est(sont) d'autant plus importante(s) pour assurer les rendements fourragers</a:t>
            </a:r>
          </a:p>
          <a:p>
            <a:r>
              <a:rPr lang="fr-FR" dirty="0"/>
              <a:t>La relance de la minéralisation en automne fait reverdir les prairies, mais le rendement n'est pas comparable à celui du printemps.</a:t>
            </a:r>
            <a:endParaRPr lang="x-none" dirty="0"/>
          </a:p>
        </p:txBody>
      </p:sp>
      <p:sp>
        <p:nvSpPr>
          <p:cNvPr id="3" name="Textfeld 2">
            <a:extLst>
              <a:ext uri="{FF2B5EF4-FFF2-40B4-BE49-F238E27FC236}">
                <a16:creationId xmlns:a16="http://schemas.microsoft.com/office/drawing/2014/main" xmlns="" id="{52DCF936-FCBB-4766-A3F2-2DDFFBA3B348}"/>
              </a:ext>
            </a:extLst>
          </p:cNvPr>
          <p:cNvSpPr txBox="1"/>
          <p:nvPr/>
        </p:nvSpPr>
        <p:spPr>
          <a:xfrm>
            <a:off x="3416655" y="150752"/>
            <a:ext cx="4260590" cy="369332"/>
          </a:xfrm>
          <a:prstGeom prst="rect">
            <a:avLst/>
          </a:prstGeom>
          <a:noFill/>
        </p:spPr>
        <p:txBody>
          <a:bodyPr wrap="none" rtlCol="0">
            <a:spAutoFit/>
          </a:bodyPr>
          <a:lstStyle/>
          <a:p>
            <a:r>
              <a:rPr lang="fr-FR" dirty="0">
                <a:highlight>
                  <a:srgbClr val="FFFF00"/>
                </a:highlight>
              </a:rPr>
              <a:t>« S'attendre au pire et espérer le meilleur »</a:t>
            </a:r>
            <a:endParaRPr lang="x-none" dirty="0">
              <a:highlight>
                <a:srgbClr val="FFFF00"/>
              </a:highlight>
            </a:endParaRPr>
          </a:p>
        </p:txBody>
      </p:sp>
    </p:spTree>
    <p:extLst>
      <p:ext uri="{BB962C8B-B14F-4D97-AF65-F5344CB8AC3E}">
        <p14:creationId xmlns:p14="http://schemas.microsoft.com/office/powerpoint/2010/main" xmlns="" val="40440996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hteck 67">
            <a:extLst>
              <a:ext uri="{FF2B5EF4-FFF2-40B4-BE49-F238E27FC236}">
                <a16:creationId xmlns:a16="http://schemas.microsoft.com/office/drawing/2014/main" xmlns="" id="{C7DB8AF7-FCB9-D127-270D-0849FE6F03AC}"/>
              </a:ext>
            </a:extLst>
          </p:cNvPr>
          <p:cNvSpPr/>
          <p:nvPr/>
        </p:nvSpPr>
        <p:spPr>
          <a:xfrm>
            <a:off x="2416663" y="914400"/>
            <a:ext cx="5473363" cy="5220849"/>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6" name="Line 2051">
            <a:extLst>
              <a:ext uri="{FF2B5EF4-FFF2-40B4-BE49-F238E27FC236}">
                <a16:creationId xmlns:a16="http://schemas.microsoft.com/office/drawing/2014/main" xmlns="" id="{175AC90C-A5FD-2672-DF04-50B3059C7743}"/>
              </a:ext>
            </a:extLst>
          </p:cNvPr>
          <p:cNvSpPr>
            <a:spLocks noChangeShapeType="1"/>
          </p:cNvSpPr>
          <p:nvPr/>
        </p:nvSpPr>
        <p:spPr bwMode="auto">
          <a:xfrm>
            <a:off x="346229" y="5867400"/>
            <a:ext cx="83820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7" name="Line 2052">
            <a:extLst>
              <a:ext uri="{FF2B5EF4-FFF2-40B4-BE49-F238E27FC236}">
                <a16:creationId xmlns:a16="http://schemas.microsoft.com/office/drawing/2014/main" xmlns="" id="{50BA3B6F-F87B-5CF8-3372-DF72A6A46F01}"/>
              </a:ext>
            </a:extLst>
          </p:cNvPr>
          <p:cNvSpPr>
            <a:spLocks noChangeShapeType="1"/>
          </p:cNvSpPr>
          <p:nvPr/>
        </p:nvSpPr>
        <p:spPr bwMode="auto">
          <a:xfrm flipV="1">
            <a:off x="422429" y="609600"/>
            <a:ext cx="0" cy="52578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8" name="Line 2053">
            <a:extLst>
              <a:ext uri="{FF2B5EF4-FFF2-40B4-BE49-F238E27FC236}">
                <a16:creationId xmlns:a16="http://schemas.microsoft.com/office/drawing/2014/main" xmlns="" id="{2C6863BD-2EE4-CB8C-1EA3-4032231B0C05}"/>
              </a:ext>
            </a:extLst>
          </p:cNvPr>
          <p:cNvSpPr>
            <a:spLocks noChangeShapeType="1"/>
          </p:cNvSpPr>
          <p:nvPr/>
        </p:nvSpPr>
        <p:spPr bwMode="auto">
          <a:xfrm>
            <a:off x="346229" y="838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9" name="Line 2054">
            <a:extLst>
              <a:ext uri="{FF2B5EF4-FFF2-40B4-BE49-F238E27FC236}">
                <a16:creationId xmlns:a16="http://schemas.microsoft.com/office/drawing/2014/main" xmlns="" id="{25E9E2FA-538A-9CA3-8104-D203022165CF}"/>
              </a:ext>
            </a:extLst>
          </p:cNvPr>
          <p:cNvSpPr>
            <a:spLocks noChangeShapeType="1"/>
          </p:cNvSpPr>
          <p:nvPr/>
        </p:nvSpPr>
        <p:spPr bwMode="auto">
          <a:xfrm>
            <a:off x="346229" y="4876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0" name="Line 2055">
            <a:extLst>
              <a:ext uri="{FF2B5EF4-FFF2-40B4-BE49-F238E27FC236}">
                <a16:creationId xmlns:a16="http://schemas.microsoft.com/office/drawing/2014/main" xmlns="" id="{2C0233A7-D529-8BF8-95B0-4F485C615289}"/>
              </a:ext>
            </a:extLst>
          </p:cNvPr>
          <p:cNvSpPr>
            <a:spLocks noChangeShapeType="1"/>
          </p:cNvSpPr>
          <p:nvPr/>
        </p:nvSpPr>
        <p:spPr bwMode="auto">
          <a:xfrm>
            <a:off x="346229" y="3886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1" name="Line 2056">
            <a:extLst>
              <a:ext uri="{FF2B5EF4-FFF2-40B4-BE49-F238E27FC236}">
                <a16:creationId xmlns:a16="http://schemas.microsoft.com/office/drawing/2014/main" xmlns="" id="{92B10BC8-2FD5-0546-C91E-3FBB92F1E747}"/>
              </a:ext>
            </a:extLst>
          </p:cNvPr>
          <p:cNvSpPr>
            <a:spLocks noChangeShapeType="1"/>
          </p:cNvSpPr>
          <p:nvPr/>
        </p:nvSpPr>
        <p:spPr bwMode="auto">
          <a:xfrm>
            <a:off x="346229" y="28194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2" name="Line 2057">
            <a:extLst>
              <a:ext uri="{FF2B5EF4-FFF2-40B4-BE49-F238E27FC236}">
                <a16:creationId xmlns:a16="http://schemas.microsoft.com/office/drawing/2014/main" xmlns="" id="{33ABCA06-8EFE-B9F9-0425-63069C889C76}"/>
              </a:ext>
            </a:extLst>
          </p:cNvPr>
          <p:cNvSpPr>
            <a:spLocks noChangeShapeType="1"/>
          </p:cNvSpPr>
          <p:nvPr/>
        </p:nvSpPr>
        <p:spPr bwMode="auto">
          <a:xfrm>
            <a:off x="346229" y="1828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3" name="Line 2058">
            <a:extLst>
              <a:ext uri="{FF2B5EF4-FFF2-40B4-BE49-F238E27FC236}">
                <a16:creationId xmlns:a16="http://schemas.microsoft.com/office/drawing/2014/main" xmlns="" id="{4158DB19-303E-541A-7F41-7323481AB38A}"/>
              </a:ext>
            </a:extLst>
          </p:cNvPr>
          <p:cNvSpPr>
            <a:spLocks noChangeShapeType="1"/>
          </p:cNvSpPr>
          <p:nvPr/>
        </p:nvSpPr>
        <p:spPr bwMode="auto">
          <a:xfrm>
            <a:off x="422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4" name="Line 2059">
            <a:extLst>
              <a:ext uri="{FF2B5EF4-FFF2-40B4-BE49-F238E27FC236}">
                <a16:creationId xmlns:a16="http://schemas.microsoft.com/office/drawing/2014/main" xmlns="" id="{CF5826D3-8D13-D89F-C6CE-B62819F3F866}"/>
              </a:ext>
            </a:extLst>
          </p:cNvPr>
          <p:cNvSpPr>
            <a:spLocks noChangeShapeType="1"/>
          </p:cNvSpPr>
          <p:nvPr/>
        </p:nvSpPr>
        <p:spPr bwMode="auto">
          <a:xfrm>
            <a:off x="1260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5" name="Line 2060">
            <a:extLst>
              <a:ext uri="{FF2B5EF4-FFF2-40B4-BE49-F238E27FC236}">
                <a16:creationId xmlns:a16="http://schemas.microsoft.com/office/drawing/2014/main" xmlns="" id="{EBF6B92A-4CCF-38E3-2838-72888032537C}"/>
              </a:ext>
            </a:extLst>
          </p:cNvPr>
          <p:cNvSpPr>
            <a:spLocks noChangeShapeType="1"/>
          </p:cNvSpPr>
          <p:nvPr/>
        </p:nvSpPr>
        <p:spPr bwMode="auto">
          <a:xfrm>
            <a:off x="2022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6" name="Line 2061">
            <a:extLst>
              <a:ext uri="{FF2B5EF4-FFF2-40B4-BE49-F238E27FC236}">
                <a16:creationId xmlns:a16="http://schemas.microsoft.com/office/drawing/2014/main" xmlns="" id="{2F58E700-7244-26E3-7AAB-22646443BAC3}"/>
              </a:ext>
            </a:extLst>
          </p:cNvPr>
          <p:cNvSpPr>
            <a:spLocks noChangeShapeType="1"/>
          </p:cNvSpPr>
          <p:nvPr/>
        </p:nvSpPr>
        <p:spPr bwMode="auto">
          <a:xfrm>
            <a:off x="2860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7" name="Line 2062">
            <a:extLst>
              <a:ext uri="{FF2B5EF4-FFF2-40B4-BE49-F238E27FC236}">
                <a16:creationId xmlns:a16="http://schemas.microsoft.com/office/drawing/2014/main" xmlns="" id="{A309621F-64B1-B712-67BB-411C5CC36DC8}"/>
              </a:ext>
            </a:extLst>
          </p:cNvPr>
          <p:cNvSpPr>
            <a:spLocks noChangeShapeType="1"/>
          </p:cNvSpPr>
          <p:nvPr/>
        </p:nvSpPr>
        <p:spPr bwMode="auto">
          <a:xfrm>
            <a:off x="3699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8" name="Line 2063">
            <a:extLst>
              <a:ext uri="{FF2B5EF4-FFF2-40B4-BE49-F238E27FC236}">
                <a16:creationId xmlns:a16="http://schemas.microsoft.com/office/drawing/2014/main" xmlns="" id="{1381C458-BFFC-527B-DEAC-8ACDDC418AE2}"/>
              </a:ext>
            </a:extLst>
          </p:cNvPr>
          <p:cNvSpPr>
            <a:spLocks noChangeShapeType="1"/>
          </p:cNvSpPr>
          <p:nvPr/>
        </p:nvSpPr>
        <p:spPr bwMode="auto">
          <a:xfrm>
            <a:off x="7051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9" name="Line 2064">
            <a:extLst>
              <a:ext uri="{FF2B5EF4-FFF2-40B4-BE49-F238E27FC236}">
                <a16:creationId xmlns:a16="http://schemas.microsoft.com/office/drawing/2014/main" xmlns="" id="{F868F457-FE5F-2859-6DAB-1510B5C1CD79}"/>
              </a:ext>
            </a:extLst>
          </p:cNvPr>
          <p:cNvSpPr>
            <a:spLocks noChangeShapeType="1"/>
          </p:cNvSpPr>
          <p:nvPr/>
        </p:nvSpPr>
        <p:spPr bwMode="auto">
          <a:xfrm>
            <a:off x="6213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20" name="Line 2065">
            <a:extLst>
              <a:ext uri="{FF2B5EF4-FFF2-40B4-BE49-F238E27FC236}">
                <a16:creationId xmlns:a16="http://schemas.microsoft.com/office/drawing/2014/main" xmlns="" id="{C4375206-7F56-00FC-FD24-E2D5706A2F4A}"/>
              </a:ext>
            </a:extLst>
          </p:cNvPr>
          <p:cNvSpPr>
            <a:spLocks noChangeShapeType="1"/>
          </p:cNvSpPr>
          <p:nvPr/>
        </p:nvSpPr>
        <p:spPr bwMode="auto">
          <a:xfrm>
            <a:off x="5375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21" name="Line 2066">
            <a:extLst>
              <a:ext uri="{FF2B5EF4-FFF2-40B4-BE49-F238E27FC236}">
                <a16:creationId xmlns:a16="http://schemas.microsoft.com/office/drawing/2014/main" xmlns="" id="{EA77EADB-7A27-3BDC-3E22-FEC31440505D}"/>
              </a:ext>
            </a:extLst>
          </p:cNvPr>
          <p:cNvSpPr>
            <a:spLocks noChangeShapeType="1"/>
          </p:cNvSpPr>
          <p:nvPr/>
        </p:nvSpPr>
        <p:spPr bwMode="auto">
          <a:xfrm>
            <a:off x="4537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22" name="Line 2067">
            <a:extLst>
              <a:ext uri="{FF2B5EF4-FFF2-40B4-BE49-F238E27FC236}">
                <a16:creationId xmlns:a16="http://schemas.microsoft.com/office/drawing/2014/main" xmlns="" id="{60D01553-79D3-B8DA-873E-42185A3E0855}"/>
              </a:ext>
            </a:extLst>
          </p:cNvPr>
          <p:cNvSpPr>
            <a:spLocks noChangeShapeType="1"/>
          </p:cNvSpPr>
          <p:nvPr/>
        </p:nvSpPr>
        <p:spPr bwMode="auto">
          <a:xfrm>
            <a:off x="8728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23" name="Line 2068">
            <a:extLst>
              <a:ext uri="{FF2B5EF4-FFF2-40B4-BE49-F238E27FC236}">
                <a16:creationId xmlns:a16="http://schemas.microsoft.com/office/drawing/2014/main" xmlns="" id="{EF059931-D879-40C2-0924-D6EC599CB223}"/>
              </a:ext>
            </a:extLst>
          </p:cNvPr>
          <p:cNvSpPr>
            <a:spLocks noChangeShapeType="1"/>
          </p:cNvSpPr>
          <p:nvPr/>
        </p:nvSpPr>
        <p:spPr bwMode="auto">
          <a:xfrm>
            <a:off x="7890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24" name="Text Box 2069">
            <a:extLst>
              <a:ext uri="{FF2B5EF4-FFF2-40B4-BE49-F238E27FC236}">
                <a16:creationId xmlns:a16="http://schemas.microsoft.com/office/drawing/2014/main" xmlns="" id="{6D97F8CF-29E8-20EA-0313-9579BD1CC567}"/>
              </a:ext>
            </a:extLst>
          </p:cNvPr>
          <p:cNvSpPr txBox="1">
            <a:spLocks noChangeArrowheads="1"/>
          </p:cNvSpPr>
          <p:nvPr/>
        </p:nvSpPr>
        <p:spPr bwMode="auto">
          <a:xfrm>
            <a:off x="193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février</a:t>
            </a:r>
            <a:endParaRPr lang="fr-FR" altLang="de-DE" sz="1400" strike="sngStrike">
              <a:latin typeface="Arial" panose="020B0604020202020204" pitchFamily="34" charset="0"/>
            </a:endParaRPr>
          </a:p>
        </p:txBody>
      </p:sp>
      <p:sp>
        <p:nvSpPr>
          <p:cNvPr id="25" name="Text Box 2070">
            <a:extLst>
              <a:ext uri="{FF2B5EF4-FFF2-40B4-BE49-F238E27FC236}">
                <a16:creationId xmlns:a16="http://schemas.microsoft.com/office/drawing/2014/main" xmlns="" id="{3D8AB67A-88CF-A326-D799-90F913FD4FAF}"/>
              </a:ext>
            </a:extLst>
          </p:cNvPr>
          <p:cNvSpPr txBox="1">
            <a:spLocks noChangeArrowheads="1"/>
          </p:cNvSpPr>
          <p:nvPr/>
        </p:nvSpPr>
        <p:spPr bwMode="auto">
          <a:xfrm>
            <a:off x="42324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juillet</a:t>
            </a:r>
            <a:endParaRPr lang="fr-FR" altLang="de-DE" sz="1400" strike="sngStrike">
              <a:latin typeface="Arial" panose="020B0604020202020204" pitchFamily="34" charset="0"/>
            </a:endParaRPr>
          </a:p>
        </p:txBody>
      </p:sp>
      <p:sp>
        <p:nvSpPr>
          <p:cNvPr id="26" name="Text Box 2071">
            <a:extLst>
              <a:ext uri="{FF2B5EF4-FFF2-40B4-BE49-F238E27FC236}">
                <a16:creationId xmlns:a16="http://schemas.microsoft.com/office/drawing/2014/main" xmlns="" id="{43E50E3C-0BB4-51CA-F31C-7191967166C0}"/>
              </a:ext>
            </a:extLst>
          </p:cNvPr>
          <p:cNvSpPr txBox="1">
            <a:spLocks noChangeArrowheads="1"/>
          </p:cNvSpPr>
          <p:nvPr/>
        </p:nvSpPr>
        <p:spPr bwMode="auto">
          <a:xfrm>
            <a:off x="34704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juin</a:t>
            </a:r>
            <a:endParaRPr lang="fr-FR" altLang="de-DE" sz="1400" strike="sngStrike">
              <a:latin typeface="Arial" panose="020B0604020202020204" pitchFamily="34" charset="0"/>
            </a:endParaRPr>
          </a:p>
        </p:txBody>
      </p:sp>
      <p:sp>
        <p:nvSpPr>
          <p:cNvPr id="27" name="Text Box 2072">
            <a:extLst>
              <a:ext uri="{FF2B5EF4-FFF2-40B4-BE49-F238E27FC236}">
                <a16:creationId xmlns:a16="http://schemas.microsoft.com/office/drawing/2014/main" xmlns="" id="{8100B7C9-B1DA-06E1-F4F6-5603676A7DF8}"/>
              </a:ext>
            </a:extLst>
          </p:cNvPr>
          <p:cNvSpPr txBox="1">
            <a:spLocks noChangeArrowheads="1"/>
          </p:cNvSpPr>
          <p:nvPr/>
        </p:nvSpPr>
        <p:spPr bwMode="auto">
          <a:xfrm>
            <a:off x="26322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mai</a:t>
            </a:r>
            <a:endParaRPr lang="fr-FR" altLang="de-DE" sz="1400" strike="sngStrike">
              <a:latin typeface="Arial" panose="020B0604020202020204" pitchFamily="34" charset="0"/>
            </a:endParaRPr>
          </a:p>
        </p:txBody>
      </p:sp>
      <p:sp>
        <p:nvSpPr>
          <p:cNvPr id="28" name="Text Box 2073">
            <a:extLst>
              <a:ext uri="{FF2B5EF4-FFF2-40B4-BE49-F238E27FC236}">
                <a16:creationId xmlns:a16="http://schemas.microsoft.com/office/drawing/2014/main" xmlns="" id="{8A06B4C0-6FE8-213E-78B1-B3D70794372E}"/>
              </a:ext>
            </a:extLst>
          </p:cNvPr>
          <p:cNvSpPr txBox="1">
            <a:spLocks noChangeArrowheads="1"/>
          </p:cNvSpPr>
          <p:nvPr/>
        </p:nvSpPr>
        <p:spPr bwMode="auto">
          <a:xfrm>
            <a:off x="1788387"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dirty="0">
                <a:latin typeface="Arial" panose="020B0604020202020204" pitchFamily="34" charset="0"/>
              </a:rPr>
              <a:t>avril</a:t>
            </a:r>
            <a:endParaRPr lang="fr-FR" altLang="de-DE" sz="1400" strike="sngStrike" dirty="0">
              <a:latin typeface="Arial" panose="020B0604020202020204" pitchFamily="34" charset="0"/>
            </a:endParaRPr>
          </a:p>
        </p:txBody>
      </p:sp>
      <p:sp>
        <p:nvSpPr>
          <p:cNvPr id="29" name="Text Box 2074">
            <a:extLst>
              <a:ext uri="{FF2B5EF4-FFF2-40B4-BE49-F238E27FC236}">
                <a16:creationId xmlns:a16="http://schemas.microsoft.com/office/drawing/2014/main" xmlns="" id="{EC803610-27E8-93D7-533E-2AF584DE3999}"/>
              </a:ext>
            </a:extLst>
          </p:cNvPr>
          <p:cNvSpPr txBox="1">
            <a:spLocks noChangeArrowheads="1"/>
          </p:cNvSpPr>
          <p:nvPr/>
        </p:nvSpPr>
        <p:spPr bwMode="auto">
          <a:xfrm>
            <a:off x="955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dirty="0">
                <a:latin typeface="Arial" panose="020B0604020202020204" pitchFamily="34" charset="0"/>
              </a:rPr>
              <a:t>mars</a:t>
            </a:r>
            <a:endParaRPr lang="fr-FR" altLang="de-DE" sz="1400" strike="sngStrike" dirty="0">
              <a:latin typeface="Arial" panose="020B0604020202020204" pitchFamily="34" charset="0"/>
            </a:endParaRPr>
          </a:p>
        </p:txBody>
      </p:sp>
      <p:sp>
        <p:nvSpPr>
          <p:cNvPr id="30" name="Text Box 2075">
            <a:extLst>
              <a:ext uri="{FF2B5EF4-FFF2-40B4-BE49-F238E27FC236}">
                <a16:creationId xmlns:a16="http://schemas.microsoft.com/office/drawing/2014/main" xmlns="" id="{EB2B505A-C8E0-2077-76EC-A9D2E119A1E0}"/>
              </a:ext>
            </a:extLst>
          </p:cNvPr>
          <p:cNvSpPr txBox="1">
            <a:spLocks noChangeArrowheads="1"/>
          </p:cNvSpPr>
          <p:nvPr/>
        </p:nvSpPr>
        <p:spPr bwMode="auto">
          <a:xfrm>
            <a:off x="7356629" y="5867400"/>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novembre</a:t>
            </a:r>
            <a:endParaRPr lang="fr-FR" altLang="de-DE" sz="1400" strike="sngStrike">
              <a:latin typeface="Arial" panose="020B0604020202020204" pitchFamily="34" charset="0"/>
            </a:endParaRPr>
          </a:p>
        </p:txBody>
      </p:sp>
      <p:sp>
        <p:nvSpPr>
          <p:cNvPr id="31" name="Text Box 2076">
            <a:extLst>
              <a:ext uri="{FF2B5EF4-FFF2-40B4-BE49-F238E27FC236}">
                <a16:creationId xmlns:a16="http://schemas.microsoft.com/office/drawing/2014/main" xmlns="" id="{4326216E-1C98-CBB5-B066-AF50366CED2D}"/>
              </a:ext>
            </a:extLst>
          </p:cNvPr>
          <p:cNvSpPr txBox="1">
            <a:spLocks noChangeArrowheads="1"/>
          </p:cNvSpPr>
          <p:nvPr/>
        </p:nvSpPr>
        <p:spPr bwMode="auto">
          <a:xfrm>
            <a:off x="6670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octobre</a:t>
            </a:r>
            <a:endParaRPr lang="fr-FR" altLang="de-DE" sz="1400" strike="sngStrike">
              <a:latin typeface="Arial" panose="020B0604020202020204" pitchFamily="34" charset="0"/>
            </a:endParaRPr>
          </a:p>
        </p:txBody>
      </p:sp>
      <p:sp>
        <p:nvSpPr>
          <p:cNvPr id="32" name="Text Box 2077">
            <a:extLst>
              <a:ext uri="{FF2B5EF4-FFF2-40B4-BE49-F238E27FC236}">
                <a16:creationId xmlns:a16="http://schemas.microsoft.com/office/drawing/2014/main" xmlns="" id="{F12DB498-E4F6-EABB-AB92-EA4616E10C28}"/>
              </a:ext>
            </a:extLst>
          </p:cNvPr>
          <p:cNvSpPr txBox="1">
            <a:spLocks noChangeArrowheads="1"/>
          </p:cNvSpPr>
          <p:nvPr/>
        </p:nvSpPr>
        <p:spPr bwMode="auto">
          <a:xfrm>
            <a:off x="5680229" y="5867400"/>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septembre</a:t>
            </a:r>
            <a:endParaRPr lang="fr-FR" altLang="de-DE" sz="1400" strike="sngStrike">
              <a:latin typeface="Arial" panose="020B0604020202020204" pitchFamily="34" charset="0"/>
            </a:endParaRPr>
          </a:p>
        </p:txBody>
      </p:sp>
      <p:sp>
        <p:nvSpPr>
          <p:cNvPr id="33" name="Text Box 2078">
            <a:extLst>
              <a:ext uri="{FF2B5EF4-FFF2-40B4-BE49-F238E27FC236}">
                <a16:creationId xmlns:a16="http://schemas.microsoft.com/office/drawing/2014/main" xmlns="" id="{224080BB-A5FF-01B4-7EB9-2922C32B6AC0}"/>
              </a:ext>
            </a:extLst>
          </p:cNvPr>
          <p:cNvSpPr txBox="1">
            <a:spLocks noChangeArrowheads="1"/>
          </p:cNvSpPr>
          <p:nvPr/>
        </p:nvSpPr>
        <p:spPr bwMode="auto">
          <a:xfrm>
            <a:off x="5146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août</a:t>
            </a:r>
            <a:endParaRPr lang="fr-FR" altLang="de-DE" sz="1400" strike="sngStrike">
              <a:latin typeface="Arial" panose="020B0604020202020204" pitchFamily="34" charset="0"/>
            </a:endParaRPr>
          </a:p>
        </p:txBody>
      </p:sp>
      <p:sp>
        <p:nvSpPr>
          <p:cNvPr id="34" name="Text Box 2079">
            <a:extLst>
              <a:ext uri="{FF2B5EF4-FFF2-40B4-BE49-F238E27FC236}">
                <a16:creationId xmlns:a16="http://schemas.microsoft.com/office/drawing/2014/main" xmlns="" id="{4642FA83-3722-71A5-0E07-37BD5F1E0DF9}"/>
              </a:ext>
            </a:extLst>
          </p:cNvPr>
          <p:cNvSpPr txBox="1">
            <a:spLocks noChangeArrowheads="1"/>
          </p:cNvSpPr>
          <p:nvPr/>
        </p:nvSpPr>
        <p:spPr bwMode="auto">
          <a:xfrm>
            <a:off x="8194829" y="5867400"/>
            <a:ext cx="990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décembre</a:t>
            </a:r>
            <a:endParaRPr lang="fr-FR" altLang="de-DE" sz="1400" strike="sngStrike">
              <a:latin typeface="Arial" panose="020B0604020202020204" pitchFamily="34" charset="0"/>
            </a:endParaRPr>
          </a:p>
        </p:txBody>
      </p:sp>
      <p:sp>
        <p:nvSpPr>
          <p:cNvPr id="66" name="Text Box 2111" descr="Papier lettre">
            <a:extLst>
              <a:ext uri="{FF2B5EF4-FFF2-40B4-BE49-F238E27FC236}">
                <a16:creationId xmlns:a16="http://schemas.microsoft.com/office/drawing/2014/main" xmlns="" id="{DF802E0A-8752-9E04-7004-09961B4F93FE}"/>
              </a:ext>
            </a:extLst>
          </p:cNvPr>
          <p:cNvSpPr txBox="1">
            <a:spLocks noChangeArrowheads="1"/>
          </p:cNvSpPr>
          <p:nvPr/>
        </p:nvSpPr>
        <p:spPr bwMode="auto">
          <a:xfrm>
            <a:off x="578428" y="536182"/>
            <a:ext cx="8153400" cy="369332"/>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fr-BE" altLang="de-DE" sz="1800" b="1" dirty="0"/>
              <a:t>Courbe de minéralisation de la </a:t>
            </a:r>
            <a:r>
              <a:rPr lang="fr-BE" altLang="de-DE" sz="1800" b="1" u="sng" dirty="0"/>
              <a:t>matière organique</a:t>
            </a:r>
            <a:endParaRPr lang="fr-FR" altLang="de-DE" sz="1800" b="1" u="sng" dirty="0"/>
          </a:p>
        </p:txBody>
      </p:sp>
      <p:sp>
        <p:nvSpPr>
          <p:cNvPr id="67" name="Freihandform: Form 66">
            <a:extLst>
              <a:ext uri="{FF2B5EF4-FFF2-40B4-BE49-F238E27FC236}">
                <a16:creationId xmlns:a16="http://schemas.microsoft.com/office/drawing/2014/main" xmlns="" id="{7DEC4935-F309-76B5-1CD8-9BF53C6B9295}"/>
              </a:ext>
            </a:extLst>
          </p:cNvPr>
          <p:cNvSpPr/>
          <p:nvPr/>
        </p:nvSpPr>
        <p:spPr>
          <a:xfrm>
            <a:off x="495427" y="2233249"/>
            <a:ext cx="9091917" cy="3382111"/>
          </a:xfrm>
          <a:custGeom>
            <a:avLst/>
            <a:gdLst>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20800 w 7867126"/>
              <a:gd name="connsiteY5" fmla="*/ 2163260 h 3382111"/>
              <a:gd name="connsiteX6" fmla="*/ 1422400 w 7867126"/>
              <a:gd name="connsiteY6" fmla="*/ 1701442 h 3382111"/>
              <a:gd name="connsiteX7" fmla="*/ 2096654 w 7867126"/>
              <a:gd name="connsiteY7" fmla="*/ 1378169 h 3382111"/>
              <a:gd name="connsiteX8" fmla="*/ 2660072 w 7867126"/>
              <a:gd name="connsiteY8" fmla="*/ 1258096 h 3382111"/>
              <a:gd name="connsiteX9" fmla="*/ 2983345 w 7867126"/>
              <a:gd name="connsiteY9" fmla="*/ 1248860 h 3382111"/>
              <a:gd name="connsiteX10" fmla="*/ 3325091 w 7867126"/>
              <a:gd name="connsiteY10" fmla="*/ 1405878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20800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83345 w 7867126"/>
              <a:gd name="connsiteY9" fmla="*/ 1248860 h 3382111"/>
              <a:gd name="connsiteX10" fmla="*/ 3325091 w 7867126"/>
              <a:gd name="connsiteY10" fmla="*/ 1405878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83345 w 7867126"/>
              <a:gd name="connsiteY9" fmla="*/ 1248860 h 3382111"/>
              <a:gd name="connsiteX10" fmla="*/ 3325091 w 7867126"/>
              <a:gd name="connsiteY10" fmla="*/ 1405878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83345 w 7867126"/>
              <a:gd name="connsiteY9" fmla="*/ 1248860 h 3382111"/>
              <a:gd name="connsiteX10" fmla="*/ 3269672 w 7867126"/>
              <a:gd name="connsiteY10" fmla="*/ 1424351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69672 w 7867126"/>
              <a:gd name="connsiteY10" fmla="*/ 1424351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32727 w 7867126"/>
              <a:gd name="connsiteY10" fmla="*/ 1701442 h 3382111"/>
              <a:gd name="connsiteX11" fmla="*/ 3537527 w 7867126"/>
              <a:gd name="connsiteY11" fmla="*/ 1710678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805381 w 7867126"/>
              <a:gd name="connsiteY12" fmla="*/ 1997006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786909 w 7867126"/>
              <a:gd name="connsiteY12" fmla="*/ 2117079 h 3382111"/>
              <a:gd name="connsiteX13" fmla="*/ 3999345 w 7867126"/>
              <a:gd name="connsiteY13" fmla="*/ 2117078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786909 w 7867126"/>
              <a:gd name="connsiteY12" fmla="*/ 2117079 h 3382111"/>
              <a:gd name="connsiteX13" fmla="*/ 4008581 w 7867126"/>
              <a:gd name="connsiteY13" fmla="*/ 2190969 h 3382111"/>
              <a:gd name="connsiteX14" fmla="*/ 4239491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660072 w 7867126"/>
              <a:gd name="connsiteY8" fmla="*/ 1258096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786909 w 7867126"/>
              <a:gd name="connsiteY12" fmla="*/ 2117079 h 3382111"/>
              <a:gd name="connsiteX13" fmla="*/ 4008581 w 7867126"/>
              <a:gd name="connsiteY13" fmla="*/ 2190969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786909 w 7867126"/>
              <a:gd name="connsiteY12" fmla="*/ 2117079 h 3382111"/>
              <a:gd name="connsiteX13" fmla="*/ 4008581 w 7867126"/>
              <a:gd name="connsiteY13" fmla="*/ 2190969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232727 w 7867126"/>
              <a:gd name="connsiteY10" fmla="*/ 1701442 h 3382111"/>
              <a:gd name="connsiteX11" fmla="*/ 3472872 w 7867126"/>
              <a:gd name="connsiteY11" fmla="*/ 1895405 h 3382111"/>
              <a:gd name="connsiteX12" fmla="*/ 3934691 w 7867126"/>
              <a:gd name="connsiteY12" fmla="*/ 2735916 h 3382111"/>
              <a:gd name="connsiteX13" fmla="*/ 4008581 w 7867126"/>
              <a:gd name="connsiteY13" fmla="*/ 2190969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472872 w 7867126"/>
              <a:gd name="connsiteY11" fmla="*/ 1895405 h 3382111"/>
              <a:gd name="connsiteX12" fmla="*/ 3934691 w 7867126"/>
              <a:gd name="connsiteY12" fmla="*/ 2735916 h 3382111"/>
              <a:gd name="connsiteX13" fmla="*/ 4008581 w 7867126"/>
              <a:gd name="connsiteY13" fmla="*/ 2190969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008581 w 7867126"/>
              <a:gd name="connsiteY13" fmla="*/ 2190969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745151 h 3382111"/>
              <a:gd name="connsiteX14" fmla="*/ 4267200 w 7867126"/>
              <a:gd name="connsiteY14" fmla="*/ 2172496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745151 h 3382111"/>
              <a:gd name="connsiteX14" fmla="*/ 4451927 w 7867126"/>
              <a:gd name="connsiteY14" fmla="*/ 2763624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09806 h 3382111"/>
              <a:gd name="connsiteX14" fmla="*/ 4451927 w 7867126"/>
              <a:gd name="connsiteY14" fmla="*/ 2763624 h 3382111"/>
              <a:gd name="connsiteX15" fmla="*/ 4544291 w 7867126"/>
              <a:gd name="connsiteY15" fmla="*/ 2098606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09806 h 3382111"/>
              <a:gd name="connsiteX14" fmla="*/ 4451927 w 7867126"/>
              <a:gd name="connsiteY14" fmla="*/ 2763624 h 3382111"/>
              <a:gd name="connsiteX15" fmla="*/ 4664363 w 7867126"/>
              <a:gd name="connsiteY15" fmla="*/ 2163261 h 3382111"/>
              <a:gd name="connsiteX16" fmla="*/ 4747491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09806 h 3382111"/>
              <a:gd name="connsiteX14" fmla="*/ 4451927 w 7867126"/>
              <a:gd name="connsiteY14" fmla="*/ 2763624 h 3382111"/>
              <a:gd name="connsiteX15" fmla="*/ 4664363 w 7867126"/>
              <a:gd name="connsiteY15" fmla="*/ 2163261 h 3382111"/>
              <a:gd name="connsiteX16" fmla="*/ 4812146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09806 h 3382111"/>
              <a:gd name="connsiteX14" fmla="*/ 4451927 w 7867126"/>
              <a:gd name="connsiteY14" fmla="*/ 2763624 h 3382111"/>
              <a:gd name="connsiteX15" fmla="*/ 4664363 w 7867126"/>
              <a:gd name="connsiteY15" fmla="*/ 2163261 h 3382111"/>
              <a:gd name="connsiteX16" fmla="*/ 4812146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09806 h 3382111"/>
              <a:gd name="connsiteX14" fmla="*/ 4451927 w 7867126"/>
              <a:gd name="connsiteY14" fmla="*/ 2763624 h 3382111"/>
              <a:gd name="connsiteX15" fmla="*/ 4701309 w 7867126"/>
              <a:gd name="connsiteY15" fmla="*/ 2172497 h 3382111"/>
              <a:gd name="connsiteX16" fmla="*/ 4812146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 name="connsiteX0" fmla="*/ 0 w 7867126"/>
              <a:gd name="connsiteY0" fmla="*/ 3373224 h 3382111"/>
              <a:gd name="connsiteX1" fmla="*/ 360218 w 7867126"/>
              <a:gd name="connsiteY1" fmla="*/ 3373224 h 3382111"/>
              <a:gd name="connsiteX2" fmla="*/ 794327 w 7867126"/>
              <a:gd name="connsiteY2" fmla="*/ 3280860 h 3382111"/>
              <a:gd name="connsiteX3" fmla="*/ 1099127 w 7867126"/>
              <a:gd name="connsiteY3" fmla="*/ 2985296 h 3382111"/>
              <a:gd name="connsiteX4" fmla="*/ 1265381 w 7867126"/>
              <a:gd name="connsiteY4" fmla="*/ 2440351 h 3382111"/>
              <a:gd name="connsiteX5" fmla="*/ 1366982 w 7867126"/>
              <a:gd name="connsiteY5" fmla="*/ 2163260 h 3382111"/>
              <a:gd name="connsiteX6" fmla="*/ 1634836 w 7867126"/>
              <a:gd name="connsiteY6" fmla="*/ 1701442 h 3382111"/>
              <a:gd name="connsiteX7" fmla="*/ 2096654 w 7867126"/>
              <a:gd name="connsiteY7" fmla="*/ 1378169 h 3382111"/>
              <a:gd name="connsiteX8" fmla="*/ 2586181 w 7867126"/>
              <a:gd name="connsiteY8" fmla="*/ 1295041 h 3382111"/>
              <a:gd name="connsiteX9" fmla="*/ 2900218 w 7867126"/>
              <a:gd name="connsiteY9" fmla="*/ 1489006 h 3382111"/>
              <a:gd name="connsiteX10" fmla="*/ 3186545 w 7867126"/>
              <a:gd name="connsiteY10" fmla="*/ 1729151 h 3382111"/>
              <a:gd name="connsiteX11" fmla="*/ 3389745 w 7867126"/>
              <a:gd name="connsiteY11" fmla="*/ 2006242 h 3382111"/>
              <a:gd name="connsiteX12" fmla="*/ 3934691 w 7867126"/>
              <a:gd name="connsiteY12" fmla="*/ 2735916 h 3382111"/>
              <a:gd name="connsiteX13" fmla="*/ 4221017 w 7867126"/>
              <a:gd name="connsiteY13" fmla="*/ 2874460 h 3382111"/>
              <a:gd name="connsiteX14" fmla="*/ 4451927 w 7867126"/>
              <a:gd name="connsiteY14" fmla="*/ 2763624 h 3382111"/>
              <a:gd name="connsiteX15" fmla="*/ 4701309 w 7867126"/>
              <a:gd name="connsiteY15" fmla="*/ 2172497 h 3382111"/>
              <a:gd name="connsiteX16" fmla="*/ 4812146 w 7867126"/>
              <a:gd name="connsiteY16" fmla="*/ 1867696 h 3382111"/>
              <a:gd name="connsiteX17" fmla="*/ 5467927 w 7867126"/>
              <a:gd name="connsiteY17" fmla="*/ 583842 h 3382111"/>
              <a:gd name="connsiteX18" fmla="*/ 5809672 w 7867126"/>
              <a:gd name="connsiteY18" fmla="*/ 85078 h 3382111"/>
              <a:gd name="connsiteX19" fmla="*/ 5929745 w 7867126"/>
              <a:gd name="connsiteY19" fmla="*/ 1951 h 3382111"/>
              <a:gd name="connsiteX20" fmla="*/ 6086763 w 7867126"/>
              <a:gd name="connsiteY20" fmla="*/ 103551 h 3382111"/>
              <a:gd name="connsiteX21" fmla="*/ 6253018 w 7867126"/>
              <a:gd name="connsiteY21" fmla="*/ 565369 h 3382111"/>
              <a:gd name="connsiteX22" fmla="*/ 6428509 w 7867126"/>
              <a:gd name="connsiteY22" fmla="*/ 1304278 h 3382111"/>
              <a:gd name="connsiteX23" fmla="*/ 6604000 w 7867126"/>
              <a:gd name="connsiteY23" fmla="*/ 1969296 h 3382111"/>
              <a:gd name="connsiteX24" fmla="*/ 6797963 w 7867126"/>
              <a:gd name="connsiteY24" fmla="*/ 2495769 h 3382111"/>
              <a:gd name="connsiteX25" fmla="*/ 7065818 w 7867126"/>
              <a:gd name="connsiteY25" fmla="*/ 2855987 h 3382111"/>
              <a:gd name="connsiteX26" fmla="*/ 7333672 w 7867126"/>
              <a:gd name="connsiteY26" fmla="*/ 3096133 h 3382111"/>
              <a:gd name="connsiteX27" fmla="*/ 7527636 w 7867126"/>
              <a:gd name="connsiteY27" fmla="*/ 3206969 h 3382111"/>
              <a:gd name="connsiteX28" fmla="*/ 7823200 w 7867126"/>
              <a:gd name="connsiteY28" fmla="*/ 3234678 h 3382111"/>
              <a:gd name="connsiteX29" fmla="*/ 7860145 w 7867126"/>
              <a:gd name="connsiteY29" fmla="*/ 3253151 h 338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867126" h="3382111">
                <a:moveTo>
                  <a:pt x="0" y="3373224"/>
                </a:moveTo>
                <a:cubicBezTo>
                  <a:pt x="113915" y="3380921"/>
                  <a:pt x="227830" y="3388618"/>
                  <a:pt x="360218" y="3373224"/>
                </a:cubicBezTo>
                <a:cubicBezTo>
                  <a:pt x="492606" y="3357830"/>
                  <a:pt x="671176" y="3345515"/>
                  <a:pt x="794327" y="3280860"/>
                </a:cubicBezTo>
                <a:cubicBezTo>
                  <a:pt x="917478" y="3216205"/>
                  <a:pt x="1020618" y="3125381"/>
                  <a:pt x="1099127" y="2985296"/>
                </a:cubicBezTo>
                <a:cubicBezTo>
                  <a:pt x="1177636" y="2845211"/>
                  <a:pt x="1220739" y="2577357"/>
                  <a:pt x="1265381" y="2440351"/>
                </a:cubicBezTo>
                <a:cubicBezTo>
                  <a:pt x="1310023" y="2303345"/>
                  <a:pt x="1305406" y="2286412"/>
                  <a:pt x="1366982" y="2163260"/>
                </a:cubicBezTo>
                <a:cubicBezTo>
                  <a:pt x="1428558" y="2040109"/>
                  <a:pt x="1513224" y="1832291"/>
                  <a:pt x="1634836" y="1701442"/>
                </a:cubicBezTo>
                <a:cubicBezTo>
                  <a:pt x="1756448" y="1570593"/>
                  <a:pt x="1938097" y="1445903"/>
                  <a:pt x="2096654" y="1378169"/>
                </a:cubicBezTo>
                <a:cubicBezTo>
                  <a:pt x="2255212" y="1310436"/>
                  <a:pt x="2452254" y="1276568"/>
                  <a:pt x="2586181" y="1295041"/>
                </a:cubicBezTo>
                <a:cubicBezTo>
                  <a:pt x="2720108" y="1313514"/>
                  <a:pt x="2800158" y="1416654"/>
                  <a:pt x="2900218" y="1489006"/>
                </a:cubicBezTo>
                <a:cubicBezTo>
                  <a:pt x="3000278" y="1561358"/>
                  <a:pt x="3104957" y="1642945"/>
                  <a:pt x="3186545" y="1729151"/>
                </a:cubicBezTo>
                <a:cubicBezTo>
                  <a:pt x="3268133" y="1815357"/>
                  <a:pt x="3265054" y="1838448"/>
                  <a:pt x="3389745" y="2006242"/>
                </a:cubicBezTo>
                <a:cubicBezTo>
                  <a:pt x="3514436" y="2174036"/>
                  <a:pt x="3796146" y="2591213"/>
                  <a:pt x="3934691" y="2735916"/>
                </a:cubicBezTo>
                <a:cubicBezTo>
                  <a:pt x="4073236" y="2880619"/>
                  <a:pt x="4134811" y="2869842"/>
                  <a:pt x="4221017" y="2874460"/>
                </a:cubicBezTo>
                <a:cubicBezTo>
                  <a:pt x="4307223" y="2879078"/>
                  <a:pt x="4371878" y="2880618"/>
                  <a:pt x="4451927" y="2763624"/>
                </a:cubicBezTo>
                <a:cubicBezTo>
                  <a:pt x="4531976" y="2646630"/>
                  <a:pt x="4641273" y="2321818"/>
                  <a:pt x="4701309" y="2172497"/>
                </a:cubicBezTo>
                <a:cubicBezTo>
                  <a:pt x="4761345" y="2023176"/>
                  <a:pt x="4684376" y="2132472"/>
                  <a:pt x="4812146" y="1867696"/>
                </a:cubicBezTo>
                <a:cubicBezTo>
                  <a:pt x="4939916" y="1602920"/>
                  <a:pt x="5301673" y="880945"/>
                  <a:pt x="5467927" y="583842"/>
                </a:cubicBezTo>
                <a:cubicBezTo>
                  <a:pt x="5634181" y="286739"/>
                  <a:pt x="5732702" y="182060"/>
                  <a:pt x="5809672" y="85078"/>
                </a:cubicBezTo>
                <a:cubicBezTo>
                  <a:pt x="5886642" y="-11904"/>
                  <a:pt x="5883563" y="-1128"/>
                  <a:pt x="5929745" y="1951"/>
                </a:cubicBezTo>
                <a:cubicBezTo>
                  <a:pt x="5975927" y="5030"/>
                  <a:pt x="6032884" y="9648"/>
                  <a:pt x="6086763" y="103551"/>
                </a:cubicBezTo>
                <a:cubicBezTo>
                  <a:pt x="6140642" y="197454"/>
                  <a:pt x="6196060" y="365248"/>
                  <a:pt x="6253018" y="565369"/>
                </a:cubicBezTo>
                <a:cubicBezTo>
                  <a:pt x="6309976" y="765490"/>
                  <a:pt x="6370012" y="1070290"/>
                  <a:pt x="6428509" y="1304278"/>
                </a:cubicBezTo>
                <a:cubicBezTo>
                  <a:pt x="6487006" y="1538266"/>
                  <a:pt x="6542424" y="1770714"/>
                  <a:pt x="6604000" y="1969296"/>
                </a:cubicBezTo>
                <a:cubicBezTo>
                  <a:pt x="6665576" y="2167878"/>
                  <a:pt x="6720993" y="2347987"/>
                  <a:pt x="6797963" y="2495769"/>
                </a:cubicBezTo>
                <a:cubicBezTo>
                  <a:pt x="6874933" y="2643551"/>
                  <a:pt x="6976533" y="2755926"/>
                  <a:pt x="7065818" y="2855987"/>
                </a:cubicBezTo>
                <a:cubicBezTo>
                  <a:pt x="7155103" y="2956048"/>
                  <a:pt x="7256702" y="3037636"/>
                  <a:pt x="7333672" y="3096133"/>
                </a:cubicBezTo>
                <a:cubicBezTo>
                  <a:pt x="7410642" y="3154630"/>
                  <a:pt x="7446048" y="3183878"/>
                  <a:pt x="7527636" y="3206969"/>
                </a:cubicBezTo>
                <a:cubicBezTo>
                  <a:pt x="7609224" y="3230060"/>
                  <a:pt x="7767782" y="3226981"/>
                  <a:pt x="7823200" y="3234678"/>
                </a:cubicBezTo>
                <a:cubicBezTo>
                  <a:pt x="7878618" y="3242375"/>
                  <a:pt x="7869381" y="3247763"/>
                  <a:pt x="7860145" y="3253151"/>
                </a:cubicBezTo>
              </a:path>
            </a:pathLst>
          </a:cu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69" name="Textfeld 68">
            <a:extLst>
              <a:ext uri="{FF2B5EF4-FFF2-40B4-BE49-F238E27FC236}">
                <a16:creationId xmlns:a16="http://schemas.microsoft.com/office/drawing/2014/main" xmlns="" id="{D31F2CA1-10E6-54E1-6EBD-9D1F6C5B6C97}"/>
              </a:ext>
            </a:extLst>
          </p:cNvPr>
          <p:cNvSpPr txBox="1"/>
          <p:nvPr/>
        </p:nvSpPr>
        <p:spPr>
          <a:xfrm>
            <a:off x="3934446" y="1015383"/>
            <a:ext cx="1212383" cy="369332"/>
          </a:xfrm>
          <a:prstGeom prst="rect">
            <a:avLst/>
          </a:prstGeom>
          <a:noFill/>
        </p:spPr>
        <p:txBody>
          <a:bodyPr wrap="none" rtlCol="0">
            <a:spAutoFit/>
          </a:bodyPr>
          <a:lstStyle/>
          <a:p>
            <a:r>
              <a:rPr lang="fr-BE" dirty="0">
                <a:solidFill>
                  <a:srgbClr val="0070C0"/>
                </a:solidFill>
              </a:rPr>
              <a:t>sécheresse</a:t>
            </a:r>
          </a:p>
        </p:txBody>
      </p:sp>
      <p:sp>
        <p:nvSpPr>
          <p:cNvPr id="70" name="Text Box 2087">
            <a:extLst>
              <a:ext uri="{FF2B5EF4-FFF2-40B4-BE49-F238E27FC236}">
                <a16:creationId xmlns:a16="http://schemas.microsoft.com/office/drawing/2014/main" xmlns="" id="{46D2FC6B-B23B-C0BE-BD10-B1CD0C233734}"/>
              </a:ext>
            </a:extLst>
          </p:cNvPr>
          <p:cNvSpPr txBox="1">
            <a:spLocks noChangeArrowheads="1"/>
          </p:cNvSpPr>
          <p:nvPr/>
        </p:nvSpPr>
        <p:spPr bwMode="auto">
          <a:xfrm>
            <a:off x="9136044" y="5015196"/>
            <a:ext cx="167640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2000" dirty="0">
                <a:solidFill>
                  <a:srgbClr val="0070C0"/>
                </a:solidFill>
                <a:latin typeface="Arial" panose="020B0604020202020204" pitchFamily="34" charset="0"/>
              </a:rPr>
              <a:t>Année sèche</a:t>
            </a:r>
            <a:endParaRPr lang="fr-FR" altLang="de-DE" sz="2000" dirty="0">
              <a:solidFill>
                <a:srgbClr val="0070C0"/>
              </a:solidFill>
              <a:latin typeface="Arial" panose="020B0604020202020204" pitchFamily="34" charset="0"/>
            </a:endParaRPr>
          </a:p>
        </p:txBody>
      </p:sp>
      <p:sp>
        <p:nvSpPr>
          <p:cNvPr id="2" name="Textfeld 1">
            <a:extLst>
              <a:ext uri="{FF2B5EF4-FFF2-40B4-BE49-F238E27FC236}">
                <a16:creationId xmlns:a16="http://schemas.microsoft.com/office/drawing/2014/main" xmlns="" id="{BE866D61-CEF8-E983-AA09-778C977A0651}"/>
              </a:ext>
            </a:extLst>
          </p:cNvPr>
          <p:cNvSpPr txBox="1"/>
          <p:nvPr/>
        </p:nvSpPr>
        <p:spPr>
          <a:xfrm>
            <a:off x="8026350" y="990599"/>
            <a:ext cx="4023656" cy="3416320"/>
          </a:xfrm>
          <a:prstGeom prst="rect">
            <a:avLst/>
          </a:prstGeom>
          <a:noFill/>
        </p:spPr>
        <p:txBody>
          <a:bodyPr wrap="square" rtlCol="0">
            <a:spAutoFit/>
          </a:bodyPr>
          <a:lstStyle/>
          <a:p>
            <a:r>
              <a:rPr lang="fr-FR" b="1" dirty="0">
                <a:highlight>
                  <a:srgbClr val="FFFF00"/>
                </a:highlight>
              </a:rPr>
              <a:t>Cette année, nous pouvons commencer à épandre du lisier plus tôt sur les prairies= dérogation</a:t>
            </a:r>
          </a:p>
          <a:p>
            <a:pPr marL="285750" indent="-285750">
              <a:buFont typeface="Arial" panose="020B0604020202020204" pitchFamily="34" charset="0"/>
              <a:buChar char="•"/>
            </a:pPr>
            <a:r>
              <a:rPr lang="fr-FR" b="1" dirty="0"/>
              <a:t>Profitons</a:t>
            </a:r>
            <a:r>
              <a:rPr lang="fr-FR" dirty="0"/>
              <a:t> donc de cette </a:t>
            </a:r>
            <a:r>
              <a:rPr lang="fr-FR" b="1" dirty="0"/>
              <a:t>possibilité</a:t>
            </a:r>
            <a:r>
              <a:rPr lang="fr-FR" dirty="0"/>
              <a:t> pour valoriser le lisier </a:t>
            </a:r>
            <a:r>
              <a:rPr lang="fr-FR" b="1" dirty="0"/>
              <a:t>dans de bonnes conditions</a:t>
            </a:r>
          </a:p>
          <a:p>
            <a:pPr marL="285750" indent="-285750">
              <a:buFont typeface="Arial" panose="020B0604020202020204" pitchFamily="34" charset="0"/>
              <a:buChar char="•"/>
            </a:pPr>
            <a:r>
              <a:rPr lang="fr-FR" b="1" dirty="0"/>
              <a:t>Fractionner les apports</a:t>
            </a:r>
          </a:p>
          <a:p>
            <a:pPr marL="285750" indent="-285750">
              <a:buFont typeface="Arial" panose="020B0604020202020204" pitchFamily="34" charset="0"/>
              <a:buChar char="•"/>
            </a:pPr>
            <a:r>
              <a:rPr lang="fr-FR" b="1" dirty="0"/>
              <a:t>Diluer le lisier avec de l'eau de pluie si nécessaire</a:t>
            </a:r>
          </a:p>
          <a:p>
            <a:r>
              <a:rPr lang="fr-FR" dirty="0"/>
              <a:t>(Stocker le moins de lisier possible pour l'automne)</a:t>
            </a:r>
          </a:p>
          <a:p>
            <a:endParaRPr lang="fr-FR" dirty="0"/>
          </a:p>
        </p:txBody>
      </p:sp>
      <p:sp>
        <p:nvSpPr>
          <p:cNvPr id="3" name="Line 2054">
            <a:extLst>
              <a:ext uri="{FF2B5EF4-FFF2-40B4-BE49-F238E27FC236}">
                <a16:creationId xmlns:a16="http://schemas.microsoft.com/office/drawing/2014/main" xmlns="" id="{E58F769F-F15F-1AF0-89CF-2A38CCEC17D3}"/>
              </a:ext>
            </a:extLst>
          </p:cNvPr>
          <p:cNvSpPr>
            <a:spLocks noChangeShapeType="1"/>
          </p:cNvSpPr>
          <p:nvPr/>
        </p:nvSpPr>
        <p:spPr bwMode="auto">
          <a:xfrm>
            <a:off x="346229" y="4876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5" name="Line 2055">
            <a:extLst>
              <a:ext uri="{FF2B5EF4-FFF2-40B4-BE49-F238E27FC236}">
                <a16:creationId xmlns:a16="http://schemas.microsoft.com/office/drawing/2014/main" xmlns="" id="{3B4EA7E0-EFD0-190A-4368-174A9FCC7FF9}"/>
              </a:ext>
            </a:extLst>
          </p:cNvPr>
          <p:cNvSpPr>
            <a:spLocks noChangeShapeType="1"/>
          </p:cNvSpPr>
          <p:nvPr/>
        </p:nvSpPr>
        <p:spPr bwMode="auto">
          <a:xfrm>
            <a:off x="346229" y="3886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35" name="Line 2056">
            <a:extLst>
              <a:ext uri="{FF2B5EF4-FFF2-40B4-BE49-F238E27FC236}">
                <a16:creationId xmlns:a16="http://schemas.microsoft.com/office/drawing/2014/main" xmlns="" id="{B879D5B8-C401-E14B-48CF-C5D590075236}"/>
              </a:ext>
            </a:extLst>
          </p:cNvPr>
          <p:cNvSpPr>
            <a:spLocks noChangeShapeType="1"/>
          </p:cNvSpPr>
          <p:nvPr/>
        </p:nvSpPr>
        <p:spPr bwMode="auto">
          <a:xfrm>
            <a:off x="346229" y="28194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36" name="Line 2057">
            <a:extLst>
              <a:ext uri="{FF2B5EF4-FFF2-40B4-BE49-F238E27FC236}">
                <a16:creationId xmlns:a16="http://schemas.microsoft.com/office/drawing/2014/main" xmlns="" id="{ECF44A3A-F4E9-061D-66DA-D8905DF93F6B}"/>
              </a:ext>
            </a:extLst>
          </p:cNvPr>
          <p:cNvSpPr>
            <a:spLocks noChangeShapeType="1"/>
          </p:cNvSpPr>
          <p:nvPr/>
        </p:nvSpPr>
        <p:spPr bwMode="auto">
          <a:xfrm>
            <a:off x="346229" y="1828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37" name="Line 2058">
            <a:extLst>
              <a:ext uri="{FF2B5EF4-FFF2-40B4-BE49-F238E27FC236}">
                <a16:creationId xmlns:a16="http://schemas.microsoft.com/office/drawing/2014/main" xmlns="" id="{BB6C9EAF-1D0E-B81D-0017-8B2C51382FA6}"/>
              </a:ext>
            </a:extLst>
          </p:cNvPr>
          <p:cNvSpPr>
            <a:spLocks noChangeShapeType="1"/>
          </p:cNvSpPr>
          <p:nvPr/>
        </p:nvSpPr>
        <p:spPr bwMode="auto">
          <a:xfrm>
            <a:off x="422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38" name="Line 2059">
            <a:extLst>
              <a:ext uri="{FF2B5EF4-FFF2-40B4-BE49-F238E27FC236}">
                <a16:creationId xmlns:a16="http://schemas.microsoft.com/office/drawing/2014/main" xmlns="" id="{54069EEA-EDF3-CE41-7032-4F7791358224}"/>
              </a:ext>
            </a:extLst>
          </p:cNvPr>
          <p:cNvSpPr>
            <a:spLocks noChangeShapeType="1"/>
          </p:cNvSpPr>
          <p:nvPr/>
        </p:nvSpPr>
        <p:spPr bwMode="auto">
          <a:xfrm>
            <a:off x="1260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0" name="Line 2061">
            <a:extLst>
              <a:ext uri="{FF2B5EF4-FFF2-40B4-BE49-F238E27FC236}">
                <a16:creationId xmlns:a16="http://schemas.microsoft.com/office/drawing/2014/main" xmlns="" id="{85B97A67-832D-503E-E439-117201B6A9DF}"/>
              </a:ext>
            </a:extLst>
          </p:cNvPr>
          <p:cNvSpPr>
            <a:spLocks noChangeShapeType="1"/>
          </p:cNvSpPr>
          <p:nvPr/>
        </p:nvSpPr>
        <p:spPr bwMode="auto">
          <a:xfrm>
            <a:off x="2860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1" name="Line 2062">
            <a:extLst>
              <a:ext uri="{FF2B5EF4-FFF2-40B4-BE49-F238E27FC236}">
                <a16:creationId xmlns:a16="http://schemas.microsoft.com/office/drawing/2014/main" xmlns="" id="{6B69EACE-2DE0-2653-B94D-CA69F553F542}"/>
              </a:ext>
            </a:extLst>
          </p:cNvPr>
          <p:cNvSpPr>
            <a:spLocks noChangeShapeType="1"/>
          </p:cNvSpPr>
          <p:nvPr/>
        </p:nvSpPr>
        <p:spPr bwMode="auto">
          <a:xfrm>
            <a:off x="3699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3" name="Line 2063">
            <a:extLst>
              <a:ext uri="{FF2B5EF4-FFF2-40B4-BE49-F238E27FC236}">
                <a16:creationId xmlns:a16="http://schemas.microsoft.com/office/drawing/2014/main" xmlns="" id="{0A85CB8A-48FA-5CD7-8343-7D22A2F9E7BC}"/>
              </a:ext>
            </a:extLst>
          </p:cNvPr>
          <p:cNvSpPr>
            <a:spLocks noChangeShapeType="1"/>
          </p:cNvSpPr>
          <p:nvPr/>
        </p:nvSpPr>
        <p:spPr bwMode="auto">
          <a:xfrm>
            <a:off x="7051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4" name="Line 2064">
            <a:extLst>
              <a:ext uri="{FF2B5EF4-FFF2-40B4-BE49-F238E27FC236}">
                <a16:creationId xmlns:a16="http://schemas.microsoft.com/office/drawing/2014/main" xmlns="" id="{7B66A25D-A52C-4C95-592F-54582016171E}"/>
              </a:ext>
            </a:extLst>
          </p:cNvPr>
          <p:cNvSpPr>
            <a:spLocks noChangeShapeType="1"/>
          </p:cNvSpPr>
          <p:nvPr/>
        </p:nvSpPr>
        <p:spPr bwMode="auto">
          <a:xfrm>
            <a:off x="6213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5" name="Line 2065">
            <a:extLst>
              <a:ext uri="{FF2B5EF4-FFF2-40B4-BE49-F238E27FC236}">
                <a16:creationId xmlns:a16="http://schemas.microsoft.com/office/drawing/2014/main" xmlns="" id="{D2830243-D3CE-A21B-69DD-15394C767084}"/>
              </a:ext>
            </a:extLst>
          </p:cNvPr>
          <p:cNvSpPr>
            <a:spLocks noChangeShapeType="1"/>
          </p:cNvSpPr>
          <p:nvPr/>
        </p:nvSpPr>
        <p:spPr bwMode="auto">
          <a:xfrm>
            <a:off x="5375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6" name="Line 2066">
            <a:extLst>
              <a:ext uri="{FF2B5EF4-FFF2-40B4-BE49-F238E27FC236}">
                <a16:creationId xmlns:a16="http://schemas.microsoft.com/office/drawing/2014/main" xmlns="" id="{C25B2BEA-B353-F4C0-AA02-66646D5EA8BD}"/>
              </a:ext>
            </a:extLst>
          </p:cNvPr>
          <p:cNvSpPr>
            <a:spLocks noChangeShapeType="1"/>
          </p:cNvSpPr>
          <p:nvPr/>
        </p:nvSpPr>
        <p:spPr bwMode="auto">
          <a:xfrm>
            <a:off x="4537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cxnSp>
        <p:nvCxnSpPr>
          <p:cNvPr id="55" name="Gerade Verbindung mit Pfeil 54">
            <a:extLst>
              <a:ext uri="{FF2B5EF4-FFF2-40B4-BE49-F238E27FC236}">
                <a16:creationId xmlns:a16="http://schemas.microsoft.com/office/drawing/2014/main" xmlns="" id="{4F7BE143-3305-DEC6-827A-208DE775DA53}"/>
              </a:ext>
            </a:extLst>
          </p:cNvPr>
          <p:cNvCxnSpPr>
            <a:cxnSpLocks/>
          </p:cNvCxnSpPr>
          <p:nvPr/>
        </p:nvCxnSpPr>
        <p:spPr>
          <a:xfrm flipH="1">
            <a:off x="559750" y="1394691"/>
            <a:ext cx="18678" cy="4743845"/>
          </a:xfrm>
          <a:prstGeom prst="straightConnector1">
            <a:avLst/>
          </a:prstGeom>
          <a:ln w="2857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6" name="Gerade Verbindung mit Pfeil 55">
            <a:extLst>
              <a:ext uri="{FF2B5EF4-FFF2-40B4-BE49-F238E27FC236}">
                <a16:creationId xmlns:a16="http://schemas.microsoft.com/office/drawing/2014/main" xmlns="" id="{C2BC0F2D-B50D-315C-C2FD-D415E2A612DB}"/>
              </a:ext>
            </a:extLst>
          </p:cNvPr>
          <p:cNvCxnSpPr>
            <a:cxnSpLocks/>
            <a:endCxn id="29" idx="2"/>
          </p:cNvCxnSpPr>
          <p:nvPr/>
        </p:nvCxnSpPr>
        <p:spPr>
          <a:xfrm flipH="1">
            <a:off x="1413029" y="1394690"/>
            <a:ext cx="28994" cy="4777510"/>
          </a:xfrm>
          <a:prstGeom prst="straightConnector1">
            <a:avLst/>
          </a:prstGeom>
          <a:ln w="571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Gerade Verbindung mit Pfeil 56">
            <a:extLst>
              <a:ext uri="{FF2B5EF4-FFF2-40B4-BE49-F238E27FC236}">
                <a16:creationId xmlns:a16="http://schemas.microsoft.com/office/drawing/2014/main" xmlns="" id="{09848352-7515-96C3-6698-8F7602B085DA}"/>
              </a:ext>
            </a:extLst>
          </p:cNvPr>
          <p:cNvCxnSpPr>
            <a:cxnSpLocks/>
            <a:endCxn id="27" idx="2"/>
          </p:cNvCxnSpPr>
          <p:nvPr/>
        </p:nvCxnSpPr>
        <p:spPr>
          <a:xfrm flipH="1">
            <a:off x="3089429" y="1394691"/>
            <a:ext cx="15144" cy="4777509"/>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Gerade Verbindung mit Pfeil 57">
            <a:extLst>
              <a:ext uri="{FF2B5EF4-FFF2-40B4-BE49-F238E27FC236}">
                <a16:creationId xmlns:a16="http://schemas.microsoft.com/office/drawing/2014/main" xmlns="" id="{3F7AEE12-38A6-FB77-A709-69A55ECDF007}"/>
              </a:ext>
            </a:extLst>
          </p:cNvPr>
          <p:cNvCxnSpPr>
            <a:cxnSpLocks/>
          </p:cNvCxnSpPr>
          <p:nvPr/>
        </p:nvCxnSpPr>
        <p:spPr>
          <a:xfrm>
            <a:off x="3908137" y="1394691"/>
            <a:ext cx="0" cy="4727863"/>
          </a:xfrm>
          <a:prstGeom prst="straightConnector1">
            <a:avLst/>
          </a:prstGeom>
          <a:ln w="28575">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9" name="Gerade Verbindung mit Pfeil 58">
            <a:extLst>
              <a:ext uri="{FF2B5EF4-FFF2-40B4-BE49-F238E27FC236}">
                <a16:creationId xmlns:a16="http://schemas.microsoft.com/office/drawing/2014/main" xmlns="" id="{EB30EA9E-D9EC-FECD-50FA-4D45BAE3737E}"/>
              </a:ext>
            </a:extLst>
          </p:cNvPr>
          <p:cNvCxnSpPr>
            <a:cxnSpLocks/>
          </p:cNvCxnSpPr>
          <p:nvPr/>
        </p:nvCxnSpPr>
        <p:spPr>
          <a:xfrm>
            <a:off x="2471954" y="1384715"/>
            <a:ext cx="0" cy="4727864"/>
          </a:xfrm>
          <a:prstGeom prst="straightConnector1">
            <a:avLst/>
          </a:prstGeom>
          <a:ln w="28575">
            <a:solidFill>
              <a:schemeClr val="accent2">
                <a:lumMod val="7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0" name="Textfeld 59">
            <a:extLst>
              <a:ext uri="{FF2B5EF4-FFF2-40B4-BE49-F238E27FC236}">
                <a16:creationId xmlns:a16="http://schemas.microsoft.com/office/drawing/2014/main" xmlns="" id="{4596AAE1-7F49-744B-BB4D-A7E8755D0336}"/>
              </a:ext>
            </a:extLst>
          </p:cNvPr>
          <p:cNvSpPr txBox="1"/>
          <p:nvPr/>
        </p:nvSpPr>
        <p:spPr>
          <a:xfrm>
            <a:off x="559750" y="1394690"/>
            <a:ext cx="461665" cy="1193596"/>
          </a:xfrm>
          <a:prstGeom prst="rect">
            <a:avLst/>
          </a:prstGeom>
          <a:noFill/>
        </p:spPr>
        <p:txBody>
          <a:bodyPr vert="vert270" wrap="none" rtlCol="0">
            <a:spAutoFit/>
          </a:bodyPr>
          <a:lstStyle/>
          <a:p>
            <a:r>
              <a:rPr lang="de-DE" dirty="0"/>
              <a:t> = 50 </a:t>
            </a:r>
            <a:r>
              <a:rPr lang="de-DE" dirty="0" err="1"/>
              <a:t>uN</a:t>
            </a:r>
            <a:r>
              <a:rPr lang="de-DE" dirty="0"/>
              <a:t>/ha</a:t>
            </a:r>
            <a:endParaRPr lang="x-none" dirty="0"/>
          </a:p>
        </p:txBody>
      </p:sp>
      <p:sp>
        <p:nvSpPr>
          <p:cNvPr id="61" name="Textfeld 60">
            <a:extLst>
              <a:ext uri="{FF2B5EF4-FFF2-40B4-BE49-F238E27FC236}">
                <a16:creationId xmlns:a16="http://schemas.microsoft.com/office/drawing/2014/main" xmlns="" id="{F21680F9-4B34-C8C5-379D-BFBD4EFDDB0B}"/>
              </a:ext>
            </a:extLst>
          </p:cNvPr>
          <p:cNvSpPr txBox="1"/>
          <p:nvPr/>
        </p:nvSpPr>
        <p:spPr>
          <a:xfrm>
            <a:off x="1458929" y="1394690"/>
            <a:ext cx="461665" cy="1193596"/>
          </a:xfrm>
          <a:prstGeom prst="rect">
            <a:avLst/>
          </a:prstGeom>
          <a:noFill/>
        </p:spPr>
        <p:txBody>
          <a:bodyPr vert="vert270" wrap="none" rtlCol="0">
            <a:spAutoFit/>
          </a:bodyPr>
          <a:lstStyle/>
          <a:p>
            <a:r>
              <a:rPr lang="de-DE" dirty="0"/>
              <a:t> = 70 </a:t>
            </a:r>
            <a:r>
              <a:rPr lang="de-DE" dirty="0" err="1"/>
              <a:t>uN</a:t>
            </a:r>
            <a:r>
              <a:rPr lang="de-DE" dirty="0"/>
              <a:t>/ha</a:t>
            </a:r>
            <a:endParaRPr lang="x-none" dirty="0"/>
          </a:p>
        </p:txBody>
      </p:sp>
      <p:sp>
        <p:nvSpPr>
          <p:cNvPr id="62" name="Textfeld 61">
            <a:extLst>
              <a:ext uri="{FF2B5EF4-FFF2-40B4-BE49-F238E27FC236}">
                <a16:creationId xmlns:a16="http://schemas.microsoft.com/office/drawing/2014/main" xmlns="" id="{1E74D831-DF88-EFCA-B754-26C4AE65CA5E}"/>
              </a:ext>
            </a:extLst>
          </p:cNvPr>
          <p:cNvSpPr txBox="1"/>
          <p:nvPr/>
        </p:nvSpPr>
        <p:spPr>
          <a:xfrm>
            <a:off x="2471954" y="1394690"/>
            <a:ext cx="461665" cy="1193596"/>
          </a:xfrm>
          <a:prstGeom prst="rect">
            <a:avLst/>
          </a:prstGeom>
          <a:noFill/>
        </p:spPr>
        <p:txBody>
          <a:bodyPr vert="vert270" wrap="none" rtlCol="0">
            <a:spAutoFit/>
          </a:bodyPr>
          <a:lstStyle/>
          <a:p>
            <a:r>
              <a:rPr lang="de-DE" dirty="0"/>
              <a:t> = 50 </a:t>
            </a:r>
            <a:r>
              <a:rPr lang="de-DE" dirty="0" err="1"/>
              <a:t>uN</a:t>
            </a:r>
            <a:r>
              <a:rPr lang="de-DE" dirty="0"/>
              <a:t>/ha</a:t>
            </a:r>
            <a:endParaRPr lang="x-none" dirty="0"/>
          </a:p>
        </p:txBody>
      </p:sp>
      <p:sp>
        <p:nvSpPr>
          <p:cNvPr id="63" name="Line 2051">
            <a:extLst>
              <a:ext uri="{FF2B5EF4-FFF2-40B4-BE49-F238E27FC236}">
                <a16:creationId xmlns:a16="http://schemas.microsoft.com/office/drawing/2014/main" xmlns="" id="{64952BF1-50FC-E0D2-7D79-45257CADCD9F}"/>
              </a:ext>
            </a:extLst>
          </p:cNvPr>
          <p:cNvSpPr>
            <a:spLocks noChangeShapeType="1"/>
          </p:cNvSpPr>
          <p:nvPr/>
        </p:nvSpPr>
        <p:spPr bwMode="auto">
          <a:xfrm>
            <a:off x="346228" y="6138536"/>
            <a:ext cx="9241115" cy="5261"/>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64" name="Line 2058">
            <a:extLst>
              <a:ext uri="{FF2B5EF4-FFF2-40B4-BE49-F238E27FC236}">
                <a16:creationId xmlns:a16="http://schemas.microsoft.com/office/drawing/2014/main" xmlns="" id="{C119F291-125E-37F9-9B07-961606C781F5}"/>
              </a:ext>
            </a:extLst>
          </p:cNvPr>
          <p:cNvSpPr>
            <a:spLocks noChangeShapeType="1"/>
          </p:cNvSpPr>
          <p:nvPr/>
        </p:nvSpPr>
        <p:spPr bwMode="auto">
          <a:xfrm>
            <a:off x="4224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65" name="Line 2059">
            <a:extLst>
              <a:ext uri="{FF2B5EF4-FFF2-40B4-BE49-F238E27FC236}">
                <a16:creationId xmlns:a16="http://schemas.microsoft.com/office/drawing/2014/main" xmlns="" id="{8BA76FD8-E95C-5A78-6EB3-BD667138D050}"/>
              </a:ext>
            </a:extLst>
          </p:cNvPr>
          <p:cNvSpPr>
            <a:spLocks noChangeShapeType="1"/>
          </p:cNvSpPr>
          <p:nvPr/>
        </p:nvSpPr>
        <p:spPr bwMode="auto">
          <a:xfrm>
            <a:off x="12606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1" name="Line 2060">
            <a:extLst>
              <a:ext uri="{FF2B5EF4-FFF2-40B4-BE49-F238E27FC236}">
                <a16:creationId xmlns:a16="http://schemas.microsoft.com/office/drawing/2014/main" xmlns="" id="{00F46F41-A5EB-CB7D-B347-0567101599F9}"/>
              </a:ext>
            </a:extLst>
          </p:cNvPr>
          <p:cNvSpPr>
            <a:spLocks noChangeShapeType="1"/>
          </p:cNvSpPr>
          <p:nvPr/>
        </p:nvSpPr>
        <p:spPr bwMode="auto">
          <a:xfrm>
            <a:off x="20226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2" name="Line 2061">
            <a:extLst>
              <a:ext uri="{FF2B5EF4-FFF2-40B4-BE49-F238E27FC236}">
                <a16:creationId xmlns:a16="http://schemas.microsoft.com/office/drawing/2014/main" xmlns="" id="{9E521B23-ABB1-087A-0AFF-DDD0EB9B6C14}"/>
              </a:ext>
            </a:extLst>
          </p:cNvPr>
          <p:cNvSpPr>
            <a:spLocks noChangeShapeType="1"/>
          </p:cNvSpPr>
          <p:nvPr/>
        </p:nvSpPr>
        <p:spPr bwMode="auto">
          <a:xfrm>
            <a:off x="28608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3" name="Line 2062">
            <a:extLst>
              <a:ext uri="{FF2B5EF4-FFF2-40B4-BE49-F238E27FC236}">
                <a16:creationId xmlns:a16="http://schemas.microsoft.com/office/drawing/2014/main" xmlns="" id="{0E30CFF6-3DBE-1C24-016F-D0BB8505D05C}"/>
              </a:ext>
            </a:extLst>
          </p:cNvPr>
          <p:cNvSpPr>
            <a:spLocks noChangeShapeType="1"/>
          </p:cNvSpPr>
          <p:nvPr/>
        </p:nvSpPr>
        <p:spPr bwMode="auto">
          <a:xfrm>
            <a:off x="36990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4" name="Line 2063">
            <a:extLst>
              <a:ext uri="{FF2B5EF4-FFF2-40B4-BE49-F238E27FC236}">
                <a16:creationId xmlns:a16="http://schemas.microsoft.com/office/drawing/2014/main" xmlns="" id="{453A2F23-B113-624D-385F-B67D31A086F6}"/>
              </a:ext>
            </a:extLst>
          </p:cNvPr>
          <p:cNvSpPr>
            <a:spLocks noChangeShapeType="1"/>
          </p:cNvSpPr>
          <p:nvPr/>
        </p:nvSpPr>
        <p:spPr bwMode="auto">
          <a:xfrm>
            <a:off x="70518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5" name="Line 2064">
            <a:extLst>
              <a:ext uri="{FF2B5EF4-FFF2-40B4-BE49-F238E27FC236}">
                <a16:creationId xmlns:a16="http://schemas.microsoft.com/office/drawing/2014/main" xmlns="" id="{72B5598C-0C9F-4A38-B322-44BCACB3244E}"/>
              </a:ext>
            </a:extLst>
          </p:cNvPr>
          <p:cNvSpPr>
            <a:spLocks noChangeShapeType="1"/>
          </p:cNvSpPr>
          <p:nvPr/>
        </p:nvSpPr>
        <p:spPr bwMode="auto">
          <a:xfrm>
            <a:off x="62136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6" name="Line 2065">
            <a:extLst>
              <a:ext uri="{FF2B5EF4-FFF2-40B4-BE49-F238E27FC236}">
                <a16:creationId xmlns:a16="http://schemas.microsoft.com/office/drawing/2014/main" xmlns="" id="{8C553FB6-518C-25EC-AFB5-CF2D940ECECE}"/>
              </a:ext>
            </a:extLst>
          </p:cNvPr>
          <p:cNvSpPr>
            <a:spLocks noChangeShapeType="1"/>
          </p:cNvSpPr>
          <p:nvPr/>
        </p:nvSpPr>
        <p:spPr bwMode="auto">
          <a:xfrm>
            <a:off x="53754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7" name="Line 2066">
            <a:extLst>
              <a:ext uri="{FF2B5EF4-FFF2-40B4-BE49-F238E27FC236}">
                <a16:creationId xmlns:a16="http://schemas.microsoft.com/office/drawing/2014/main" xmlns="" id="{6FE8AC23-5689-55B6-87A5-D2ABA2C57142}"/>
              </a:ext>
            </a:extLst>
          </p:cNvPr>
          <p:cNvSpPr>
            <a:spLocks noChangeShapeType="1"/>
          </p:cNvSpPr>
          <p:nvPr/>
        </p:nvSpPr>
        <p:spPr bwMode="auto">
          <a:xfrm>
            <a:off x="45372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8" name="Line 2067">
            <a:extLst>
              <a:ext uri="{FF2B5EF4-FFF2-40B4-BE49-F238E27FC236}">
                <a16:creationId xmlns:a16="http://schemas.microsoft.com/office/drawing/2014/main" xmlns="" id="{53B03E05-DC5D-DAFF-256B-872622873CB6}"/>
              </a:ext>
            </a:extLst>
          </p:cNvPr>
          <p:cNvSpPr>
            <a:spLocks noChangeShapeType="1"/>
          </p:cNvSpPr>
          <p:nvPr/>
        </p:nvSpPr>
        <p:spPr bwMode="auto">
          <a:xfrm>
            <a:off x="87282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9" name="Line 2068">
            <a:extLst>
              <a:ext uri="{FF2B5EF4-FFF2-40B4-BE49-F238E27FC236}">
                <a16:creationId xmlns:a16="http://schemas.microsoft.com/office/drawing/2014/main" xmlns="" id="{361B9D48-B7D9-3400-86C6-984F29E81F73}"/>
              </a:ext>
            </a:extLst>
          </p:cNvPr>
          <p:cNvSpPr>
            <a:spLocks noChangeShapeType="1"/>
          </p:cNvSpPr>
          <p:nvPr/>
        </p:nvSpPr>
        <p:spPr bwMode="auto">
          <a:xfrm>
            <a:off x="78900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80" name="Text Box 2069">
            <a:extLst>
              <a:ext uri="{FF2B5EF4-FFF2-40B4-BE49-F238E27FC236}">
                <a16:creationId xmlns:a16="http://schemas.microsoft.com/office/drawing/2014/main" xmlns="" id="{2F79A961-1187-289B-F7B1-A7493651C5C3}"/>
              </a:ext>
            </a:extLst>
          </p:cNvPr>
          <p:cNvSpPr txBox="1">
            <a:spLocks noChangeArrowheads="1"/>
          </p:cNvSpPr>
          <p:nvPr/>
        </p:nvSpPr>
        <p:spPr bwMode="auto">
          <a:xfrm>
            <a:off x="1938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janvier</a:t>
            </a:r>
            <a:endParaRPr lang="fr-FR" altLang="de-DE" sz="1400" dirty="0">
              <a:highlight>
                <a:srgbClr val="FFFF00"/>
              </a:highlight>
              <a:latin typeface="Arial" panose="020B0604020202020204" pitchFamily="34" charset="0"/>
            </a:endParaRPr>
          </a:p>
        </p:txBody>
      </p:sp>
      <p:sp>
        <p:nvSpPr>
          <p:cNvPr id="81" name="Text Box 2070">
            <a:extLst>
              <a:ext uri="{FF2B5EF4-FFF2-40B4-BE49-F238E27FC236}">
                <a16:creationId xmlns:a16="http://schemas.microsoft.com/office/drawing/2014/main" xmlns="" id="{0A2474FA-6AED-FDBF-D102-B5600161A20F}"/>
              </a:ext>
            </a:extLst>
          </p:cNvPr>
          <p:cNvSpPr txBox="1">
            <a:spLocks noChangeArrowheads="1"/>
          </p:cNvSpPr>
          <p:nvPr/>
        </p:nvSpPr>
        <p:spPr bwMode="auto">
          <a:xfrm>
            <a:off x="42324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juin</a:t>
            </a:r>
            <a:endParaRPr lang="fr-FR" altLang="de-DE" sz="1400" dirty="0">
              <a:highlight>
                <a:srgbClr val="FFFF00"/>
              </a:highlight>
              <a:latin typeface="Arial" panose="020B0604020202020204" pitchFamily="34" charset="0"/>
            </a:endParaRPr>
          </a:p>
        </p:txBody>
      </p:sp>
      <p:sp>
        <p:nvSpPr>
          <p:cNvPr id="82" name="Text Box 2071">
            <a:extLst>
              <a:ext uri="{FF2B5EF4-FFF2-40B4-BE49-F238E27FC236}">
                <a16:creationId xmlns:a16="http://schemas.microsoft.com/office/drawing/2014/main" xmlns="" id="{B95166AF-240C-2BEE-1E55-21076F30DB78}"/>
              </a:ext>
            </a:extLst>
          </p:cNvPr>
          <p:cNvSpPr txBox="1">
            <a:spLocks noChangeArrowheads="1"/>
          </p:cNvSpPr>
          <p:nvPr/>
        </p:nvSpPr>
        <p:spPr bwMode="auto">
          <a:xfrm>
            <a:off x="34704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mai</a:t>
            </a:r>
            <a:endParaRPr lang="fr-FR" altLang="de-DE" sz="1400" dirty="0">
              <a:highlight>
                <a:srgbClr val="FFFF00"/>
              </a:highlight>
              <a:latin typeface="Arial" panose="020B0604020202020204" pitchFamily="34" charset="0"/>
            </a:endParaRPr>
          </a:p>
        </p:txBody>
      </p:sp>
      <p:sp>
        <p:nvSpPr>
          <p:cNvPr id="83" name="Text Box 2072">
            <a:extLst>
              <a:ext uri="{FF2B5EF4-FFF2-40B4-BE49-F238E27FC236}">
                <a16:creationId xmlns:a16="http://schemas.microsoft.com/office/drawing/2014/main" xmlns="" id="{71F6B3FB-D676-6B23-043E-9AF5745EE6F7}"/>
              </a:ext>
            </a:extLst>
          </p:cNvPr>
          <p:cNvSpPr txBox="1">
            <a:spLocks noChangeArrowheads="1"/>
          </p:cNvSpPr>
          <p:nvPr/>
        </p:nvSpPr>
        <p:spPr bwMode="auto">
          <a:xfrm>
            <a:off x="26322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avril</a:t>
            </a:r>
            <a:endParaRPr lang="fr-FR" altLang="de-DE" sz="1400" dirty="0">
              <a:highlight>
                <a:srgbClr val="FFFF00"/>
              </a:highlight>
              <a:latin typeface="Arial" panose="020B0604020202020204" pitchFamily="34" charset="0"/>
            </a:endParaRPr>
          </a:p>
        </p:txBody>
      </p:sp>
      <p:sp>
        <p:nvSpPr>
          <p:cNvPr id="84" name="Text Box 2073">
            <a:extLst>
              <a:ext uri="{FF2B5EF4-FFF2-40B4-BE49-F238E27FC236}">
                <a16:creationId xmlns:a16="http://schemas.microsoft.com/office/drawing/2014/main" xmlns="" id="{63C86228-4A9F-DF73-90E4-7343F1652692}"/>
              </a:ext>
            </a:extLst>
          </p:cNvPr>
          <p:cNvSpPr txBox="1">
            <a:spLocks noChangeArrowheads="1"/>
          </p:cNvSpPr>
          <p:nvPr/>
        </p:nvSpPr>
        <p:spPr bwMode="auto">
          <a:xfrm>
            <a:off x="1788387"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mars</a:t>
            </a:r>
            <a:endParaRPr lang="fr-FR" altLang="de-DE" sz="1400" dirty="0">
              <a:highlight>
                <a:srgbClr val="FFFF00"/>
              </a:highlight>
              <a:latin typeface="Arial" panose="020B0604020202020204" pitchFamily="34" charset="0"/>
            </a:endParaRPr>
          </a:p>
        </p:txBody>
      </p:sp>
      <p:sp>
        <p:nvSpPr>
          <p:cNvPr id="85" name="Text Box 2074">
            <a:extLst>
              <a:ext uri="{FF2B5EF4-FFF2-40B4-BE49-F238E27FC236}">
                <a16:creationId xmlns:a16="http://schemas.microsoft.com/office/drawing/2014/main" xmlns="" id="{38982475-E728-752C-C2CC-6436C43FF7D2}"/>
              </a:ext>
            </a:extLst>
          </p:cNvPr>
          <p:cNvSpPr txBox="1">
            <a:spLocks noChangeArrowheads="1"/>
          </p:cNvSpPr>
          <p:nvPr/>
        </p:nvSpPr>
        <p:spPr bwMode="auto">
          <a:xfrm>
            <a:off x="9558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février</a:t>
            </a:r>
            <a:endParaRPr lang="fr-FR" altLang="de-DE" sz="1400" dirty="0">
              <a:highlight>
                <a:srgbClr val="FFFF00"/>
              </a:highlight>
              <a:latin typeface="Arial" panose="020B0604020202020204" pitchFamily="34" charset="0"/>
            </a:endParaRPr>
          </a:p>
        </p:txBody>
      </p:sp>
      <p:sp>
        <p:nvSpPr>
          <p:cNvPr id="86" name="Text Box 2075">
            <a:extLst>
              <a:ext uri="{FF2B5EF4-FFF2-40B4-BE49-F238E27FC236}">
                <a16:creationId xmlns:a16="http://schemas.microsoft.com/office/drawing/2014/main" xmlns="" id="{365CA9C1-6272-E358-950B-F28D002E328E}"/>
              </a:ext>
            </a:extLst>
          </p:cNvPr>
          <p:cNvSpPr txBox="1">
            <a:spLocks noChangeArrowheads="1"/>
          </p:cNvSpPr>
          <p:nvPr/>
        </p:nvSpPr>
        <p:spPr bwMode="auto">
          <a:xfrm>
            <a:off x="7470928" y="6146818"/>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octobre</a:t>
            </a:r>
            <a:endParaRPr lang="fr-FR" altLang="de-DE" sz="1400" dirty="0">
              <a:highlight>
                <a:srgbClr val="FFFF00"/>
              </a:highlight>
              <a:latin typeface="Arial" panose="020B0604020202020204" pitchFamily="34" charset="0"/>
            </a:endParaRPr>
          </a:p>
        </p:txBody>
      </p:sp>
      <p:sp>
        <p:nvSpPr>
          <p:cNvPr id="87" name="Text Box 2076">
            <a:extLst>
              <a:ext uri="{FF2B5EF4-FFF2-40B4-BE49-F238E27FC236}">
                <a16:creationId xmlns:a16="http://schemas.microsoft.com/office/drawing/2014/main" xmlns="" id="{EADA5B82-191D-A51A-EC1F-7D15B9422653}"/>
              </a:ext>
            </a:extLst>
          </p:cNvPr>
          <p:cNvSpPr txBox="1">
            <a:spLocks noChangeArrowheads="1"/>
          </p:cNvSpPr>
          <p:nvPr/>
        </p:nvSpPr>
        <p:spPr bwMode="auto">
          <a:xfrm>
            <a:off x="6518429" y="6138537"/>
            <a:ext cx="10668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septembre</a:t>
            </a:r>
            <a:endParaRPr lang="fr-FR" altLang="de-DE" sz="1400" dirty="0">
              <a:highlight>
                <a:srgbClr val="FFFF00"/>
              </a:highlight>
              <a:latin typeface="Arial" panose="020B0604020202020204" pitchFamily="34" charset="0"/>
            </a:endParaRPr>
          </a:p>
        </p:txBody>
      </p:sp>
      <p:sp>
        <p:nvSpPr>
          <p:cNvPr id="88" name="Text Box 2077">
            <a:extLst>
              <a:ext uri="{FF2B5EF4-FFF2-40B4-BE49-F238E27FC236}">
                <a16:creationId xmlns:a16="http://schemas.microsoft.com/office/drawing/2014/main" xmlns="" id="{4C31F2AF-83AF-3FE0-7468-9FC8012FA9F8}"/>
              </a:ext>
            </a:extLst>
          </p:cNvPr>
          <p:cNvSpPr txBox="1">
            <a:spLocks noChangeArrowheads="1"/>
          </p:cNvSpPr>
          <p:nvPr/>
        </p:nvSpPr>
        <p:spPr bwMode="auto">
          <a:xfrm>
            <a:off x="5946929" y="6149118"/>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aout</a:t>
            </a:r>
            <a:endParaRPr lang="fr-FR" altLang="de-DE" sz="1400" dirty="0">
              <a:highlight>
                <a:srgbClr val="FFFF00"/>
              </a:highlight>
              <a:latin typeface="Arial" panose="020B0604020202020204" pitchFamily="34" charset="0"/>
            </a:endParaRPr>
          </a:p>
        </p:txBody>
      </p:sp>
      <p:sp>
        <p:nvSpPr>
          <p:cNvPr id="89" name="Text Box 2078">
            <a:extLst>
              <a:ext uri="{FF2B5EF4-FFF2-40B4-BE49-F238E27FC236}">
                <a16:creationId xmlns:a16="http://schemas.microsoft.com/office/drawing/2014/main" xmlns="" id="{4427823E-451F-BDA6-E66E-D09D40C9B6D5}"/>
              </a:ext>
            </a:extLst>
          </p:cNvPr>
          <p:cNvSpPr txBox="1">
            <a:spLocks noChangeArrowheads="1"/>
          </p:cNvSpPr>
          <p:nvPr/>
        </p:nvSpPr>
        <p:spPr bwMode="auto">
          <a:xfrm>
            <a:off x="51468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juillet</a:t>
            </a:r>
            <a:endParaRPr lang="fr-FR" altLang="de-DE" sz="1400" dirty="0">
              <a:highlight>
                <a:srgbClr val="FFFF00"/>
              </a:highlight>
              <a:latin typeface="Arial" panose="020B0604020202020204" pitchFamily="34" charset="0"/>
            </a:endParaRPr>
          </a:p>
        </p:txBody>
      </p:sp>
      <p:sp>
        <p:nvSpPr>
          <p:cNvPr id="90" name="Line 2058">
            <a:extLst>
              <a:ext uri="{FF2B5EF4-FFF2-40B4-BE49-F238E27FC236}">
                <a16:creationId xmlns:a16="http://schemas.microsoft.com/office/drawing/2014/main" xmlns="" id="{E4F7B11A-2378-578C-6642-382D5F26BEDF}"/>
              </a:ext>
            </a:extLst>
          </p:cNvPr>
          <p:cNvSpPr>
            <a:spLocks noChangeShapeType="1"/>
          </p:cNvSpPr>
          <p:nvPr/>
        </p:nvSpPr>
        <p:spPr bwMode="auto">
          <a:xfrm>
            <a:off x="4224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1" name="Line 2059">
            <a:extLst>
              <a:ext uri="{FF2B5EF4-FFF2-40B4-BE49-F238E27FC236}">
                <a16:creationId xmlns:a16="http://schemas.microsoft.com/office/drawing/2014/main" xmlns="" id="{1D3F5384-1AB6-930E-C5FF-CFD13DC7E17C}"/>
              </a:ext>
            </a:extLst>
          </p:cNvPr>
          <p:cNvSpPr>
            <a:spLocks noChangeShapeType="1"/>
          </p:cNvSpPr>
          <p:nvPr/>
        </p:nvSpPr>
        <p:spPr bwMode="auto">
          <a:xfrm>
            <a:off x="12606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2" name="Line 2061">
            <a:extLst>
              <a:ext uri="{FF2B5EF4-FFF2-40B4-BE49-F238E27FC236}">
                <a16:creationId xmlns:a16="http://schemas.microsoft.com/office/drawing/2014/main" xmlns="" id="{8112631E-8AE4-7D35-13C5-39FE249072CE}"/>
              </a:ext>
            </a:extLst>
          </p:cNvPr>
          <p:cNvSpPr>
            <a:spLocks noChangeShapeType="1"/>
          </p:cNvSpPr>
          <p:nvPr/>
        </p:nvSpPr>
        <p:spPr bwMode="auto">
          <a:xfrm>
            <a:off x="28608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3" name="Line 2062">
            <a:extLst>
              <a:ext uri="{FF2B5EF4-FFF2-40B4-BE49-F238E27FC236}">
                <a16:creationId xmlns:a16="http://schemas.microsoft.com/office/drawing/2014/main" xmlns="" id="{86132B95-BB95-2E93-7585-A491735FAA49}"/>
              </a:ext>
            </a:extLst>
          </p:cNvPr>
          <p:cNvSpPr>
            <a:spLocks noChangeShapeType="1"/>
          </p:cNvSpPr>
          <p:nvPr/>
        </p:nvSpPr>
        <p:spPr bwMode="auto">
          <a:xfrm>
            <a:off x="36990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4" name="Line 2063">
            <a:extLst>
              <a:ext uri="{FF2B5EF4-FFF2-40B4-BE49-F238E27FC236}">
                <a16:creationId xmlns:a16="http://schemas.microsoft.com/office/drawing/2014/main" xmlns="" id="{CEC23919-9326-DE1D-8755-452E0B6E01D4}"/>
              </a:ext>
            </a:extLst>
          </p:cNvPr>
          <p:cNvSpPr>
            <a:spLocks noChangeShapeType="1"/>
          </p:cNvSpPr>
          <p:nvPr/>
        </p:nvSpPr>
        <p:spPr bwMode="auto">
          <a:xfrm>
            <a:off x="70518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5" name="Line 2064">
            <a:extLst>
              <a:ext uri="{FF2B5EF4-FFF2-40B4-BE49-F238E27FC236}">
                <a16:creationId xmlns:a16="http://schemas.microsoft.com/office/drawing/2014/main" xmlns="" id="{100414ED-5888-7080-4262-432F6359CCFD}"/>
              </a:ext>
            </a:extLst>
          </p:cNvPr>
          <p:cNvSpPr>
            <a:spLocks noChangeShapeType="1"/>
          </p:cNvSpPr>
          <p:nvPr/>
        </p:nvSpPr>
        <p:spPr bwMode="auto">
          <a:xfrm>
            <a:off x="62136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6" name="Line 2065">
            <a:extLst>
              <a:ext uri="{FF2B5EF4-FFF2-40B4-BE49-F238E27FC236}">
                <a16:creationId xmlns:a16="http://schemas.microsoft.com/office/drawing/2014/main" xmlns="" id="{0C0EA820-D3E7-5980-7612-FC18B20146CE}"/>
              </a:ext>
            </a:extLst>
          </p:cNvPr>
          <p:cNvSpPr>
            <a:spLocks noChangeShapeType="1"/>
          </p:cNvSpPr>
          <p:nvPr/>
        </p:nvSpPr>
        <p:spPr bwMode="auto">
          <a:xfrm>
            <a:off x="53754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7" name="Line 2066">
            <a:extLst>
              <a:ext uri="{FF2B5EF4-FFF2-40B4-BE49-F238E27FC236}">
                <a16:creationId xmlns:a16="http://schemas.microsoft.com/office/drawing/2014/main" xmlns="" id="{8FEE4A42-F9B1-48CE-6640-EF2160CE2AB8}"/>
              </a:ext>
            </a:extLst>
          </p:cNvPr>
          <p:cNvSpPr>
            <a:spLocks noChangeShapeType="1"/>
          </p:cNvSpPr>
          <p:nvPr/>
        </p:nvSpPr>
        <p:spPr bwMode="auto">
          <a:xfrm>
            <a:off x="45372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8" name="Line 2067">
            <a:extLst>
              <a:ext uri="{FF2B5EF4-FFF2-40B4-BE49-F238E27FC236}">
                <a16:creationId xmlns:a16="http://schemas.microsoft.com/office/drawing/2014/main" xmlns="" id="{2E59F7E5-63BB-161A-2D7E-869574D9A51F}"/>
              </a:ext>
            </a:extLst>
          </p:cNvPr>
          <p:cNvSpPr>
            <a:spLocks noChangeShapeType="1"/>
          </p:cNvSpPr>
          <p:nvPr/>
        </p:nvSpPr>
        <p:spPr bwMode="auto">
          <a:xfrm>
            <a:off x="9601070" y="615239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9" name="Text Box 2075">
            <a:extLst>
              <a:ext uri="{FF2B5EF4-FFF2-40B4-BE49-F238E27FC236}">
                <a16:creationId xmlns:a16="http://schemas.microsoft.com/office/drawing/2014/main" xmlns="" id="{6DB7F8D9-4AFB-5B6C-497C-4BC871ADCF29}"/>
              </a:ext>
            </a:extLst>
          </p:cNvPr>
          <p:cNvSpPr txBox="1">
            <a:spLocks noChangeArrowheads="1"/>
          </p:cNvSpPr>
          <p:nvPr/>
        </p:nvSpPr>
        <p:spPr bwMode="auto">
          <a:xfrm>
            <a:off x="8232936" y="6159094"/>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novembre</a:t>
            </a:r>
            <a:endParaRPr lang="fr-FR" altLang="de-DE" sz="1400" dirty="0">
              <a:highlight>
                <a:srgbClr val="FFFF00"/>
              </a:highlight>
              <a:latin typeface="Arial" panose="020B0604020202020204" pitchFamily="34" charset="0"/>
            </a:endParaRPr>
          </a:p>
        </p:txBody>
      </p:sp>
      <p:sp>
        <p:nvSpPr>
          <p:cNvPr id="100" name="Text Box 2075">
            <a:extLst>
              <a:ext uri="{FF2B5EF4-FFF2-40B4-BE49-F238E27FC236}">
                <a16:creationId xmlns:a16="http://schemas.microsoft.com/office/drawing/2014/main" xmlns="" id="{197123D2-A342-93C4-B2D8-8A72B03D8D2D}"/>
              </a:ext>
            </a:extLst>
          </p:cNvPr>
          <p:cNvSpPr txBox="1">
            <a:spLocks noChangeArrowheads="1"/>
          </p:cNvSpPr>
          <p:nvPr/>
        </p:nvSpPr>
        <p:spPr bwMode="auto">
          <a:xfrm>
            <a:off x="9168250" y="6146818"/>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décembre</a:t>
            </a:r>
            <a:endParaRPr lang="fr-FR" altLang="de-DE" sz="1400" dirty="0">
              <a:highlight>
                <a:srgbClr val="FFFF00"/>
              </a:highlight>
              <a:latin typeface="Arial" panose="020B0604020202020204" pitchFamily="34" charset="0"/>
            </a:endParaRPr>
          </a:p>
        </p:txBody>
      </p:sp>
      <p:cxnSp>
        <p:nvCxnSpPr>
          <p:cNvPr id="106" name="Gerade Verbindung mit Pfeil 105">
            <a:extLst>
              <a:ext uri="{FF2B5EF4-FFF2-40B4-BE49-F238E27FC236}">
                <a16:creationId xmlns:a16="http://schemas.microsoft.com/office/drawing/2014/main" xmlns="" id="{026D74B0-6D89-CDBE-836A-CD64B9210F29}"/>
              </a:ext>
            </a:extLst>
          </p:cNvPr>
          <p:cNvCxnSpPr>
            <a:cxnSpLocks/>
          </p:cNvCxnSpPr>
          <p:nvPr/>
        </p:nvCxnSpPr>
        <p:spPr>
          <a:xfrm>
            <a:off x="7481391" y="1415933"/>
            <a:ext cx="0" cy="4727864"/>
          </a:xfrm>
          <a:prstGeom prst="straightConnector1">
            <a:avLst/>
          </a:prstGeom>
          <a:ln w="28575">
            <a:solidFill>
              <a:schemeClr val="accent2">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07" name="Textfeld 106">
            <a:extLst>
              <a:ext uri="{FF2B5EF4-FFF2-40B4-BE49-F238E27FC236}">
                <a16:creationId xmlns:a16="http://schemas.microsoft.com/office/drawing/2014/main" xmlns="" id="{257EE165-463F-5B3B-8845-6C400E4CBBB4}"/>
              </a:ext>
            </a:extLst>
          </p:cNvPr>
          <p:cNvSpPr txBox="1"/>
          <p:nvPr/>
        </p:nvSpPr>
        <p:spPr>
          <a:xfrm>
            <a:off x="7464230" y="1416334"/>
            <a:ext cx="461665" cy="1076577"/>
          </a:xfrm>
          <a:prstGeom prst="rect">
            <a:avLst/>
          </a:prstGeom>
          <a:noFill/>
        </p:spPr>
        <p:txBody>
          <a:bodyPr vert="vert270" wrap="none" rtlCol="0">
            <a:spAutoFit/>
          </a:bodyPr>
          <a:lstStyle/>
          <a:p>
            <a:r>
              <a:rPr lang="de-DE" dirty="0"/>
              <a:t> = 0 </a:t>
            </a:r>
            <a:r>
              <a:rPr lang="de-DE" dirty="0" err="1"/>
              <a:t>uN</a:t>
            </a:r>
            <a:r>
              <a:rPr lang="de-DE" dirty="0"/>
              <a:t>/ha</a:t>
            </a:r>
            <a:endParaRPr lang="x-none" dirty="0"/>
          </a:p>
        </p:txBody>
      </p:sp>
      <p:sp>
        <p:nvSpPr>
          <p:cNvPr id="108" name="Textfeld 107">
            <a:extLst>
              <a:ext uri="{FF2B5EF4-FFF2-40B4-BE49-F238E27FC236}">
                <a16:creationId xmlns:a16="http://schemas.microsoft.com/office/drawing/2014/main" xmlns="" id="{7B6BDB44-4106-F653-B0DC-6A5334388A4D}"/>
              </a:ext>
            </a:extLst>
          </p:cNvPr>
          <p:cNvSpPr txBox="1"/>
          <p:nvPr/>
        </p:nvSpPr>
        <p:spPr>
          <a:xfrm>
            <a:off x="3416655" y="150752"/>
            <a:ext cx="4260590" cy="369332"/>
          </a:xfrm>
          <a:prstGeom prst="rect">
            <a:avLst/>
          </a:prstGeom>
          <a:noFill/>
        </p:spPr>
        <p:txBody>
          <a:bodyPr wrap="none" rtlCol="0">
            <a:spAutoFit/>
          </a:bodyPr>
          <a:lstStyle/>
          <a:p>
            <a:r>
              <a:rPr lang="fr-FR" dirty="0">
                <a:highlight>
                  <a:srgbClr val="FFFF00"/>
                </a:highlight>
              </a:rPr>
              <a:t>« S'attendre au pire et espérer le meilleur »</a:t>
            </a:r>
            <a:endParaRPr lang="x-none" dirty="0">
              <a:highlight>
                <a:srgbClr val="FFFF00"/>
              </a:highlight>
            </a:endParaRPr>
          </a:p>
        </p:txBody>
      </p:sp>
    </p:spTree>
    <p:extLst>
      <p:ext uri="{BB962C8B-B14F-4D97-AF65-F5344CB8AC3E}">
        <p14:creationId xmlns:p14="http://schemas.microsoft.com/office/powerpoint/2010/main" xmlns="" val="3479526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2051">
            <a:extLst>
              <a:ext uri="{FF2B5EF4-FFF2-40B4-BE49-F238E27FC236}">
                <a16:creationId xmlns:a16="http://schemas.microsoft.com/office/drawing/2014/main" xmlns="" id="{175AC90C-A5FD-2672-DF04-50B3059C7743}"/>
              </a:ext>
            </a:extLst>
          </p:cNvPr>
          <p:cNvSpPr>
            <a:spLocks noChangeShapeType="1"/>
          </p:cNvSpPr>
          <p:nvPr/>
        </p:nvSpPr>
        <p:spPr bwMode="auto">
          <a:xfrm>
            <a:off x="346229" y="5867400"/>
            <a:ext cx="83820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7" name="Line 2052">
            <a:extLst>
              <a:ext uri="{FF2B5EF4-FFF2-40B4-BE49-F238E27FC236}">
                <a16:creationId xmlns:a16="http://schemas.microsoft.com/office/drawing/2014/main" xmlns="" id="{50BA3B6F-F87B-5CF8-3372-DF72A6A46F01}"/>
              </a:ext>
            </a:extLst>
          </p:cNvPr>
          <p:cNvSpPr>
            <a:spLocks noChangeShapeType="1"/>
          </p:cNvSpPr>
          <p:nvPr/>
        </p:nvSpPr>
        <p:spPr bwMode="auto">
          <a:xfrm flipV="1">
            <a:off x="422429" y="609600"/>
            <a:ext cx="0" cy="52578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8" name="Line 2053">
            <a:extLst>
              <a:ext uri="{FF2B5EF4-FFF2-40B4-BE49-F238E27FC236}">
                <a16:creationId xmlns:a16="http://schemas.microsoft.com/office/drawing/2014/main" xmlns="" id="{2C6863BD-2EE4-CB8C-1EA3-4032231B0C05}"/>
              </a:ext>
            </a:extLst>
          </p:cNvPr>
          <p:cNvSpPr>
            <a:spLocks noChangeShapeType="1"/>
          </p:cNvSpPr>
          <p:nvPr/>
        </p:nvSpPr>
        <p:spPr bwMode="auto">
          <a:xfrm>
            <a:off x="346229" y="838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9" name="Line 2054">
            <a:extLst>
              <a:ext uri="{FF2B5EF4-FFF2-40B4-BE49-F238E27FC236}">
                <a16:creationId xmlns:a16="http://schemas.microsoft.com/office/drawing/2014/main" xmlns="" id="{25E9E2FA-538A-9CA3-8104-D203022165CF}"/>
              </a:ext>
            </a:extLst>
          </p:cNvPr>
          <p:cNvSpPr>
            <a:spLocks noChangeShapeType="1"/>
          </p:cNvSpPr>
          <p:nvPr/>
        </p:nvSpPr>
        <p:spPr bwMode="auto">
          <a:xfrm>
            <a:off x="346229" y="4876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0" name="Line 2055">
            <a:extLst>
              <a:ext uri="{FF2B5EF4-FFF2-40B4-BE49-F238E27FC236}">
                <a16:creationId xmlns:a16="http://schemas.microsoft.com/office/drawing/2014/main" xmlns="" id="{2C0233A7-D529-8BF8-95B0-4F485C615289}"/>
              </a:ext>
            </a:extLst>
          </p:cNvPr>
          <p:cNvSpPr>
            <a:spLocks noChangeShapeType="1"/>
          </p:cNvSpPr>
          <p:nvPr/>
        </p:nvSpPr>
        <p:spPr bwMode="auto">
          <a:xfrm>
            <a:off x="346229" y="3886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1" name="Line 2056">
            <a:extLst>
              <a:ext uri="{FF2B5EF4-FFF2-40B4-BE49-F238E27FC236}">
                <a16:creationId xmlns:a16="http://schemas.microsoft.com/office/drawing/2014/main" xmlns="" id="{92B10BC8-2FD5-0546-C91E-3FBB92F1E747}"/>
              </a:ext>
            </a:extLst>
          </p:cNvPr>
          <p:cNvSpPr>
            <a:spLocks noChangeShapeType="1"/>
          </p:cNvSpPr>
          <p:nvPr/>
        </p:nvSpPr>
        <p:spPr bwMode="auto">
          <a:xfrm>
            <a:off x="346229" y="28194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2" name="Line 2057">
            <a:extLst>
              <a:ext uri="{FF2B5EF4-FFF2-40B4-BE49-F238E27FC236}">
                <a16:creationId xmlns:a16="http://schemas.microsoft.com/office/drawing/2014/main" xmlns="" id="{33ABCA06-8EFE-B9F9-0425-63069C889C76}"/>
              </a:ext>
            </a:extLst>
          </p:cNvPr>
          <p:cNvSpPr>
            <a:spLocks noChangeShapeType="1"/>
          </p:cNvSpPr>
          <p:nvPr/>
        </p:nvSpPr>
        <p:spPr bwMode="auto">
          <a:xfrm>
            <a:off x="346229" y="1828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13" name="Line 2058">
            <a:extLst>
              <a:ext uri="{FF2B5EF4-FFF2-40B4-BE49-F238E27FC236}">
                <a16:creationId xmlns:a16="http://schemas.microsoft.com/office/drawing/2014/main" xmlns="" id="{4158DB19-303E-541A-7F41-7323481AB38A}"/>
              </a:ext>
            </a:extLst>
          </p:cNvPr>
          <p:cNvSpPr>
            <a:spLocks noChangeShapeType="1"/>
          </p:cNvSpPr>
          <p:nvPr/>
        </p:nvSpPr>
        <p:spPr bwMode="auto">
          <a:xfrm>
            <a:off x="422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4" name="Line 2059">
            <a:extLst>
              <a:ext uri="{FF2B5EF4-FFF2-40B4-BE49-F238E27FC236}">
                <a16:creationId xmlns:a16="http://schemas.microsoft.com/office/drawing/2014/main" xmlns="" id="{CF5826D3-8D13-D89F-C6CE-B62819F3F866}"/>
              </a:ext>
            </a:extLst>
          </p:cNvPr>
          <p:cNvSpPr>
            <a:spLocks noChangeShapeType="1"/>
          </p:cNvSpPr>
          <p:nvPr/>
        </p:nvSpPr>
        <p:spPr bwMode="auto">
          <a:xfrm>
            <a:off x="1260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5" name="Line 2060">
            <a:extLst>
              <a:ext uri="{FF2B5EF4-FFF2-40B4-BE49-F238E27FC236}">
                <a16:creationId xmlns:a16="http://schemas.microsoft.com/office/drawing/2014/main" xmlns="" id="{EBF6B92A-4CCF-38E3-2838-72888032537C}"/>
              </a:ext>
            </a:extLst>
          </p:cNvPr>
          <p:cNvSpPr>
            <a:spLocks noChangeShapeType="1"/>
          </p:cNvSpPr>
          <p:nvPr/>
        </p:nvSpPr>
        <p:spPr bwMode="auto">
          <a:xfrm>
            <a:off x="2022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6" name="Line 2061">
            <a:extLst>
              <a:ext uri="{FF2B5EF4-FFF2-40B4-BE49-F238E27FC236}">
                <a16:creationId xmlns:a16="http://schemas.microsoft.com/office/drawing/2014/main" xmlns="" id="{2F58E700-7244-26E3-7AAB-22646443BAC3}"/>
              </a:ext>
            </a:extLst>
          </p:cNvPr>
          <p:cNvSpPr>
            <a:spLocks noChangeShapeType="1"/>
          </p:cNvSpPr>
          <p:nvPr/>
        </p:nvSpPr>
        <p:spPr bwMode="auto">
          <a:xfrm>
            <a:off x="2860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7" name="Line 2062">
            <a:extLst>
              <a:ext uri="{FF2B5EF4-FFF2-40B4-BE49-F238E27FC236}">
                <a16:creationId xmlns:a16="http://schemas.microsoft.com/office/drawing/2014/main" xmlns="" id="{A309621F-64B1-B712-67BB-411C5CC36DC8}"/>
              </a:ext>
            </a:extLst>
          </p:cNvPr>
          <p:cNvSpPr>
            <a:spLocks noChangeShapeType="1"/>
          </p:cNvSpPr>
          <p:nvPr/>
        </p:nvSpPr>
        <p:spPr bwMode="auto">
          <a:xfrm>
            <a:off x="3699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8" name="Line 2063">
            <a:extLst>
              <a:ext uri="{FF2B5EF4-FFF2-40B4-BE49-F238E27FC236}">
                <a16:creationId xmlns:a16="http://schemas.microsoft.com/office/drawing/2014/main" xmlns="" id="{1381C458-BFFC-527B-DEAC-8ACDDC418AE2}"/>
              </a:ext>
            </a:extLst>
          </p:cNvPr>
          <p:cNvSpPr>
            <a:spLocks noChangeShapeType="1"/>
          </p:cNvSpPr>
          <p:nvPr/>
        </p:nvSpPr>
        <p:spPr bwMode="auto">
          <a:xfrm>
            <a:off x="7051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19" name="Line 2064">
            <a:extLst>
              <a:ext uri="{FF2B5EF4-FFF2-40B4-BE49-F238E27FC236}">
                <a16:creationId xmlns:a16="http://schemas.microsoft.com/office/drawing/2014/main" xmlns="" id="{F868F457-FE5F-2859-6DAB-1510B5C1CD79}"/>
              </a:ext>
            </a:extLst>
          </p:cNvPr>
          <p:cNvSpPr>
            <a:spLocks noChangeShapeType="1"/>
          </p:cNvSpPr>
          <p:nvPr/>
        </p:nvSpPr>
        <p:spPr bwMode="auto">
          <a:xfrm>
            <a:off x="6213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20" name="Line 2065">
            <a:extLst>
              <a:ext uri="{FF2B5EF4-FFF2-40B4-BE49-F238E27FC236}">
                <a16:creationId xmlns:a16="http://schemas.microsoft.com/office/drawing/2014/main" xmlns="" id="{C4375206-7F56-00FC-FD24-E2D5706A2F4A}"/>
              </a:ext>
            </a:extLst>
          </p:cNvPr>
          <p:cNvSpPr>
            <a:spLocks noChangeShapeType="1"/>
          </p:cNvSpPr>
          <p:nvPr/>
        </p:nvSpPr>
        <p:spPr bwMode="auto">
          <a:xfrm>
            <a:off x="5375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21" name="Line 2066">
            <a:extLst>
              <a:ext uri="{FF2B5EF4-FFF2-40B4-BE49-F238E27FC236}">
                <a16:creationId xmlns:a16="http://schemas.microsoft.com/office/drawing/2014/main" xmlns="" id="{EA77EADB-7A27-3BDC-3E22-FEC31440505D}"/>
              </a:ext>
            </a:extLst>
          </p:cNvPr>
          <p:cNvSpPr>
            <a:spLocks noChangeShapeType="1"/>
          </p:cNvSpPr>
          <p:nvPr/>
        </p:nvSpPr>
        <p:spPr bwMode="auto">
          <a:xfrm>
            <a:off x="4537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22" name="Line 2067">
            <a:extLst>
              <a:ext uri="{FF2B5EF4-FFF2-40B4-BE49-F238E27FC236}">
                <a16:creationId xmlns:a16="http://schemas.microsoft.com/office/drawing/2014/main" xmlns="" id="{60D01553-79D3-B8DA-873E-42185A3E0855}"/>
              </a:ext>
            </a:extLst>
          </p:cNvPr>
          <p:cNvSpPr>
            <a:spLocks noChangeShapeType="1"/>
          </p:cNvSpPr>
          <p:nvPr/>
        </p:nvSpPr>
        <p:spPr bwMode="auto">
          <a:xfrm>
            <a:off x="8728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23" name="Line 2068">
            <a:extLst>
              <a:ext uri="{FF2B5EF4-FFF2-40B4-BE49-F238E27FC236}">
                <a16:creationId xmlns:a16="http://schemas.microsoft.com/office/drawing/2014/main" xmlns="" id="{EF059931-D879-40C2-0924-D6EC599CB223}"/>
              </a:ext>
            </a:extLst>
          </p:cNvPr>
          <p:cNvSpPr>
            <a:spLocks noChangeShapeType="1"/>
          </p:cNvSpPr>
          <p:nvPr/>
        </p:nvSpPr>
        <p:spPr bwMode="auto">
          <a:xfrm>
            <a:off x="7890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24" name="Text Box 2069">
            <a:extLst>
              <a:ext uri="{FF2B5EF4-FFF2-40B4-BE49-F238E27FC236}">
                <a16:creationId xmlns:a16="http://schemas.microsoft.com/office/drawing/2014/main" xmlns="" id="{6D97F8CF-29E8-20EA-0313-9579BD1CC567}"/>
              </a:ext>
            </a:extLst>
          </p:cNvPr>
          <p:cNvSpPr txBox="1">
            <a:spLocks noChangeArrowheads="1"/>
          </p:cNvSpPr>
          <p:nvPr/>
        </p:nvSpPr>
        <p:spPr bwMode="auto">
          <a:xfrm>
            <a:off x="193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février</a:t>
            </a:r>
            <a:endParaRPr lang="fr-FR" altLang="de-DE" sz="1400" strike="sngStrike">
              <a:latin typeface="Arial" panose="020B0604020202020204" pitchFamily="34" charset="0"/>
            </a:endParaRPr>
          </a:p>
        </p:txBody>
      </p:sp>
      <p:sp>
        <p:nvSpPr>
          <p:cNvPr id="25" name="Text Box 2070">
            <a:extLst>
              <a:ext uri="{FF2B5EF4-FFF2-40B4-BE49-F238E27FC236}">
                <a16:creationId xmlns:a16="http://schemas.microsoft.com/office/drawing/2014/main" xmlns="" id="{3D8AB67A-88CF-A326-D799-90F913FD4FAF}"/>
              </a:ext>
            </a:extLst>
          </p:cNvPr>
          <p:cNvSpPr txBox="1">
            <a:spLocks noChangeArrowheads="1"/>
          </p:cNvSpPr>
          <p:nvPr/>
        </p:nvSpPr>
        <p:spPr bwMode="auto">
          <a:xfrm>
            <a:off x="42324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juillet</a:t>
            </a:r>
            <a:endParaRPr lang="fr-FR" altLang="de-DE" sz="1400" strike="sngStrike">
              <a:latin typeface="Arial" panose="020B0604020202020204" pitchFamily="34" charset="0"/>
            </a:endParaRPr>
          </a:p>
        </p:txBody>
      </p:sp>
      <p:sp>
        <p:nvSpPr>
          <p:cNvPr id="26" name="Text Box 2071">
            <a:extLst>
              <a:ext uri="{FF2B5EF4-FFF2-40B4-BE49-F238E27FC236}">
                <a16:creationId xmlns:a16="http://schemas.microsoft.com/office/drawing/2014/main" xmlns="" id="{43E50E3C-0BB4-51CA-F31C-7191967166C0}"/>
              </a:ext>
            </a:extLst>
          </p:cNvPr>
          <p:cNvSpPr txBox="1">
            <a:spLocks noChangeArrowheads="1"/>
          </p:cNvSpPr>
          <p:nvPr/>
        </p:nvSpPr>
        <p:spPr bwMode="auto">
          <a:xfrm>
            <a:off x="34704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juin</a:t>
            </a:r>
            <a:endParaRPr lang="fr-FR" altLang="de-DE" sz="1400" strike="sngStrike">
              <a:latin typeface="Arial" panose="020B0604020202020204" pitchFamily="34" charset="0"/>
            </a:endParaRPr>
          </a:p>
        </p:txBody>
      </p:sp>
      <p:sp>
        <p:nvSpPr>
          <p:cNvPr id="27" name="Text Box 2072">
            <a:extLst>
              <a:ext uri="{FF2B5EF4-FFF2-40B4-BE49-F238E27FC236}">
                <a16:creationId xmlns:a16="http://schemas.microsoft.com/office/drawing/2014/main" xmlns="" id="{8100B7C9-B1DA-06E1-F4F6-5603676A7DF8}"/>
              </a:ext>
            </a:extLst>
          </p:cNvPr>
          <p:cNvSpPr txBox="1">
            <a:spLocks noChangeArrowheads="1"/>
          </p:cNvSpPr>
          <p:nvPr/>
        </p:nvSpPr>
        <p:spPr bwMode="auto">
          <a:xfrm>
            <a:off x="26322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mai</a:t>
            </a:r>
            <a:endParaRPr lang="fr-FR" altLang="de-DE" sz="1400" strike="sngStrike">
              <a:latin typeface="Arial" panose="020B0604020202020204" pitchFamily="34" charset="0"/>
            </a:endParaRPr>
          </a:p>
        </p:txBody>
      </p:sp>
      <p:sp>
        <p:nvSpPr>
          <p:cNvPr id="28" name="Text Box 2073">
            <a:extLst>
              <a:ext uri="{FF2B5EF4-FFF2-40B4-BE49-F238E27FC236}">
                <a16:creationId xmlns:a16="http://schemas.microsoft.com/office/drawing/2014/main" xmlns="" id="{8A06B4C0-6FE8-213E-78B1-B3D70794372E}"/>
              </a:ext>
            </a:extLst>
          </p:cNvPr>
          <p:cNvSpPr txBox="1">
            <a:spLocks noChangeArrowheads="1"/>
          </p:cNvSpPr>
          <p:nvPr/>
        </p:nvSpPr>
        <p:spPr bwMode="auto">
          <a:xfrm>
            <a:off x="1788387"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dirty="0">
                <a:latin typeface="Arial" panose="020B0604020202020204" pitchFamily="34" charset="0"/>
              </a:rPr>
              <a:t>avril</a:t>
            </a:r>
            <a:endParaRPr lang="fr-FR" altLang="de-DE" sz="1400" strike="sngStrike" dirty="0">
              <a:latin typeface="Arial" panose="020B0604020202020204" pitchFamily="34" charset="0"/>
            </a:endParaRPr>
          </a:p>
        </p:txBody>
      </p:sp>
      <p:sp>
        <p:nvSpPr>
          <p:cNvPr id="29" name="Text Box 2074">
            <a:extLst>
              <a:ext uri="{FF2B5EF4-FFF2-40B4-BE49-F238E27FC236}">
                <a16:creationId xmlns:a16="http://schemas.microsoft.com/office/drawing/2014/main" xmlns="" id="{EC803610-27E8-93D7-533E-2AF584DE3999}"/>
              </a:ext>
            </a:extLst>
          </p:cNvPr>
          <p:cNvSpPr txBox="1">
            <a:spLocks noChangeArrowheads="1"/>
          </p:cNvSpPr>
          <p:nvPr/>
        </p:nvSpPr>
        <p:spPr bwMode="auto">
          <a:xfrm>
            <a:off x="955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dirty="0">
                <a:latin typeface="Arial" panose="020B0604020202020204" pitchFamily="34" charset="0"/>
              </a:rPr>
              <a:t>mars</a:t>
            </a:r>
            <a:endParaRPr lang="fr-FR" altLang="de-DE" sz="1400" strike="sngStrike" dirty="0">
              <a:latin typeface="Arial" panose="020B0604020202020204" pitchFamily="34" charset="0"/>
            </a:endParaRPr>
          </a:p>
        </p:txBody>
      </p:sp>
      <p:sp>
        <p:nvSpPr>
          <p:cNvPr id="30" name="Text Box 2075">
            <a:extLst>
              <a:ext uri="{FF2B5EF4-FFF2-40B4-BE49-F238E27FC236}">
                <a16:creationId xmlns:a16="http://schemas.microsoft.com/office/drawing/2014/main" xmlns="" id="{EB2B505A-C8E0-2077-76EC-A9D2E119A1E0}"/>
              </a:ext>
            </a:extLst>
          </p:cNvPr>
          <p:cNvSpPr txBox="1">
            <a:spLocks noChangeArrowheads="1"/>
          </p:cNvSpPr>
          <p:nvPr/>
        </p:nvSpPr>
        <p:spPr bwMode="auto">
          <a:xfrm>
            <a:off x="7356629" y="5867400"/>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novembre</a:t>
            </a:r>
            <a:endParaRPr lang="fr-FR" altLang="de-DE" sz="1400" strike="sngStrike">
              <a:latin typeface="Arial" panose="020B0604020202020204" pitchFamily="34" charset="0"/>
            </a:endParaRPr>
          </a:p>
        </p:txBody>
      </p:sp>
      <p:sp>
        <p:nvSpPr>
          <p:cNvPr id="31" name="Text Box 2076">
            <a:extLst>
              <a:ext uri="{FF2B5EF4-FFF2-40B4-BE49-F238E27FC236}">
                <a16:creationId xmlns:a16="http://schemas.microsoft.com/office/drawing/2014/main" xmlns="" id="{4326216E-1C98-CBB5-B066-AF50366CED2D}"/>
              </a:ext>
            </a:extLst>
          </p:cNvPr>
          <p:cNvSpPr txBox="1">
            <a:spLocks noChangeArrowheads="1"/>
          </p:cNvSpPr>
          <p:nvPr/>
        </p:nvSpPr>
        <p:spPr bwMode="auto">
          <a:xfrm>
            <a:off x="6670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octobre</a:t>
            </a:r>
            <a:endParaRPr lang="fr-FR" altLang="de-DE" sz="1400" strike="sngStrike">
              <a:latin typeface="Arial" panose="020B0604020202020204" pitchFamily="34" charset="0"/>
            </a:endParaRPr>
          </a:p>
        </p:txBody>
      </p:sp>
      <p:sp>
        <p:nvSpPr>
          <p:cNvPr id="32" name="Text Box 2077">
            <a:extLst>
              <a:ext uri="{FF2B5EF4-FFF2-40B4-BE49-F238E27FC236}">
                <a16:creationId xmlns:a16="http://schemas.microsoft.com/office/drawing/2014/main" xmlns="" id="{F12DB498-E4F6-EABB-AB92-EA4616E10C28}"/>
              </a:ext>
            </a:extLst>
          </p:cNvPr>
          <p:cNvSpPr txBox="1">
            <a:spLocks noChangeArrowheads="1"/>
          </p:cNvSpPr>
          <p:nvPr/>
        </p:nvSpPr>
        <p:spPr bwMode="auto">
          <a:xfrm>
            <a:off x="5680229" y="5867400"/>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septembre</a:t>
            </a:r>
            <a:endParaRPr lang="fr-FR" altLang="de-DE" sz="1400" strike="sngStrike">
              <a:latin typeface="Arial" panose="020B0604020202020204" pitchFamily="34" charset="0"/>
            </a:endParaRPr>
          </a:p>
        </p:txBody>
      </p:sp>
      <p:sp>
        <p:nvSpPr>
          <p:cNvPr id="33" name="Text Box 2078">
            <a:extLst>
              <a:ext uri="{FF2B5EF4-FFF2-40B4-BE49-F238E27FC236}">
                <a16:creationId xmlns:a16="http://schemas.microsoft.com/office/drawing/2014/main" xmlns="" id="{224080BB-A5FF-01B4-7EB9-2922C32B6AC0}"/>
              </a:ext>
            </a:extLst>
          </p:cNvPr>
          <p:cNvSpPr txBox="1">
            <a:spLocks noChangeArrowheads="1"/>
          </p:cNvSpPr>
          <p:nvPr/>
        </p:nvSpPr>
        <p:spPr bwMode="auto">
          <a:xfrm>
            <a:off x="5146829" y="5867400"/>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août</a:t>
            </a:r>
            <a:endParaRPr lang="fr-FR" altLang="de-DE" sz="1400" strike="sngStrike">
              <a:latin typeface="Arial" panose="020B0604020202020204" pitchFamily="34" charset="0"/>
            </a:endParaRPr>
          </a:p>
        </p:txBody>
      </p:sp>
      <p:sp>
        <p:nvSpPr>
          <p:cNvPr id="34" name="Text Box 2079">
            <a:extLst>
              <a:ext uri="{FF2B5EF4-FFF2-40B4-BE49-F238E27FC236}">
                <a16:creationId xmlns:a16="http://schemas.microsoft.com/office/drawing/2014/main" xmlns="" id="{4642FA83-3722-71A5-0E07-37BD5F1E0DF9}"/>
              </a:ext>
            </a:extLst>
          </p:cNvPr>
          <p:cNvSpPr txBox="1">
            <a:spLocks noChangeArrowheads="1"/>
          </p:cNvSpPr>
          <p:nvPr/>
        </p:nvSpPr>
        <p:spPr bwMode="auto">
          <a:xfrm>
            <a:off x="8194829" y="5867400"/>
            <a:ext cx="990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strike="sngStrike">
                <a:latin typeface="Arial" panose="020B0604020202020204" pitchFamily="34" charset="0"/>
              </a:rPr>
              <a:t>décembre</a:t>
            </a:r>
            <a:endParaRPr lang="fr-FR" altLang="de-DE" sz="1400" strike="sngStrike">
              <a:latin typeface="Arial" panose="020B0604020202020204" pitchFamily="34" charset="0"/>
            </a:endParaRPr>
          </a:p>
        </p:txBody>
      </p:sp>
      <p:sp>
        <p:nvSpPr>
          <p:cNvPr id="66" name="Text Box 2111" descr="Papier lettre">
            <a:extLst>
              <a:ext uri="{FF2B5EF4-FFF2-40B4-BE49-F238E27FC236}">
                <a16:creationId xmlns:a16="http://schemas.microsoft.com/office/drawing/2014/main" xmlns="" id="{DF802E0A-8752-9E04-7004-09961B4F93FE}"/>
              </a:ext>
            </a:extLst>
          </p:cNvPr>
          <p:cNvSpPr txBox="1">
            <a:spLocks noChangeArrowheads="1"/>
          </p:cNvSpPr>
          <p:nvPr/>
        </p:nvSpPr>
        <p:spPr bwMode="auto">
          <a:xfrm>
            <a:off x="578428" y="536182"/>
            <a:ext cx="8153400" cy="369332"/>
          </a:xfrm>
          <a:prstGeom prst="rect">
            <a:avLst/>
          </a:prstGeom>
          <a:noFill/>
          <a:ln>
            <a:noFill/>
          </a:ln>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fr-BE" altLang="de-DE" sz="1800" b="1" dirty="0"/>
              <a:t>Courbe de minéralisation de la </a:t>
            </a:r>
            <a:r>
              <a:rPr lang="fr-BE" altLang="de-DE" sz="1800" b="1" u="sng" dirty="0"/>
              <a:t>matière organique</a:t>
            </a:r>
            <a:endParaRPr lang="fr-FR" altLang="de-DE" sz="1800" b="1" u="sng" dirty="0"/>
          </a:p>
        </p:txBody>
      </p:sp>
      <p:sp>
        <p:nvSpPr>
          <p:cNvPr id="2" name="Textfeld 1">
            <a:extLst>
              <a:ext uri="{FF2B5EF4-FFF2-40B4-BE49-F238E27FC236}">
                <a16:creationId xmlns:a16="http://schemas.microsoft.com/office/drawing/2014/main" xmlns="" id="{BE866D61-CEF8-E983-AA09-778C977A0651}"/>
              </a:ext>
            </a:extLst>
          </p:cNvPr>
          <p:cNvSpPr txBox="1"/>
          <p:nvPr/>
        </p:nvSpPr>
        <p:spPr>
          <a:xfrm>
            <a:off x="8026350" y="990599"/>
            <a:ext cx="4023656" cy="2308324"/>
          </a:xfrm>
          <a:prstGeom prst="rect">
            <a:avLst/>
          </a:prstGeom>
          <a:noFill/>
        </p:spPr>
        <p:txBody>
          <a:bodyPr wrap="square" rtlCol="0">
            <a:spAutoFit/>
          </a:bodyPr>
          <a:lstStyle/>
          <a:p>
            <a:r>
              <a:rPr lang="fr-FR" dirty="0"/>
              <a:t>Si l'année est favorable à la croissance, c'est-à-dire s'il n'y a pas de sécheresse, on peut adapter sa stratégie en cours d'année.</a:t>
            </a:r>
          </a:p>
          <a:p>
            <a:r>
              <a:rPr lang="fr-FR" dirty="0"/>
              <a:t>(l’inverse n’est </a:t>
            </a:r>
            <a:r>
              <a:rPr lang="fr-FR" u="sng" dirty="0"/>
              <a:t>pas</a:t>
            </a:r>
            <a:r>
              <a:rPr lang="fr-FR" dirty="0"/>
              <a:t> possible)</a:t>
            </a:r>
          </a:p>
          <a:p>
            <a:endParaRPr lang="fr-FR" dirty="0"/>
          </a:p>
          <a:p>
            <a:pPr algn="ctr"/>
            <a:r>
              <a:rPr lang="fr-FR" b="1" dirty="0"/>
              <a:t>La seule chose que nous savons, c'est que la crise n'est pas terminée</a:t>
            </a:r>
          </a:p>
        </p:txBody>
      </p:sp>
      <p:sp>
        <p:nvSpPr>
          <p:cNvPr id="3" name="Line 2054">
            <a:extLst>
              <a:ext uri="{FF2B5EF4-FFF2-40B4-BE49-F238E27FC236}">
                <a16:creationId xmlns:a16="http://schemas.microsoft.com/office/drawing/2014/main" xmlns="" id="{E58F769F-F15F-1AF0-89CF-2A38CCEC17D3}"/>
              </a:ext>
            </a:extLst>
          </p:cNvPr>
          <p:cNvSpPr>
            <a:spLocks noChangeShapeType="1"/>
          </p:cNvSpPr>
          <p:nvPr/>
        </p:nvSpPr>
        <p:spPr bwMode="auto">
          <a:xfrm>
            <a:off x="346229" y="4876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5" name="Line 2055">
            <a:extLst>
              <a:ext uri="{FF2B5EF4-FFF2-40B4-BE49-F238E27FC236}">
                <a16:creationId xmlns:a16="http://schemas.microsoft.com/office/drawing/2014/main" xmlns="" id="{3B4EA7E0-EFD0-190A-4368-174A9FCC7FF9}"/>
              </a:ext>
            </a:extLst>
          </p:cNvPr>
          <p:cNvSpPr>
            <a:spLocks noChangeShapeType="1"/>
          </p:cNvSpPr>
          <p:nvPr/>
        </p:nvSpPr>
        <p:spPr bwMode="auto">
          <a:xfrm>
            <a:off x="346229" y="38862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35" name="Line 2056">
            <a:extLst>
              <a:ext uri="{FF2B5EF4-FFF2-40B4-BE49-F238E27FC236}">
                <a16:creationId xmlns:a16="http://schemas.microsoft.com/office/drawing/2014/main" xmlns="" id="{B879D5B8-C401-E14B-48CF-C5D590075236}"/>
              </a:ext>
            </a:extLst>
          </p:cNvPr>
          <p:cNvSpPr>
            <a:spLocks noChangeShapeType="1"/>
          </p:cNvSpPr>
          <p:nvPr/>
        </p:nvSpPr>
        <p:spPr bwMode="auto">
          <a:xfrm>
            <a:off x="346229" y="28194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36" name="Line 2057">
            <a:extLst>
              <a:ext uri="{FF2B5EF4-FFF2-40B4-BE49-F238E27FC236}">
                <a16:creationId xmlns:a16="http://schemas.microsoft.com/office/drawing/2014/main" xmlns="" id="{ECF44A3A-F4E9-061D-66DA-D8905DF93F6B}"/>
              </a:ext>
            </a:extLst>
          </p:cNvPr>
          <p:cNvSpPr>
            <a:spLocks noChangeShapeType="1"/>
          </p:cNvSpPr>
          <p:nvPr/>
        </p:nvSpPr>
        <p:spPr bwMode="auto">
          <a:xfrm>
            <a:off x="346229" y="1828800"/>
            <a:ext cx="7620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a:p>
        </p:txBody>
      </p:sp>
      <p:sp>
        <p:nvSpPr>
          <p:cNvPr id="37" name="Line 2058">
            <a:extLst>
              <a:ext uri="{FF2B5EF4-FFF2-40B4-BE49-F238E27FC236}">
                <a16:creationId xmlns:a16="http://schemas.microsoft.com/office/drawing/2014/main" xmlns="" id="{BB6C9EAF-1D0E-B81D-0017-8B2C51382FA6}"/>
              </a:ext>
            </a:extLst>
          </p:cNvPr>
          <p:cNvSpPr>
            <a:spLocks noChangeShapeType="1"/>
          </p:cNvSpPr>
          <p:nvPr/>
        </p:nvSpPr>
        <p:spPr bwMode="auto">
          <a:xfrm>
            <a:off x="422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38" name="Line 2059">
            <a:extLst>
              <a:ext uri="{FF2B5EF4-FFF2-40B4-BE49-F238E27FC236}">
                <a16:creationId xmlns:a16="http://schemas.microsoft.com/office/drawing/2014/main" xmlns="" id="{54069EEA-EDF3-CE41-7032-4F7791358224}"/>
              </a:ext>
            </a:extLst>
          </p:cNvPr>
          <p:cNvSpPr>
            <a:spLocks noChangeShapeType="1"/>
          </p:cNvSpPr>
          <p:nvPr/>
        </p:nvSpPr>
        <p:spPr bwMode="auto">
          <a:xfrm>
            <a:off x="1260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0" name="Line 2061">
            <a:extLst>
              <a:ext uri="{FF2B5EF4-FFF2-40B4-BE49-F238E27FC236}">
                <a16:creationId xmlns:a16="http://schemas.microsoft.com/office/drawing/2014/main" xmlns="" id="{85B97A67-832D-503E-E439-117201B6A9DF}"/>
              </a:ext>
            </a:extLst>
          </p:cNvPr>
          <p:cNvSpPr>
            <a:spLocks noChangeShapeType="1"/>
          </p:cNvSpPr>
          <p:nvPr/>
        </p:nvSpPr>
        <p:spPr bwMode="auto">
          <a:xfrm>
            <a:off x="2860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1" name="Line 2062">
            <a:extLst>
              <a:ext uri="{FF2B5EF4-FFF2-40B4-BE49-F238E27FC236}">
                <a16:creationId xmlns:a16="http://schemas.microsoft.com/office/drawing/2014/main" xmlns="" id="{6B69EACE-2DE0-2653-B94D-CA69F553F542}"/>
              </a:ext>
            </a:extLst>
          </p:cNvPr>
          <p:cNvSpPr>
            <a:spLocks noChangeShapeType="1"/>
          </p:cNvSpPr>
          <p:nvPr/>
        </p:nvSpPr>
        <p:spPr bwMode="auto">
          <a:xfrm>
            <a:off x="36990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3" name="Line 2063">
            <a:extLst>
              <a:ext uri="{FF2B5EF4-FFF2-40B4-BE49-F238E27FC236}">
                <a16:creationId xmlns:a16="http://schemas.microsoft.com/office/drawing/2014/main" xmlns="" id="{0A85CB8A-48FA-5CD7-8343-7D22A2F9E7BC}"/>
              </a:ext>
            </a:extLst>
          </p:cNvPr>
          <p:cNvSpPr>
            <a:spLocks noChangeShapeType="1"/>
          </p:cNvSpPr>
          <p:nvPr/>
        </p:nvSpPr>
        <p:spPr bwMode="auto">
          <a:xfrm>
            <a:off x="70518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4" name="Line 2064">
            <a:extLst>
              <a:ext uri="{FF2B5EF4-FFF2-40B4-BE49-F238E27FC236}">
                <a16:creationId xmlns:a16="http://schemas.microsoft.com/office/drawing/2014/main" xmlns="" id="{7B66A25D-A52C-4C95-592F-54582016171E}"/>
              </a:ext>
            </a:extLst>
          </p:cNvPr>
          <p:cNvSpPr>
            <a:spLocks noChangeShapeType="1"/>
          </p:cNvSpPr>
          <p:nvPr/>
        </p:nvSpPr>
        <p:spPr bwMode="auto">
          <a:xfrm>
            <a:off x="62136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5" name="Line 2065">
            <a:extLst>
              <a:ext uri="{FF2B5EF4-FFF2-40B4-BE49-F238E27FC236}">
                <a16:creationId xmlns:a16="http://schemas.microsoft.com/office/drawing/2014/main" xmlns="" id="{D2830243-D3CE-A21B-69DD-15394C767084}"/>
              </a:ext>
            </a:extLst>
          </p:cNvPr>
          <p:cNvSpPr>
            <a:spLocks noChangeShapeType="1"/>
          </p:cNvSpPr>
          <p:nvPr/>
        </p:nvSpPr>
        <p:spPr bwMode="auto">
          <a:xfrm>
            <a:off x="53754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sp>
        <p:nvSpPr>
          <p:cNvPr id="46" name="Line 2066">
            <a:extLst>
              <a:ext uri="{FF2B5EF4-FFF2-40B4-BE49-F238E27FC236}">
                <a16:creationId xmlns:a16="http://schemas.microsoft.com/office/drawing/2014/main" xmlns="" id="{C25B2BEA-B353-F4C0-AA02-66646D5EA8BD}"/>
              </a:ext>
            </a:extLst>
          </p:cNvPr>
          <p:cNvSpPr>
            <a:spLocks noChangeShapeType="1"/>
          </p:cNvSpPr>
          <p:nvPr/>
        </p:nvSpPr>
        <p:spPr bwMode="auto">
          <a:xfrm>
            <a:off x="4537229" y="5867400"/>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p>
        </p:txBody>
      </p:sp>
      <p:cxnSp>
        <p:nvCxnSpPr>
          <p:cNvPr id="55" name="Gerade Verbindung mit Pfeil 54">
            <a:extLst>
              <a:ext uri="{FF2B5EF4-FFF2-40B4-BE49-F238E27FC236}">
                <a16:creationId xmlns:a16="http://schemas.microsoft.com/office/drawing/2014/main" xmlns="" id="{4F7BE143-3305-DEC6-827A-208DE775DA53}"/>
              </a:ext>
            </a:extLst>
          </p:cNvPr>
          <p:cNvCxnSpPr>
            <a:cxnSpLocks/>
          </p:cNvCxnSpPr>
          <p:nvPr/>
        </p:nvCxnSpPr>
        <p:spPr>
          <a:xfrm flipH="1">
            <a:off x="559750" y="1394691"/>
            <a:ext cx="18678" cy="4743845"/>
          </a:xfrm>
          <a:prstGeom prst="straightConnector1">
            <a:avLst/>
          </a:prstGeom>
          <a:ln w="2857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6" name="Gerade Verbindung mit Pfeil 55">
            <a:extLst>
              <a:ext uri="{FF2B5EF4-FFF2-40B4-BE49-F238E27FC236}">
                <a16:creationId xmlns:a16="http://schemas.microsoft.com/office/drawing/2014/main" xmlns="" id="{C2BC0F2D-B50D-315C-C2FD-D415E2A612DB}"/>
              </a:ext>
            </a:extLst>
          </p:cNvPr>
          <p:cNvCxnSpPr>
            <a:cxnSpLocks/>
            <a:endCxn id="29" idx="2"/>
          </p:cNvCxnSpPr>
          <p:nvPr/>
        </p:nvCxnSpPr>
        <p:spPr>
          <a:xfrm flipH="1">
            <a:off x="1413029" y="1394690"/>
            <a:ext cx="28994" cy="4777510"/>
          </a:xfrm>
          <a:prstGeom prst="straightConnector1">
            <a:avLst/>
          </a:prstGeom>
          <a:ln w="571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Gerade Verbindung mit Pfeil 56">
            <a:extLst>
              <a:ext uri="{FF2B5EF4-FFF2-40B4-BE49-F238E27FC236}">
                <a16:creationId xmlns:a16="http://schemas.microsoft.com/office/drawing/2014/main" xmlns="" id="{09848352-7515-96C3-6698-8F7602B085DA}"/>
              </a:ext>
            </a:extLst>
          </p:cNvPr>
          <p:cNvCxnSpPr>
            <a:cxnSpLocks/>
            <a:endCxn id="27" idx="2"/>
          </p:cNvCxnSpPr>
          <p:nvPr/>
        </p:nvCxnSpPr>
        <p:spPr>
          <a:xfrm flipH="1">
            <a:off x="3089429" y="1394691"/>
            <a:ext cx="15144" cy="4777509"/>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Gerade Verbindung mit Pfeil 57">
            <a:extLst>
              <a:ext uri="{FF2B5EF4-FFF2-40B4-BE49-F238E27FC236}">
                <a16:creationId xmlns:a16="http://schemas.microsoft.com/office/drawing/2014/main" xmlns="" id="{3F7AEE12-38A6-FB77-A709-69A55ECDF007}"/>
              </a:ext>
            </a:extLst>
          </p:cNvPr>
          <p:cNvCxnSpPr>
            <a:cxnSpLocks/>
          </p:cNvCxnSpPr>
          <p:nvPr/>
        </p:nvCxnSpPr>
        <p:spPr>
          <a:xfrm>
            <a:off x="3908137" y="1394691"/>
            <a:ext cx="0" cy="4727863"/>
          </a:xfrm>
          <a:prstGeom prst="straightConnector1">
            <a:avLst/>
          </a:prstGeom>
          <a:ln w="28575">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9" name="Gerade Verbindung mit Pfeil 58">
            <a:extLst>
              <a:ext uri="{FF2B5EF4-FFF2-40B4-BE49-F238E27FC236}">
                <a16:creationId xmlns:a16="http://schemas.microsoft.com/office/drawing/2014/main" xmlns="" id="{EB30EA9E-D9EC-FECD-50FA-4D45BAE3737E}"/>
              </a:ext>
            </a:extLst>
          </p:cNvPr>
          <p:cNvCxnSpPr>
            <a:cxnSpLocks/>
          </p:cNvCxnSpPr>
          <p:nvPr/>
        </p:nvCxnSpPr>
        <p:spPr>
          <a:xfrm>
            <a:off x="2471954" y="1384715"/>
            <a:ext cx="0" cy="4727864"/>
          </a:xfrm>
          <a:prstGeom prst="straightConnector1">
            <a:avLst/>
          </a:prstGeom>
          <a:ln w="28575">
            <a:solidFill>
              <a:schemeClr val="accent2">
                <a:lumMod val="7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0" name="Textfeld 59">
            <a:extLst>
              <a:ext uri="{FF2B5EF4-FFF2-40B4-BE49-F238E27FC236}">
                <a16:creationId xmlns:a16="http://schemas.microsoft.com/office/drawing/2014/main" xmlns="" id="{4596AAE1-7F49-744B-BB4D-A7E8755D0336}"/>
              </a:ext>
            </a:extLst>
          </p:cNvPr>
          <p:cNvSpPr txBox="1"/>
          <p:nvPr/>
        </p:nvSpPr>
        <p:spPr>
          <a:xfrm>
            <a:off x="559750" y="1394690"/>
            <a:ext cx="461665" cy="1193596"/>
          </a:xfrm>
          <a:prstGeom prst="rect">
            <a:avLst/>
          </a:prstGeom>
          <a:noFill/>
        </p:spPr>
        <p:txBody>
          <a:bodyPr vert="vert270" wrap="none" rtlCol="0">
            <a:spAutoFit/>
          </a:bodyPr>
          <a:lstStyle/>
          <a:p>
            <a:r>
              <a:rPr lang="de-DE" dirty="0"/>
              <a:t> = 50 </a:t>
            </a:r>
            <a:r>
              <a:rPr lang="de-DE" dirty="0" err="1"/>
              <a:t>uN</a:t>
            </a:r>
            <a:r>
              <a:rPr lang="de-DE" dirty="0"/>
              <a:t>/ha</a:t>
            </a:r>
            <a:endParaRPr lang="x-none" dirty="0"/>
          </a:p>
        </p:txBody>
      </p:sp>
      <p:sp>
        <p:nvSpPr>
          <p:cNvPr id="61" name="Textfeld 60">
            <a:extLst>
              <a:ext uri="{FF2B5EF4-FFF2-40B4-BE49-F238E27FC236}">
                <a16:creationId xmlns:a16="http://schemas.microsoft.com/office/drawing/2014/main" xmlns="" id="{F21680F9-4B34-C8C5-379D-BFBD4EFDDB0B}"/>
              </a:ext>
            </a:extLst>
          </p:cNvPr>
          <p:cNvSpPr txBox="1"/>
          <p:nvPr/>
        </p:nvSpPr>
        <p:spPr>
          <a:xfrm>
            <a:off x="1458929" y="1394690"/>
            <a:ext cx="461665" cy="1193596"/>
          </a:xfrm>
          <a:prstGeom prst="rect">
            <a:avLst/>
          </a:prstGeom>
          <a:noFill/>
        </p:spPr>
        <p:txBody>
          <a:bodyPr vert="vert270" wrap="none" rtlCol="0">
            <a:spAutoFit/>
          </a:bodyPr>
          <a:lstStyle/>
          <a:p>
            <a:r>
              <a:rPr lang="de-DE" dirty="0"/>
              <a:t> = 70 </a:t>
            </a:r>
            <a:r>
              <a:rPr lang="de-DE" dirty="0" err="1"/>
              <a:t>uN</a:t>
            </a:r>
            <a:r>
              <a:rPr lang="de-DE" dirty="0"/>
              <a:t>/ha</a:t>
            </a:r>
            <a:endParaRPr lang="x-none" dirty="0"/>
          </a:p>
        </p:txBody>
      </p:sp>
      <p:sp>
        <p:nvSpPr>
          <p:cNvPr id="62" name="Textfeld 61">
            <a:extLst>
              <a:ext uri="{FF2B5EF4-FFF2-40B4-BE49-F238E27FC236}">
                <a16:creationId xmlns:a16="http://schemas.microsoft.com/office/drawing/2014/main" xmlns="" id="{1E74D831-DF88-EFCA-B754-26C4AE65CA5E}"/>
              </a:ext>
            </a:extLst>
          </p:cNvPr>
          <p:cNvSpPr txBox="1"/>
          <p:nvPr/>
        </p:nvSpPr>
        <p:spPr>
          <a:xfrm>
            <a:off x="2471954" y="1394690"/>
            <a:ext cx="461665" cy="1193596"/>
          </a:xfrm>
          <a:prstGeom prst="rect">
            <a:avLst/>
          </a:prstGeom>
          <a:noFill/>
        </p:spPr>
        <p:txBody>
          <a:bodyPr vert="vert270" wrap="none" rtlCol="0">
            <a:spAutoFit/>
          </a:bodyPr>
          <a:lstStyle/>
          <a:p>
            <a:r>
              <a:rPr lang="de-DE" dirty="0"/>
              <a:t> = 50 </a:t>
            </a:r>
            <a:r>
              <a:rPr lang="de-DE" dirty="0" err="1"/>
              <a:t>uN</a:t>
            </a:r>
            <a:r>
              <a:rPr lang="de-DE" dirty="0"/>
              <a:t>/ha</a:t>
            </a:r>
            <a:endParaRPr lang="x-none" dirty="0"/>
          </a:p>
        </p:txBody>
      </p:sp>
      <p:sp>
        <p:nvSpPr>
          <p:cNvPr id="63" name="Line 2051">
            <a:extLst>
              <a:ext uri="{FF2B5EF4-FFF2-40B4-BE49-F238E27FC236}">
                <a16:creationId xmlns:a16="http://schemas.microsoft.com/office/drawing/2014/main" xmlns="" id="{64952BF1-50FC-E0D2-7D79-45257CADCD9F}"/>
              </a:ext>
            </a:extLst>
          </p:cNvPr>
          <p:cNvSpPr>
            <a:spLocks noChangeShapeType="1"/>
          </p:cNvSpPr>
          <p:nvPr/>
        </p:nvSpPr>
        <p:spPr bwMode="auto">
          <a:xfrm>
            <a:off x="346228" y="6138536"/>
            <a:ext cx="9241115" cy="5261"/>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64" name="Line 2058">
            <a:extLst>
              <a:ext uri="{FF2B5EF4-FFF2-40B4-BE49-F238E27FC236}">
                <a16:creationId xmlns:a16="http://schemas.microsoft.com/office/drawing/2014/main" xmlns="" id="{C119F291-125E-37F9-9B07-961606C781F5}"/>
              </a:ext>
            </a:extLst>
          </p:cNvPr>
          <p:cNvSpPr>
            <a:spLocks noChangeShapeType="1"/>
          </p:cNvSpPr>
          <p:nvPr/>
        </p:nvSpPr>
        <p:spPr bwMode="auto">
          <a:xfrm>
            <a:off x="4224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65" name="Line 2059">
            <a:extLst>
              <a:ext uri="{FF2B5EF4-FFF2-40B4-BE49-F238E27FC236}">
                <a16:creationId xmlns:a16="http://schemas.microsoft.com/office/drawing/2014/main" xmlns="" id="{8BA76FD8-E95C-5A78-6EB3-BD667138D050}"/>
              </a:ext>
            </a:extLst>
          </p:cNvPr>
          <p:cNvSpPr>
            <a:spLocks noChangeShapeType="1"/>
          </p:cNvSpPr>
          <p:nvPr/>
        </p:nvSpPr>
        <p:spPr bwMode="auto">
          <a:xfrm>
            <a:off x="12606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1" name="Line 2060">
            <a:extLst>
              <a:ext uri="{FF2B5EF4-FFF2-40B4-BE49-F238E27FC236}">
                <a16:creationId xmlns:a16="http://schemas.microsoft.com/office/drawing/2014/main" xmlns="" id="{00F46F41-A5EB-CB7D-B347-0567101599F9}"/>
              </a:ext>
            </a:extLst>
          </p:cNvPr>
          <p:cNvSpPr>
            <a:spLocks noChangeShapeType="1"/>
          </p:cNvSpPr>
          <p:nvPr/>
        </p:nvSpPr>
        <p:spPr bwMode="auto">
          <a:xfrm>
            <a:off x="20226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2" name="Line 2061">
            <a:extLst>
              <a:ext uri="{FF2B5EF4-FFF2-40B4-BE49-F238E27FC236}">
                <a16:creationId xmlns:a16="http://schemas.microsoft.com/office/drawing/2014/main" xmlns="" id="{9E521B23-ABB1-087A-0AFF-DDD0EB9B6C14}"/>
              </a:ext>
            </a:extLst>
          </p:cNvPr>
          <p:cNvSpPr>
            <a:spLocks noChangeShapeType="1"/>
          </p:cNvSpPr>
          <p:nvPr/>
        </p:nvSpPr>
        <p:spPr bwMode="auto">
          <a:xfrm>
            <a:off x="28608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3" name="Line 2062">
            <a:extLst>
              <a:ext uri="{FF2B5EF4-FFF2-40B4-BE49-F238E27FC236}">
                <a16:creationId xmlns:a16="http://schemas.microsoft.com/office/drawing/2014/main" xmlns="" id="{0E30CFF6-3DBE-1C24-016F-D0BB8505D05C}"/>
              </a:ext>
            </a:extLst>
          </p:cNvPr>
          <p:cNvSpPr>
            <a:spLocks noChangeShapeType="1"/>
          </p:cNvSpPr>
          <p:nvPr/>
        </p:nvSpPr>
        <p:spPr bwMode="auto">
          <a:xfrm>
            <a:off x="36990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4" name="Line 2063">
            <a:extLst>
              <a:ext uri="{FF2B5EF4-FFF2-40B4-BE49-F238E27FC236}">
                <a16:creationId xmlns:a16="http://schemas.microsoft.com/office/drawing/2014/main" xmlns="" id="{453A2F23-B113-624D-385F-B67D31A086F6}"/>
              </a:ext>
            </a:extLst>
          </p:cNvPr>
          <p:cNvSpPr>
            <a:spLocks noChangeShapeType="1"/>
          </p:cNvSpPr>
          <p:nvPr/>
        </p:nvSpPr>
        <p:spPr bwMode="auto">
          <a:xfrm>
            <a:off x="70518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5" name="Line 2064">
            <a:extLst>
              <a:ext uri="{FF2B5EF4-FFF2-40B4-BE49-F238E27FC236}">
                <a16:creationId xmlns:a16="http://schemas.microsoft.com/office/drawing/2014/main" xmlns="" id="{72B5598C-0C9F-4A38-B322-44BCACB3244E}"/>
              </a:ext>
            </a:extLst>
          </p:cNvPr>
          <p:cNvSpPr>
            <a:spLocks noChangeShapeType="1"/>
          </p:cNvSpPr>
          <p:nvPr/>
        </p:nvSpPr>
        <p:spPr bwMode="auto">
          <a:xfrm>
            <a:off x="62136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6" name="Line 2065">
            <a:extLst>
              <a:ext uri="{FF2B5EF4-FFF2-40B4-BE49-F238E27FC236}">
                <a16:creationId xmlns:a16="http://schemas.microsoft.com/office/drawing/2014/main" xmlns="" id="{8C553FB6-518C-25EC-AFB5-CF2D940ECECE}"/>
              </a:ext>
            </a:extLst>
          </p:cNvPr>
          <p:cNvSpPr>
            <a:spLocks noChangeShapeType="1"/>
          </p:cNvSpPr>
          <p:nvPr/>
        </p:nvSpPr>
        <p:spPr bwMode="auto">
          <a:xfrm>
            <a:off x="53754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7" name="Line 2066">
            <a:extLst>
              <a:ext uri="{FF2B5EF4-FFF2-40B4-BE49-F238E27FC236}">
                <a16:creationId xmlns:a16="http://schemas.microsoft.com/office/drawing/2014/main" xmlns="" id="{6FE8AC23-5689-55B6-87A5-D2ABA2C57142}"/>
              </a:ext>
            </a:extLst>
          </p:cNvPr>
          <p:cNvSpPr>
            <a:spLocks noChangeShapeType="1"/>
          </p:cNvSpPr>
          <p:nvPr/>
        </p:nvSpPr>
        <p:spPr bwMode="auto">
          <a:xfrm>
            <a:off x="45372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8" name="Line 2067">
            <a:extLst>
              <a:ext uri="{FF2B5EF4-FFF2-40B4-BE49-F238E27FC236}">
                <a16:creationId xmlns:a16="http://schemas.microsoft.com/office/drawing/2014/main" xmlns="" id="{53B03E05-DC5D-DAFF-256B-872622873CB6}"/>
              </a:ext>
            </a:extLst>
          </p:cNvPr>
          <p:cNvSpPr>
            <a:spLocks noChangeShapeType="1"/>
          </p:cNvSpPr>
          <p:nvPr/>
        </p:nvSpPr>
        <p:spPr bwMode="auto">
          <a:xfrm>
            <a:off x="87282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79" name="Line 2068">
            <a:extLst>
              <a:ext uri="{FF2B5EF4-FFF2-40B4-BE49-F238E27FC236}">
                <a16:creationId xmlns:a16="http://schemas.microsoft.com/office/drawing/2014/main" xmlns="" id="{361B9D48-B7D9-3400-86C6-984F29E81F73}"/>
              </a:ext>
            </a:extLst>
          </p:cNvPr>
          <p:cNvSpPr>
            <a:spLocks noChangeShapeType="1"/>
          </p:cNvSpPr>
          <p:nvPr/>
        </p:nvSpPr>
        <p:spPr bwMode="auto">
          <a:xfrm>
            <a:off x="78900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80" name="Text Box 2069">
            <a:extLst>
              <a:ext uri="{FF2B5EF4-FFF2-40B4-BE49-F238E27FC236}">
                <a16:creationId xmlns:a16="http://schemas.microsoft.com/office/drawing/2014/main" xmlns="" id="{2F79A961-1187-289B-F7B1-A7493651C5C3}"/>
              </a:ext>
            </a:extLst>
          </p:cNvPr>
          <p:cNvSpPr txBox="1">
            <a:spLocks noChangeArrowheads="1"/>
          </p:cNvSpPr>
          <p:nvPr/>
        </p:nvSpPr>
        <p:spPr bwMode="auto">
          <a:xfrm>
            <a:off x="1938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janvier</a:t>
            </a:r>
            <a:endParaRPr lang="fr-FR" altLang="de-DE" sz="1400" dirty="0">
              <a:highlight>
                <a:srgbClr val="FFFF00"/>
              </a:highlight>
              <a:latin typeface="Arial" panose="020B0604020202020204" pitchFamily="34" charset="0"/>
            </a:endParaRPr>
          </a:p>
        </p:txBody>
      </p:sp>
      <p:sp>
        <p:nvSpPr>
          <p:cNvPr id="81" name="Text Box 2070">
            <a:extLst>
              <a:ext uri="{FF2B5EF4-FFF2-40B4-BE49-F238E27FC236}">
                <a16:creationId xmlns:a16="http://schemas.microsoft.com/office/drawing/2014/main" xmlns="" id="{0A2474FA-6AED-FDBF-D102-B5600161A20F}"/>
              </a:ext>
            </a:extLst>
          </p:cNvPr>
          <p:cNvSpPr txBox="1">
            <a:spLocks noChangeArrowheads="1"/>
          </p:cNvSpPr>
          <p:nvPr/>
        </p:nvSpPr>
        <p:spPr bwMode="auto">
          <a:xfrm>
            <a:off x="42324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juin</a:t>
            </a:r>
            <a:endParaRPr lang="fr-FR" altLang="de-DE" sz="1400" dirty="0">
              <a:highlight>
                <a:srgbClr val="FFFF00"/>
              </a:highlight>
              <a:latin typeface="Arial" panose="020B0604020202020204" pitchFamily="34" charset="0"/>
            </a:endParaRPr>
          </a:p>
        </p:txBody>
      </p:sp>
      <p:sp>
        <p:nvSpPr>
          <p:cNvPr id="82" name="Text Box 2071">
            <a:extLst>
              <a:ext uri="{FF2B5EF4-FFF2-40B4-BE49-F238E27FC236}">
                <a16:creationId xmlns:a16="http://schemas.microsoft.com/office/drawing/2014/main" xmlns="" id="{B95166AF-240C-2BEE-1E55-21076F30DB78}"/>
              </a:ext>
            </a:extLst>
          </p:cNvPr>
          <p:cNvSpPr txBox="1">
            <a:spLocks noChangeArrowheads="1"/>
          </p:cNvSpPr>
          <p:nvPr/>
        </p:nvSpPr>
        <p:spPr bwMode="auto">
          <a:xfrm>
            <a:off x="34704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mai</a:t>
            </a:r>
            <a:endParaRPr lang="fr-FR" altLang="de-DE" sz="1400" dirty="0">
              <a:highlight>
                <a:srgbClr val="FFFF00"/>
              </a:highlight>
              <a:latin typeface="Arial" panose="020B0604020202020204" pitchFamily="34" charset="0"/>
            </a:endParaRPr>
          </a:p>
        </p:txBody>
      </p:sp>
      <p:sp>
        <p:nvSpPr>
          <p:cNvPr id="83" name="Text Box 2072">
            <a:extLst>
              <a:ext uri="{FF2B5EF4-FFF2-40B4-BE49-F238E27FC236}">
                <a16:creationId xmlns:a16="http://schemas.microsoft.com/office/drawing/2014/main" xmlns="" id="{71F6B3FB-D676-6B23-043E-9AF5745EE6F7}"/>
              </a:ext>
            </a:extLst>
          </p:cNvPr>
          <p:cNvSpPr txBox="1">
            <a:spLocks noChangeArrowheads="1"/>
          </p:cNvSpPr>
          <p:nvPr/>
        </p:nvSpPr>
        <p:spPr bwMode="auto">
          <a:xfrm>
            <a:off x="26322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avril</a:t>
            </a:r>
            <a:endParaRPr lang="fr-FR" altLang="de-DE" sz="1400" dirty="0">
              <a:highlight>
                <a:srgbClr val="FFFF00"/>
              </a:highlight>
              <a:latin typeface="Arial" panose="020B0604020202020204" pitchFamily="34" charset="0"/>
            </a:endParaRPr>
          </a:p>
        </p:txBody>
      </p:sp>
      <p:sp>
        <p:nvSpPr>
          <p:cNvPr id="84" name="Text Box 2073">
            <a:extLst>
              <a:ext uri="{FF2B5EF4-FFF2-40B4-BE49-F238E27FC236}">
                <a16:creationId xmlns:a16="http://schemas.microsoft.com/office/drawing/2014/main" xmlns="" id="{63C86228-4A9F-DF73-90E4-7343F1652692}"/>
              </a:ext>
            </a:extLst>
          </p:cNvPr>
          <p:cNvSpPr txBox="1">
            <a:spLocks noChangeArrowheads="1"/>
          </p:cNvSpPr>
          <p:nvPr/>
        </p:nvSpPr>
        <p:spPr bwMode="auto">
          <a:xfrm>
            <a:off x="1788387"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mars</a:t>
            </a:r>
            <a:endParaRPr lang="fr-FR" altLang="de-DE" sz="1400" dirty="0">
              <a:highlight>
                <a:srgbClr val="FFFF00"/>
              </a:highlight>
              <a:latin typeface="Arial" panose="020B0604020202020204" pitchFamily="34" charset="0"/>
            </a:endParaRPr>
          </a:p>
        </p:txBody>
      </p:sp>
      <p:sp>
        <p:nvSpPr>
          <p:cNvPr id="85" name="Text Box 2074">
            <a:extLst>
              <a:ext uri="{FF2B5EF4-FFF2-40B4-BE49-F238E27FC236}">
                <a16:creationId xmlns:a16="http://schemas.microsoft.com/office/drawing/2014/main" xmlns="" id="{38982475-E728-752C-C2CC-6436C43FF7D2}"/>
              </a:ext>
            </a:extLst>
          </p:cNvPr>
          <p:cNvSpPr txBox="1">
            <a:spLocks noChangeArrowheads="1"/>
          </p:cNvSpPr>
          <p:nvPr/>
        </p:nvSpPr>
        <p:spPr bwMode="auto">
          <a:xfrm>
            <a:off x="9558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février</a:t>
            </a:r>
            <a:endParaRPr lang="fr-FR" altLang="de-DE" sz="1400" dirty="0">
              <a:highlight>
                <a:srgbClr val="FFFF00"/>
              </a:highlight>
              <a:latin typeface="Arial" panose="020B0604020202020204" pitchFamily="34" charset="0"/>
            </a:endParaRPr>
          </a:p>
        </p:txBody>
      </p:sp>
      <p:sp>
        <p:nvSpPr>
          <p:cNvPr id="86" name="Text Box 2075">
            <a:extLst>
              <a:ext uri="{FF2B5EF4-FFF2-40B4-BE49-F238E27FC236}">
                <a16:creationId xmlns:a16="http://schemas.microsoft.com/office/drawing/2014/main" xmlns="" id="{365CA9C1-6272-E358-950B-F28D002E328E}"/>
              </a:ext>
            </a:extLst>
          </p:cNvPr>
          <p:cNvSpPr txBox="1">
            <a:spLocks noChangeArrowheads="1"/>
          </p:cNvSpPr>
          <p:nvPr/>
        </p:nvSpPr>
        <p:spPr bwMode="auto">
          <a:xfrm>
            <a:off x="7470928" y="6146818"/>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octobre</a:t>
            </a:r>
            <a:endParaRPr lang="fr-FR" altLang="de-DE" sz="1400" dirty="0">
              <a:highlight>
                <a:srgbClr val="FFFF00"/>
              </a:highlight>
              <a:latin typeface="Arial" panose="020B0604020202020204" pitchFamily="34" charset="0"/>
            </a:endParaRPr>
          </a:p>
        </p:txBody>
      </p:sp>
      <p:sp>
        <p:nvSpPr>
          <p:cNvPr id="87" name="Text Box 2076">
            <a:extLst>
              <a:ext uri="{FF2B5EF4-FFF2-40B4-BE49-F238E27FC236}">
                <a16:creationId xmlns:a16="http://schemas.microsoft.com/office/drawing/2014/main" xmlns="" id="{EADA5B82-191D-A51A-EC1F-7D15B9422653}"/>
              </a:ext>
            </a:extLst>
          </p:cNvPr>
          <p:cNvSpPr txBox="1">
            <a:spLocks noChangeArrowheads="1"/>
          </p:cNvSpPr>
          <p:nvPr/>
        </p:nvSpPr>
        <p:spPr bwMode="auto">
          <a:xfrm>
            <a:off x="6518429" y="6138537"/>
            <a:ext cx="10668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septembre</a:t>
            </a:r>
            <a:endParaRPr lang="fr-FR" altLang="de-DE" sz="1400" dirty="0">
              <a:highlight>
                <a:srgbClr val="FFFF00"/>
              </a:highlight>
              <a:latin typeface="Arial" panose="020B0604020202020204" pitchFamily="34" charset="0"/>
            </a:endParaRPr>
          </a:p>
        </p:txBody>
      </p:sp>
      <p:sp>
        <p:nvSpPr>
          <p:cNvPr id="88" name="Text Box 2077">
            <a:extLst>
              <a:ext uri="{FF2B5EF4-FFF2-40B4-BE49-F238E27FC236}">
                <a16:creationId xmlns:a16="http://schemas.microsoft.com/office/drawing/2014/main" xmlns="" id="{4C31F2AF-83AF-3FE0-7468-9FC8012FA9F8}"/>
              </a:ext>
            </a:extLst>
          </p:cNvPr>
          <p:cNvSpPr txBox="1">
            <a:spLocks noChangeArrowheads="1"/>
          </p:cNvSpPr>
          <p:nvPr/>
        </p:nvSpPr>
        <p:spPr bwMode="auto">
          <a:xfrm>
            <a:off x="5946929" y="6149118"/>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aout</a:t>
            </a:r>
            <a:endParaRPr lang="fr-FR" altLang="de-DE" sz="1400" dirty="0">
              <a:highlight>
                <a:srgbClr val="FFFF00"/>
              </a:highlight>
              <a:latin typeface="Arial" panose="020B0604020202020204" pitchFamily="34" charset="0"/>
            </a:endParaRPr>
          </a:p>
        </p:txBody>
      </p:sp>
      <p:sp>
        <p:nvSpPr>
          <p:cNvPr id="89" name="Text Box 2078">
            <a:extLst>
              <a:ext uri="{FF2B5EF4-FFF2-40B4-BE49-F238E27FC236}">
                <a16:creationId xmlns:a16="http://schemas.microsoft.com/office/drawing/2014/main" xmlns="" id="{4427823E-451F-BDA6-E66E-D09D40C9B6D5}"/>
              </a:ext>
            </a:extLst>
          </p:cNvPr>
          <p:cNvSpPr txBox="1">
            <a:spLocks noChangeArrowheads="1"/>
          </p:cNvSpPr>
          <p:nvPr/>
        </p:nvSpPr>
        <p:spPr bwMode="auto">
          <a:xfrm>
            <a:off x="5146829" y="6138537"/>
            <a:ext cx="914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juillet</a:t>
            </a:r>
            <a:endParaRPr lang="fr-FR" altLang="de-DE" sz="1400" dirty="0">
              <a:highlight>
                <a:srgbClr val="FFFF00"/>
              </a:highlight>
              <a:latin typeface="Arial" panose="020B0604020202020204" pitchFamily="34" charset="0"/>
            </a:endParaRPr>
          </a:p>
        </p:txBody>
      </p:sp>
      <p:sp>
        <p:nvSpPr>
          <p:cNvPr id="90" name="Line 2058">
            <a:extLst>
              <a:ext uri="{FF2B5EF4-FFF2-40B4-BE49-F238E27FC236}">
                <a16:creationId xmlns:a16="http://schemas.microsoft.com/office/drawing/2014/main" xmlns="" id="{E4F7B11A-2378-578C-6642-382D5F26BEDF}"/>
              </a:ext>
            </a:extLst>
          </p:cNvPr>
          <p:cNvSpPr>
            <a:spLocks noChangeShapeType="1"/>
          </p:cNvSpPr>
          <p:nvPr/>
        </p:nvSpPr>
        <p:spPr bwMode="auto">
          <a:xfrm>
            <a:off x="4224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1" name="Line 2059">
            <a:extLst>
              <a:ext uri="{FF2B5EF4-FFF2-40B4-BE49-F238E27FC236}">
                <a16:creationId xmlns:a16="http://schemas.microsoft.com/office/drawing/2014/main" xmlns="" id="{1D3F5384-1AB6-930E-C5FF-CFD13DC7E17C}"/>
              </a:ext>
            </a:extLst>
          </p:cNvPr>
          <p:cNvSpPr>
            <a:spLocks noChangeShapeType="1"/>
          </p:cNvSpPr>
          <p:nvPr/>
        </p:nvSpPr>
        <p:spPr bwMode="auto">
          <a:xfrm>
            <a:off x="12606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2" name="Line 2061">
            <a:extLst>
              <a:ext uri="{FF2B5EF4-FFF2-40B4-BE49-F238E27FC236}">
                <a16:creationId xmlns:a16="http://schemas.microsoft.com/office/drawing/2014/main" xmlns="" id="{8112631E-8AE4-7D35-13C5-39FE249072CE}"/>
              </a:ext>
            </a:extLst>
          </p:cNvPr>
          <p:cNvSpPr>
            <a:spLocks noChangeShapeType="1"/>
          </p:cNvSpPr>
          <p:nvPr/>
        </p:nvSpPr>
        <p:spPr bwMode="auto">
          <a:xfrm>
            <a:off x="28608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3" name="Line 2062">
            <a:extLst>
              <a:ext uri="{FF2B5EF4-FFF2-40B4-BE49-F238E27FC236}">
                <a16:creationId xmlns:a16="http://schemas.microsoft.com/office/drawing/2014/main" xmlns="" id="{86132B95-BB95-2E93-7585-A491735FAA49}"/>
              </a:ext>
            </a:extLst>
          </p:cNvPr>
          <p:cNvSpPr>
            <a:spLocks noChangeShapeType="1"/>
          </p:cNvSpPr>
          <p:nvPr/>
        </p:nvSpPr>
        <p:spPr bwMode="auto">
          <a:xfrm>
            <a:off x="36990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4" name="Line 2063">
            <a:extLst>
              <a:ext uri="{FF2B5EF4-FFF2-40B4-BE49-F238E27FC236}">
                <a16:creationId xmlns:a16="http://schemas.microsoft.com/office/drawing/2014/main" xmlns="" id="{CEC23919-9326-DE1D-8755-452E0B6E01D4}"/>
              </a:ext>
            </a:extLst>
          </p:cNvPr>
          <p:cNvSpPr>
            <a:spLocks noChangeShapeType="1"/>
          </p:cNvSpPr>
          <p:nvPr/>
        </p:nvSpPr>
        <p:spPr bwMode="auto">
          <a:xfrm>
            <a:off x="70518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5" name="Line 2064">
            <a:extLst>
              <a:ext uri="{FF2B5EF4-FFF2-40B4-BE49-F238E27FC236}">
                <a16:creationId xmlns:a16="http://schemas.microsoft.com/office/drawing/2014/main" xmlns="" id="{100414ED-5888-7080-4262-432F6359CCFD}"/>
              </a:ext>
            </a:extLst>
          </p:cNvPr>
          <p:cNvSpPr>
            <a:spLocks noChangeShapeType="1"/>
          </p:cNvSpPr>
          <p:nvPr/>
        </p:nvSpPr>
        <p:spPr bwMode="auto">
          <a:xfrm>
            <a:off x="62136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6" name="Line 2065">
            <a:extLst>
              <a:ext uri="{FF2B5EF4-FFF2-40B4-BE49-F238E27FC236}">
                <a16:creationId xmlns:a16="http://schemas.microsoft.com/office/drawing/2014/main" xmlns="" id="{0C0EA820-D3E7-5980-7612-FC18B20146CE}"/>
              </a:ext>
            </a:extLst>
          </p:cNvPr>
          <p:cNvSpPr>
            <a:spLocks noChangeShapeType="1"/>
          </p:cNvSpPr>
          <p:nvPr/>
        </p:nvSpPr>
        <p:spPr bwMode="auto">
          <a:xfrm>
            <a:off x="53754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7" name="Line 2066">
            <a:extLst>
              <a:ext uri="{FF2B5EF4-FFF2-40B4-BE49-F238E27FC236}">
                <a16:creationId xmlns:a16="http://schemas.microsoft.com/office/drawing/2014/main" xmlns="" id="{8FEE4A42-F9B1-48CE-6640-EF2160CE2AB8}"/>
              </a:ext>
            </a:extLst>
          </p:cNvPr>
          <p:cNvSpPr>
            <a:spLocks noChangeShapeType="1"/>
          </p:cNvSpPr>
          <p:nvPr/>
        </p:nvSpPr>
        <p:spPr bwMode="auto">
          <a:xfrm>
            <a:off x="4537229" y="613853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8" name="Line 2067">
            <a:extLst>
              <a:ext uri="{FF2B5EF4-FFF2-40B4-BE49-F238E27FC236}">
                <a16:creationId xmlns:a16="http://schemas.microsoft.com/office/drawing/2014/main" xmlns="" id="{2E59F7E5-63BB-161A-2D7E-869574D9A51F}"/>
              </a:ext>
            </a:extLst>
          </p:cNvPr>
          <p:cNvSpPr>
            <a:spLocks noChangeShapeType="1"/>
          </p:cNvSpPr>
          <p:nvPr/>
        </p:nvSpPr>
        <p:spPr bwMode="auto">
          <a:xfrm>
            <a:off x="9601070" y="6152397"/>
            <a:ext cx="0" cy="7620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x-none" strike="sngStrike">
              <a:highlight>
                <a:srgbClr val="FFFF00"/>
              </a:highlight>
            </a:endParaRPr>
          </a:p>
        </p:txBody>
      </p:sp>
      <p:sp>
        <p:nvSpPr>
          <p:cNvPr id="99" name="Text Box 2075">
            <a:extLst>
              <a:ext uri="{FF2B5EF4-FFF2-40B4-BE49-F238E27FC236}">
                <a16:creationId xmlns:a16="http://schemas.microsoft.com/office/drawing/2014/main" xmlns="" id="{6DB7F8D9-4AFB-5B6C-497C-4BC871ADCF29}"/>
              </a:ext>
            </a:extLst>
          </p:cNvPr>
          <p:cNvSpPr txBox="1">
            <a:spLocks noChangeArrowheads="1"/>
          </p:cNvSpPr>
          <p:nvPr/>
        </p:nvSpPr>
        <p:spPr bwMode="auto">
          <a:xfrm>
            <a:off x="8232936" y="6159094"/>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novembre</a:t>
            </a:r>
            <a:endParaRPr lang="fr-FR" altLang="de-DE" sz="1400" dirty="0">
              <a:highlight>
                <a:srgbClr val="FFFF00"/>
              </a:highlight>
              <a:latin typeface="Arial" panose="020B0604020202020204" pitchFamily="34" charset="0"/>
            </a:endParaRPr>
          </a:p>
        </p:txBody>
      </p:sp>
      <p:sp>
        <p:nvSpPr>
          <p:cNvPr id="100" name="Text Box 2075">
            <a:extLst>
              <a:ext uri="{FF2B5EF4-FFF2-40B4-BE49-F238E27FC236}">
                <a16:creationId xmlns:a16="http://schemas.microsoft.com/office/drawing/2014/main" xmlns="" id="{197123D2-A342-93C4-B2D8-8A72B03D8D2D}"/>
              </a:ext>
            </a:extLst>
          </p:cNvPr>
          <p:cNvSpPr txBox="1">
            <a:spLocks noChangeArrowheads="1"/>
          </p:cNvSpPr>
          <p:nvPr/>
        </p:nvSpPr>
        <p:spPr bwMode="auto">
          <a:xfrm>
            <a:off x="9168250" y="6146818"/>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fr-BE" altLang="de-DE" sz="1400" dirty="0">
                <a:highlight>
                  <a:srgbClr val="FFFF00"/>
                </a:highlight>
                <a:latin typeface="Arial" panose="020B0604020202020204" pitchFamily="34" charset="0"/>
              </a:rPr>
              <a:t>décembre</a:t>
            </a:r>
            <a:endParaRPr lang="fr-FR" altLang="de-DE" sz="1400" dirty="0">
              <a:highlight>
                <a:srgbClr val="FFFF00"/>
              </a:highlight>
              <a:latin typeface="Arial" panose="020B0604020202020204" pitchFamily="34" charset="0"/>
            </a:endParaRPr>
          </a:p>
        </p:txBody>
      </p:sp>
      <p:cxnSp>
        <p:nvCxnSpPr>
          <p:cNvPr id="106" name="Gerade Verbindung mit Pfeil 105">
            <a:extLst>
              <a:ext uri="{FF2B5EF4-FFF2-40B4-BE49-F238E27FC236}">
                <a16:creationId xmlns:a16="http://schemas.microsoft.com/office/drawing/2014/main" xmlns="" id="{026D74B0-6D89-CDBE-836A-CD64B9210F29}"/>
              </a:ext>
            </a:extLst>
          </p:cNvPr>
          <p:cNvCxnSpPr>
            <a:cxnSpLocks/>
          </p:cNvCxnSpPr>
          <p:nvPr/>
        </p:nvCxnSpPr>
        <p:spPr>
          <a:xfrm>
            <a:off x="7481391" y="1415933"/>
            <a:ext cx="0" cy="4727864"/>
          </a:xfrm>
          <a:prstGeom prst="straightConnector1">
            <a:avLst/>
          </a:prstGeom>
          <a:ln w="28575">
            <a:solidFill>
              <a:schemeClr val="accent2">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07" name="Textfeld 106">
            <a:extLst>
              <a:ext uri="{FF2B5EF4-FFF2-40B4-BE49-F238E27FC236}">
                <a16:creationId xmlns:a16="http://schemas.microsoft.com/office/drawing/2014/main" xmlns="" id="{257EE165-463F-5B3B-8845-6C400E4CBBB4}"/>
              </a:ext>
            </a:extLst>
          </p:cNvPr>
          <p:cNvSpPr txBox="1"/>
          <p:nvPr/>
        </p:nvSpPr>
        <p:spPr>
          <a:xfrm>
            <a:off x="7464230" y="1416334"/>
            <a:ext cx="461665" cy="1076577"/>
          </a:xfrm>
          <a:prstGeom prst="rect">
            <a:avLst/>
          </a:prstGeom>
          <a:noFill/>
        </p:spPr>
        <p:txBody>
          <a:bodyPr vert="vert270" wrap="none" rtlCol="0">
            <a:spAutoFit/>
          </a:bodyPr>
          <a:lstStyle/>
          <a:p>
            <a:r>
              <a:rPr lang="de-DE" dirty="0"/>
              <a:t> = 0 </a:t>
            </a:r>
            <a:r>
              <a:rPr lang="de-DE" dirty="0" err="1"/>
              <a:t>uN</a:t>
            </a:r>
            <a:r>
              <a:rPr lang="de-DE" dirty="0"/>
              <a:t>/ha</a:t>
            </a:r>
            <a:endParaRPr lang="x-none" dirty="0"/>
          </a:p>
        </p:txBody>
      </p:sp>
      <p:sp>
        <p:nvSpPr>
          <p:cNvPr id="108" name="Textfeld 107">
            <a:extLst>
              <a:ext uri="{FF2B5EF4-FFF2-40B4-BE49-F238E27FC236}">
                <a16:creationId xmlns:a16="http://schemas.microsoft.com/office/drawing/2014/main" xmlns="" id="{7B6BDB44-4106-F653-B0DC-6A5334388A4D}"/>
              </a:ext>
            </a:extLst>
          </p:cNvPr>
          <p:cNvSpPr txBox="1"/>
          <p:nvPr/>
        </p:nvSpPr>
        <p:spPr>
          <a:xfrm>
            <a:off x="3416655" y="150752"/>
            <a:ext cx="4260590" cy="369332"/>
          </a:xfrm>
          <a:prstGeom prst="rect">
            <a:avLst/>
          </a:prstGeom>
          <a:noFill/>
        </p:spPr>
        <p:txBody>
          <a:bodyPr wrap="none" rtlCol="0">
            <a:spAutoFit/>
          </a:bodyPr>
          <a:lstStyle/>
          <a:p>
            <a:r>
              <a:rPr lang="fr-FR" dirty="0">
                <a:highlight>
                  <a:srgbClr val="FFFF00"/>
                </a:highlight>
              </a:rPr>
              <a:t>« S'attendre au pire et espérer le meilleur »</a:t>
            </a:r>
            <a:endParaRPr lang="x-none" dirty="0">
              <a:highlight>
                <a:srgbClr val="FFFF00"/>
              </a:highlight>
            </a:endParaRPr>
          </a:p>
        </p:txBody>
      </p:sp>
      <p:sp>
        <p:nvSpPr>
          <p:cNvPr id="4" name="Freeform 2050">
            <a:extLst>
              <a:ext uri="{FF2B5EF4-FFF2-40B4-BE49-F238E27FC236}">
                <a16:creationId xmlns:a16="http://schemas.microsoft.com/office/drawing/2014/main" xmlns="" id="{6FC95E25-7B8A-A91B-027A-26A47CA68C61}"/>
              </a:ext>
            </a:extLst>
          </p:cNvPr>
          <p:cNvSpPr>
            <a:spLocks/>
          </p:cNvSpPr>
          <p:nvPr/>
        </p:nvSpPr>
        <p:spPr bwMode="auto">
          <a:xfrm flipH="1">
            <a:off x="2015493" y="1794157"/>
            <a:ext cx="7723187" cy="4005262"/>
          </a:xfrm>
          <a:custGeom>
            <a:avLst/>
            <a:gdLst>
              <a:gd name="T0" fmla="*/ 0 w 4865"/>
              <a:gd name="T1" fmla="*/ 2147483647 h 2523"/>
              <a:gd name="T2" fmla="*/ 2147483647 w 4865"/>
              <a:gd name="T3" fmla="*/ 2147483647 h 2523"/>
              <a:gd name="T4" fmla="*/ 2147483647 w 4865"/>
              <a:gd name="T5" fmla="*/ 2147483647 h 2523"/>
              <a:gd name="T6" fmla="*/ 2147483647 w 4865"/>
              <a:gd name="T7" fmla="*/ 2147483647 h 2523"/>
              <a:gd name="T8" fmla="*/ 2147483647 w 4865"/>
              <a:gd name="T9" fmla="*/ 2147483647 h 2523"/>
              <a:gd name="T10" fmla="*/ 2147483647 w 4865"/>
              <a:gd name="T11" fmla="*/ 2147483647 h 2523"/>
              <a:gd name="T12" fmla="*/ 2147483647 w 4865"/>
              <a:gd name="T13" fmla="*/ 2147483647 h 2523"/>
              <a:gd name="T14" fmla="*/ 2147483647 w 4865"/>
              <a:gd name="T15" fmla="*/ 2147483647 h 2523"/>
              <a:gd name="T16" fmla="*/ 2147483647 w 4865"/>
              <a:gd name="T17" fmla="*/ 2147483647 h 2523"/>
              <a:gd name="T18" fmla="*/ 2147483647 w 4865"/>
              <a:gd name="T19" fmla="*/ 2147483647 h 2523"/>
              <a:gd name="T20" fmla="*/ 2147483647 w 4865"/>
              <a:gd name="T21" fmla="*/ 2147483647 h 2523"/>
              <a:gd name="T22" fmla="*/ 2147483647 w 4865"/>
              <a:gd name="T23" fmla="*/ 2147483647 h 2523"/>
              <a:gd name="T24" fmla="*/ 2147483647 w 4865"/>
              <a:gd name="T25" fmla="*/ 2147483647 h 2523"/>
              <a:gd name="T26" fmla="*/ 2147483647 w 4865"/>
              <a:gd name="T27" fmla="*/ 2147483647 h 2523"/>
              <a:gd name="T28" fmla="*/ 2147483647 w 4865"/>
              <a:gd name="T29" fmla="*/ 2147483647 h 2523"/>
              <a:gd name="T30" fmla="*/ 2147483647 w 4865"/>
              <a:gd name="T31" fmla="*/ 2147483647 h 2523"/>
              <a:gd name="T32" fmla="*/ 2147483647 w 4865"/>
              <a:gd name="T33" fmla="*/ 2147483647 h 2523"/>
              <a:gd name="T34" fmla="*/ 2147483647 w 4865"/>
              <a:gd name="T35" fmla="*/ 2147483647 h 2523"/>
              <a:gd name="T36" fmla="*/ 2147483647 w 4865"/>
              <a:gd name="T37" fmla="*/ 2147483647 h 2523"/>
              <a:gd name="T38" fmla="*/ 2147483647 w 4865"/>
              <a:gd name="T39" fmla="*/ 2147483647 h 2523"/>
              <a:gd name="T40" fmla="*/ 2147483647 w 4865"/>
              <a:gd name="T41" fmla="*/ 2147483647 h 2523"/>
              <a:gd name="T42" fmla="*/ 2147483647 w 4865"/>
              <a:gd name="T43" fmla="*/ 2147483647 h 2523"/>
              <a:gd name="T44" fmla="*/ 2147483647 w 4865"/>
              <a:gd name="T45" fmla="*/ 2147483647 h 2523"/>
              <a:gd name="T46" fmla="*/ 2147483647 w 4865"/>
              <a:gd name="T47" fmla="*/ 2147483647 h 2523"/>
              <a:gd name="T48" fmla="*/ 2147483647 w 4865"/>
              <a:gd name="T49" fmla="*/ 2147483647 h 2523"/>
              <a:gd name="T50" fmla="*/ 2147483647 w 4865"/>
              <a:gd name="T51" fmla="*/ 2147483647 h 2523"/>
              <a:gd name="T52" fmla="*/ 2147483647 w 4865"/>
              <a:gd name="T53" fmla="*/ 2147483647 h 2523"/>
              <a:gd name="T54" fmla="*/ 2147483647 w 4865"/>
              <a:gd name="T55" fmla="*/ 2147483647 h 25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865"/>
              <a:gd name="T85" fmla="*/ 0 h 2523"/>
              <a:gd name="T86" fmla="*/ 4865 w 4865"/>
              <a:gd name="T87" fmla="*/ 2523 h 25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865" h="2523">
                <a:moveTo>
                  <a:pt x="0" y="2430"/>
                </a:moveTo>
                <a:cubicBezTo>
                  <a:pt x="32" y="2431"/>
                  <a:pt x="118" y="2436"/>
                  <a:pt x="192" y="2430"/>
                </a:cubicBezTo>
                <a:cubicBezTo>
                  <a:pt x="266" y="2424"/>
                  <a:pt x="345" y="2435"/>
                  <a:pt x="445" y="2395"/>
                </a:cubicBezTo>
                <a:cubicBezTo>
                  <a:pt x="545" y="2355"/>
                  <a:pt x="658" y="2300"/>
                  <a:pt x="795" y="2189"/>
                </a:cubicBezTo>
                <a:cubicBezTo>
                  <a:pt x="932" y="2078"/>
                  <a:pt x="1135" y="1878"/>
                  <a:pt x="1265" y="1731"/>
                </a:cubicBezTo>
                <a:cubicBezTo>
                  <a:pt x="1395" y="1584"/>
                  <a:pt x="1480" y="1446"/>
                  <a:pt x="1577" y="1305"/>
                </a:cubicBezTo>
                <a:cubicBezTo>
                  <a:pt x="1674" y="1164"/>
                  <a:pt x="1781" y="981"/>
                  <a:pt x="1847" y="885"/>
                </a:cubicBezTo>
                <a:cubicBezTo>
                  <a:pt x="1913" y="789"/>
                  <a:pt x="1928" y="769"/>
                  <a:pt x="1973" y="729"/>
                </a:cubicBezTo>
                <a:cubicBezTo>
                  <a:pt x="2018" y="689"/>
                  <a:pt x="2065" y="641"/>
                  <a:pt x="2117" y="645"/>
                </a:cubicBezTo>
                <a:cubicBezTo>
                  <a:pt x="2169" y="649"/>
                  <a:pt x="2242" y="701"/>
                  <a:pt x="2285" y="753"/>
                </a:cubicBezTo>
                <a:cubicBezTo>
                  <a:pt x="2328" y="805"/>
                  <a:pt x="2312" y="788"/>
                  <a:pt x="2375" y="957"/>
                </a:cubicBezTo>
                <a:cubicBezTo>
                  <a:pt x="2438" y="1126"/>
                  <a:pt x="2575" y="1598"/>
                  <a:pt x="2663" y="1767"/>
                </a:cubicBezTo>
                <a:cubicBezTo>
                  <a:pt x="2751" y="1936"/>
                  <a:pt x="2830" y="1959"/>
                  <a:pt x="2903" y="1971"/>
                </a:cubicBezTo>
                <a:cubicBezTo>
                  <a:pt x="2976" y="1983"/>
                  <a:pt x="3045" y="1934"/>
                  <a:pt x="3101" y="1839"/>
                </a:cubicBezTo>
                <a:cubicBezTo>
                  <a:pt x="3157" y="1744"/>
                  <a:pt x="3208" y="1511"/>
                  <a:pt x="3239" y="1401"/>
                </a:cubicBezTo>
                <a:cubicBezTo>
                  <a:pt x="3270" y="1291"/>
                  <a:pt x="3257" y="1304"/>
                  <a:pt x="3287" y="1179"/>
                </a:cubicBezTo>
                <a:cubicBezTo>
                  <a:pt x="3317" y="1054"/>
                  <a:pt x="3381" y="815"/>
                  <a:pt x="3419" y="651"/>
                </a:cubicBezTo>
                <a:cubicBezTo>
                  <a:pt x="3457" y="487"/>
                  <a:pt x="3477" y="300"/>
                  <a:pt x="3516" y="193"/>
                </a:cubicBezTo>
                <a:cubicBezTo>
                  <a:pt x="3555" y="86"/>
                  <a:pt x="3601" y="0"/>
                  <a:pt x="3652" y="12"/>
                </a:cubicBezTo>
                <a:cubicBezTo>
                  <a:pt x="3703" y="24"/>
                  <a:pt x="3775" y="153"/>
                  <a:pt x="3821" y="267"/>
                </a:cubicBezTo>
                <a:cubicBezTo>
                  <a:pt x="3867" y="381"/>
                  <a:pt x="3895" y="539"/>
                  <a:pt x="3929" y="693"/>
                </a:cubicBezTo>
                <a:cubicBezTo>
                  <a:pt x="3963" y="847"/>
                  <a:pt x="3995" y="1031"/>
                  <a:pt x="4025" y="1191"/>
                </a:cubicBezTo>
                <a:cubicBezTo>
                  <a:pt x="4055" y="1351"/>
                  <a:pt x="4081" y="1508"/>
                  <a:pt x="4109" y="1653"/>
                </a:cubicBezTo>
                <a:cubicBezTo>
                  <a:pt x="4137" y="1798"/>
                  <a:pt x="4162" y="1948"/>
                  <a:pt x="4193" y="2061"/>
                </a:cubicBezTo>
                <a:cubicBezTo>
                  <a:pt x="4224" y="2174"/>
                  <a:pt x="4257" y="2264"/>
                  <a:pt x="4295" y="2331"/>
                </a:cubicBezTo>
                <a:cubicBezTo>
                  <a:pt x="4333" y="2398"/>
                  <a:pt x="4356" y="2432"/>
                  <a:pt x="4423" y="2461"/>
                </a:cubicBezTo>
                <a:cubicBezTo>
                  <a:pt x="4490" y="2490"/>
                  <a:pt x="4621" y="2497"/>
                  <a:pt x="4695" y="2507"/>
                </a:cubicBezTo>
                <a:cubicBezTo>
                  <a:pt x="4769" y="2517"/>
                  <a:pt x="4830" y="2520"/>
                  <a:pt x="4865" y="2523"/>
                </a:cubicBezTo>
              </a:path>
            </a:pathLst>
          </a:custGeom>
          <a:noFill/>
          <a:ln w="63500">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x-none"/>
          </a:p>
        </p:txBody>
      </p:sp>
    </p:spTree>
    <p:extLst>
      <p:ext uri="{BB962C8B-B14F-4D97-AF65-F5344CB8AC3E}">
        <p14:creationId xmlns:p14="http://schemas.microsoft.com/office/powerpoint/2010/main" xmlns="" val="29200308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07958DBD-4D3A-C681-1DC5-0D5F2CF99E98}"/>
              </a:ext>
            </a:extLst>
          </p:cNvPr>
          <p:cNvSpPr>
            <a:spLocks noGrp="1"/>
          </p:cNvSpPr>
          <p:nvPr>
            <p:ph type="title"/>
          </p:nvPr>
        </p:nvSpPr>
        <p:spPr/>
        <p:txBody>
          <a:bodyPr/>
          <a:lstStyle/>
          <a:p>
            <a:pPr algn="ctr"/>
            <a:r>
              <a:rPr lang="de-DE" dirty="0" err="1"/>
              <a:t>Faut-il</a:t>
            </a:r>
            <a:r>
              <a:rPr lang="de-DE" dirty="0"/>
              <a:t> </a:t>
            </a:r>
            <a:r>
              <a:rPr lang="de-DE" dirty="0" err="1"/>
              <a:t>répéter</a:t>
            </a:r>
            <a:r>
              <a:rPr lang="de-DE" dirty="0"/>
              <a:t> </a:t>
            </a:r>
            <a:r>
              <a:rPr lang="de-DE" dirty="0" err="1"/>
              <a:t>cet</a:t>
            </a:r>
            <a:r>
              <a:rPr lang="de-DE" dirty="0"/>
              <a:t> </a:t>
            </a:r>
            <a:r>
              <a:rPr lang="de-DE" dirty="0" err="1"/>
              <a:t>essai</a:t>
            </a:r>
            <a:r>
              <a:rPr lang="de-DE" dirty="0"/>
              <a:t> ?</a:t>
            </a:r>
            <a:endParaRPr lang="x-none" dirty="0"/>
          </a:p>
        </p:txBody>
      </p:sp>
      <p:pic>
        <p:nvPicPr>
          <p:cNvPr id="3" name="Grafik 2">
            <a:extLst>
              <a:ext uri="{FF2B5EF4-FFF2-40B4-BE49-F238E27FC236}">
                <a16:creationId xmlns:a16="http://schemas.microsoft.com/office/drawing/2014/main" xmlns="" id="{BF6CBD6D-BDC7-1CD2-9DF6-9A2CD4901AB2}"/>
              </a:ext>
            </a:extLst>
          </p:cNvPr>
          <p:cNvPicPr>
            <a:picLocks noChangeAspect="1"/>
          </p:cNvPicPr>
          <p:nvPr/>
        </p:nvPicPr>
        <p:blipFill>
          <a:blip r:embed="rId2"/>
          <a:stretch>
            <a:fillRect/>
          </a:stretch>
        </p:blipFill>
        <p:spPr>
          <a:xfrm>
            <a:off x="1267696" y="1463884"/>
            <a:ext cx="9618840" cy="4932451"/>
          </a:xfrm>
          <a:prstGeom prst="rect">
            <a:avLst/>
          </a:prstGeom>
        </p:spPr>
      </p:pic>
    </p:spTree>
    <p:extLst>
      <p:ext uri="{BB962C8B-B14F-4D97-AF65-F5344CB8AC3E}">
        <p14:creationId xmlns:p14="http://schemas.microsoft.com/office/powerpoint/2010/main" xmlns="" val="3326007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7947AA83-09A3-F639-2B47-EA2968F65E16}"/>
              </a:ext>
            </a:extLst>
          </p:cNvPr>
          <p:cNvSpPr>
            <a:spLocks noGrp="1"/>
          </p:cNvSpPr>
          <p:nvPr>
            <p:ph type="title"/>
          </p:nvPr>
        </p:nvSpPr>
        <p:spPr/>
        <p:txBody>
          <a:bodyPr/>
          <a:lstStyle/>
          <a:p>
            <a:pPr algn="ctr"/>
            <a:r>
              <a:rPr lang="de-DE" dirty="0" err="1"/>
              <a:t>Semis</a:t>
            </a:r>
            <a:r>
              <a:rPr lang="de-DE" dirty="0"/>
              <a:t> </a:t>
            </a:r>
            <a:r>
              <a:rPr lang="de-DE" dirty="0" err="1"/>
              <a:t>direct</a:t>
            </a:r>
            <a:r>
              <a:rPr lang="de-DE" dirty="0"/>
              <a:t> de </a:t>
            </a:r>
            <a:r>
              <a:rPr lang="de-DE" dirty="0" err="1"/>
              <a:t>maïs</a:t>
            </a:r>
            <a:r>
              <a:rPr lang="de-DE" dirty="0"/>
              <a:t>?</a:t>
            </a:r>
            <a:endParaRPr lang="x-none" dirty="0"/>
          </a:p>
        </p:txBody>
      </p:sp>
      <p:pic>
        <p:nvPicPr>
          <p:cNvPr id="4" name="Grafik 3">
            <a:extLst>
              <a:ext uri="{FF2B5EF4-FFF2-40B4-BE49-F238E27FC236}">
                <a16:creationId xmlns:a16="http://schemas.microsoft.com/office/drawing/2014/main" xmlns="" id="{1AB43BD2-8072-4A6B-135A-ED0EC20741F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11375" y="1775844"/>
            <a:ext cx="9534525" cy="4829175"/>
          </a:xfrm>
          <a:prstGeom prst="rect">
            <a:avLst/>
          </a:prstGeom>
        </p:spPr>
      </p:pic>
      <p:sp>
        <p:nvSpPr>
          <p:cNvPr id="5" name="Textfeld 4">
            <a:extLst>
              <a:ext uri="{FF2B5EF4-FFF2-40B4-BE49-F238E27FC236}">
                <a16:creationId xmlns:a16="http://schemas.microsoft.com/office/drawing/2014/main" xmlns="" id="{725BE177-8069-26FF-7E7D-4BC1EAF8CE24}"/>
              </a:ext>
            </a:extLst>
          </p:cNvPr>
          <p:cNvSpPr txBox="1"/>
          <p:nvPr/>
        </p:nvSpPr>
        <p:spPr>
          <a:xfrm>
            <a:off x="8660921" y="1775844"/>
            <a:ext cx="3531079" cy="1754326"/>
          </a:xfrm>
          <a:prstGeom prst="rect">
            <a:avLst/>
          </a:prstGeom>
          <a:solidFill>
            <a:schemeClr val="bg1"/>
          </a:solidFill>
        </p:spPr>
        <p:txBody>
          <a:bodyPr wrap="square" rtlCol="0">
            <a:spAutoFit/>
          </a:bodyPr>
          <a:lstStyle/>
          <a:p>
            <a:r>
              <a:rPr lang="fr-BE" dirty="0"/>
              <a:t>Travail de sol réduit</a:t>
            </a:r>
          </a:p>
          <a:p>
            <a:pPr marL="285750" indent="-285750">
              <a:buFontTx/>
              <a:buChar char="-"/>
            </a:pPr>
            <a:r>
              <a:rPr lang="fr-BE" dirty="0"/>
              <a:t>Préservation des réserves en eau</a:t>
            </a:r>
          </a:p>
          <a:p>
            <a:r>
              <a:rPr lang="fr-BE" dirty="0"/>
              <a:t>Désherbage « simplifié »</a:t>
            </a:r>
          </a:p>
          <a:p>
            <a:r>
              <a:rPr lang="fr-BE" dirty="0"/>
              <a:t>- </a:t>
            </a:r>
            <a:r>
              <a:rPr lang="fr-FR" dirty="0"/>
              <a:t>Possible les années sèches, mais pas les années humides</a:t>
            </a:r>
            <a:endParaRPr lang="fr-BE" dirty="0"/>
          </a:p>
        </p:txBody>
      </p:sp>
      <p:sp>
        <p:nvSpPr>
          <p:cNvPr id="6" name="Textfeld 5">
            <a:extLst>
              <a:ext uri="{FF2B5EF4-FFF2-40B4-BE49-F238E27FC236}">
                <a16:creationId xmlns:a16="http://schemas.microsoft.com/office/drawing/2014/main" xmlns="" id="{A977559C-D2F1-4011-7FC0-D77F1AA1E6BC}"/>
              </a:ext>
            </a:extLst>
          </p:cNvPr>
          <p:cNvSpPr txBox="1"/>
          <p:nvPr/>
        </p:nvSpPr>
        <p:spPr>
          <a:xfrm>
            <a:off x="8660921" y="5247508"/>
            <a:ext cx="3531079" cy="923330"/>
          </a:xfrm>
          <a:prstGeom prst="rect">
            <a:avLst/>
          </a:prstGeom>
          <a:solidFill>
            <a:schemeClr val="bg1"/>
          </a:solidFill>
        </p:spPr>
        <p:txBody>
          <a:bodyPr wrap="square" rtlCol="0">
            <a:spAutoFit/>
          </a:bodyPr>
          <a:lstStyle/>
          <a:p>
            <a:r>
              <a:rPr lang="fr-BE" dirty="0"/>
              <a:t>Rendement moindre?</a:t>
            </a:r>
          </a:p>
          <a:p>
            <a:r>
              <a:rPr lang="fr-BE" dirty="0"/>
              <a:t>Calcule économique!</a:t>
            </a:r>
          </a:p>
          <a:p>
            <a:r>
              <a:rPr lang="fr-FR" dirty="0"/>
              <a:t>Économies vs perte de rendement</a:t>
            </a:r>
            <a:endParaRPr lang="fr-BE" dirty="0"/>
          </a:p>
        </p:txBody>
      </p:sp>
    </p:spTree>
    <p:extLst>
      <p:ext uri="{BB962C8B-B14F-4D97-AF65-F5344CB8AC3E}">
        <p14:creationId xmlns:p14="http://schemas.microsoft.com/office/powerpoint/2010/main" xmlns="" val="557812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631F3EF1-ED4D-BECC-ACA4-5F4BCD2F18B2}"/>
              </a:ext>
            </a:extLst>
          </p:cNvPr>
          <p:cNvSpPr>
            <a:spLocks noGrp="1"/>
          </p:cNvSpPr>
          <p:nvPr>
            <p:ph type="title"/>
          </p:nvPr>
        </p:nvSpPr>
        <p:spPr/>
        <p:txBody>
          <a:bodyPr/>
          <a:lstStyle/>
          <a:p>
            <a:pPr algn="ctr"/>
            <a:r>
              <a:rPr lang="fr-BE" dirty="0"/>
              <a:t>La fertilisation potassique</a:t>
            </a:r>
          </a:p>
        </p:txBody>
      </p:sp>
      <p:sp>
        <p:nvSpPr>
          <p:cNvPr id="3" name="Textfeld 2">
            <a:extLst>
              <a:ext uri="{FF2B5EF4-FFF2-40B4-BE49-F238E27FC236}">
                <a16:creationId xmlns:a16="http://schemas.microsoft.com/office/drawing/2014/main" xmlns="" id="{EE29C9E4-D11A-EB23-F050-88D63D125EFD}"/>
              </a:ext>
            </a:extLst>
          </p:cNvPr>
          <p:cNvSpPr txBox="1"/>
          <p:nvPr/>
        </p:nvSpPr>
        <p:spPr>
          <a:xfrm>
            <a:off x="258793" y="1923691"/>
            <a:ext cx="11645660" cy="4524315"/>
          </a:xfrm>
          <a:prstGeom prst="rect">
            <a:avLst/>
          </a:prstGeom>
          <a:noFill/>
        </p:spPr>
        <p:txBody>
          <a:bodyPr wrap="square" rtlCol="0">
            <a:spAutoFit/>
          </a:bodyPr>
          <a:lstStyle/>
          <a:p>
            <a:r>
              <a:rPr lang="de-DE" dirty="0"/>
              <a:t>La </a:t>
            </a:r>
            <a:r>
              <a:rPr lang="de-DE" dirty="0" err="1"/>
              <a:t>potasse</a:t>
            </a:r>
            <a:r>
              <a:rPr lang="de-DE" dirty="0"/>
              <a:t>:</a:t>
            </a:r>
          </a:p>
          <a:p>
            <a:pPr marL="285750" indent="-285750">
              <a:buFont typeface="Arial" panose="020B0604020202020204" pitchFamily="34" charset="0"/>
              <a:buChar char="•"/>
            </a:pPr>
            <a:r>
              <a:rPr lang="fr-FR" dirty="0"/>
              <a:t>Un macronutriment dont les prairies ont besoin au moins autant que d'azote </a:t>
            </a:r>
          </a:p>
          <a:p>
            <a:pPr marL="285750" indent="-285750">
              <a:buFont typeface="Arial" panose="020B0604020202020204" pitchFamily="34" charset="0"/>
              <a:buChar char="•"/>
            </a:pPr>
            <a:r>
              <a:rPr lang="fr-FR" dirty="0"/>
              <a:t>rapidement </a:t>
            </a:r>
            <a:r>
              <a:rPr lang="fr-FR" b="1" dirty="0"/>
              <a:t>lessivé</a:t>
            </a:r>
            <a:r>
              <a:rPr lang="fr-FR" dirty="0"/>
              <a:t> lors du stockage du fumier et du compost</a:t>
            </a:r>
          </a:p>
          <a:p>
            <a:pPr marL="285750" indent="-285750">
              <a:buFont typeface="Arial" panose="020B0604020202020204" pitchFamily="34" charset="0"/>
              <a:buChar char="•"/>
            </a:pPr>
            <a:r>
              <a:rPr lang="fr-FR" dirty="0"/>
              <a:t>se lie aux particules d'argile et est </a:t>
            </a:r>
            <a:r>
              <a:rPr lang="fr-FR" b="1" dirty="0"/>
              <a:t>retenu en cas de sécheresse</a:t>
            </a:r>
          </a:p>
          <a:p>
            <a:pPr marL="285750" indent="-285750">
              <a:buFont typeface="Arial" panose="020B0604020202020204" pitchFamily="34" charset="0"/>
              <a:buChar char="•"/>
            </a:pPr>
            <a:r>
              <a:rPr lang="fr-FR" dirty="0"/>
              <a:t>est plus facilement disponible dans les sols bien </a:t>
            </a:r>
            <a:r>
              <a:rPr lang="fr-FR" b="1" dirty="0"/>
              <a:t>chaulés (attention Mg= antagoniste)</a:t>
            </a:r>
            <a:endParaRPr lang="de-DE" b="1" dirty="0"/>
          </a:p>
          <a:p>
            <a:pPr marL="285750" indent="-285750">
              <a:buFont typeface="Arial" panose="020B0604020202020204" pitchFamily="34" charset="0"/>
              <a:buChar char="•"/>
            </a:pPr>
            <a:r>
              <a:rPr lang="fr-FR" dirty="0"/>
              <a:t>permet d'économiser de l’eau: régule les ouvertures des stomates des feuilles et donc l'évaporation de l'eau des plantes</a:t>
            </a:r>
          </a:p>
          <a:p>
            <a:pPr marL="285750" indent="-285750">
              <a:buFont typeface="Arial" panose="020B0604020202020204" pitchFamily="34" charset="0"/>
              <a:buChar char="•"/>
            </a:pPr>
            <a:r>
              <a:rPr lang="fr-FR" dirty="0"/>
              <a:t>donne une plus grande résistance au gel et au dessèchement (pression osmotique)</a:t>
            </a:r>
          </a:p>
          <a:p>
            <a:pPr marL="285750" indent="-285750">
              <a:buFont typeface="Arial" panose="020B0604020202020204" pitchFamily="34" charset="0"/>
              <a:buChar char="•"/>
            </a:pPr>
            <a:r>
              <a:rPr lang="fr-FR" dirty="0"/>
              <a:t>stimule le métabolisme de la plante</a:t>
            </a:r>
          </a:p>
          <a:p>
            <a:pPr marL="285750" indent="-285750">
              <a:buFont typeface="Arial" panose="020B0604020202020204" pitchFamily="34" charset="0"/>
              <a:buChar char="•"/>
            </a:pPr>
            <a:r>
              <a:rPr lang="fr-FR" dirty="0"/>
              <a:t>facilite le stockage des substances de réserve dans la plante</a:t>
            </a:r>
          </a:p>
          <a:p>
            <a:endParaRPr lang="fr-FR" dirty="0"/>
          </a:p>
          <a:p>
            <a:pPr algn="ctr"/>
            <a:r>
              <a:rPr lang="fr-FR" dirty="0"/>
              <a:t>Un excès de potasse dans l'alimentation peut entraîner des problèmes de santé chez les animaux (tétanie): En cas de pâturage sur de l'herbe </a:t>
            </a:r>
            <a:r>
              <a:rPr lang="fr-FR" b="1" dirty="0"/>
              <a:t>jeune</a:t>
            </a:r>
            <a:r>
              <a:rPr lang="fr-FR" dirty="0"/>
              <a:t> au début du </a:t>
            </a:r>
            <a:r>
              <a:rPr lang="fr-FR" b="1" dirty="0"/>
              <a:t>printemps</a:t>
            </a:r>
            <a:r>
              <a:rPr lang="fr-FR" dirty="0"/>
              <a:t> (où les concentrations de potasse sont les plus élevées), donner aux animaux un aliment minéral/sel à lécher contenant du </a:t>
            </a:r>
            <a:r>
              <a:rPr lang="fr-FR" b="1" dirty="0"/>
              <a:t>Mg</a:t>
            </a:r>
            <a:r>
              <a:rPr lang="fr-FR" dirty="0"/>
              <a:t> et Na. </a:t>
            </a:r>
          </a:p>
          <a:p>
            <a:pPr algn="ctr"/>
            <a:r>
              <a:rPr lang="fr-FR" dirty="0"/>
              <a:t>Peut également être provoqué par une fertilisation intensive au lisier.</a:t>
            </a:r>
          </a:p>
          <a:p>
            <a:pPr algn="ctr"/>
            <a:endParaRPr lang="fr-FR" dirty="0"/>
          </a:p>
          <a:p>
            <a:pPr algn="ctr"/>
            <a:r>
              <a:rPr lang="fr-FR" dirty="0"/>
              <a:t>Prévention : faire des analyses et répartir la fertilisation potassique </a:t>
            </a:r>
            <a:endParaRPr lang="x-none" dirty="0"/>
          </a:p>
        </p:txBody>
      </p:sp>
      <p:pic>
        <p:nvPicPr>
          <p:cNvPr id="5" name="Grafik 4">
            <a:extLst>
              <a:ext uri="{FF2B5EF4-FFF2-40B4-BE49-F238E27FC236}">
                <a16:creationId xmlns:a16="http://schemas.microsoft.com/office/drawing/2014/main" xmlns="" id="{6E0C87B1-FFBC-AEC0-7C85-3C0A8F26224E}"/>
              </a:ext>
            </a:extLst>
          </p:cNvPr>
          <p:cNvPicPr>
            <a:picLocks noChangeAspect="1"/>
          </p:cNvPicPr>
          <p:nvPr/>
        </p:nvPicPr>
        <p:blipFill>
          <a:blip r:embed="rId2"/>
          <a:stretch>
            <a:fillRect/>
          </a:stretch>
        </p:blipFill>
        <p:spPr>
          <a:xfrm>
            <a:off x="9679688" y="0"/>
            <a:ext cx="2512312" cy="1594707"/>
          </a:xfrm>
          <a:prstGeom prst="rect">
            <a:avLst/>
          </a:prstGeom>
        </p:spPr>
      </p:pic>
      <p:sp>
        <p:nvSpPr>
          <p:cNvPr id="6" name="Textfeld 5">
            <a:extLst>
              <a:ext uri="{FF2B5EF4-FFF2-40B4-BE49-F238E27FC236}">
                <a16:creationId xmlns:a16="http://schemas.microsoft.com/office/drawing/2014/main" xmlns="" id="{7587F111-A6C4-8DF9-91E2-A517E7F661FE}"/>
              </a:ext>
            </a:extLst>
          </p:cNvPr>
          <p:cNvSpPr txBox="1"/>
          <p:nvPr/>
        </p:nvSpPr>
        <p:spPr>
          <a:xfrm>
            <a:off x="10059036" y="1574533"/>
            <a:ext cx="1999137" cy="369332"/>
          </a:xfrm>
          <a:prstGeom prst="rect">
            <a:avLst/>
          </a:prstGeom>
          <a:noFill/>
        </p:spPr>
        <p:txBody>
          <a:bodyPr wrap="none" rtlCol="0">
            <a:spAutoFit/>
          </a:bodyPr>
          <a:lstStyle/>
          <a:p>
            <a:r>
              <a:rPr lang="fr-BE" dirty="0"/>
              <a:t>Signes des carence </a:t>
            </a:r>
          </a:p>
        </p:txBody>
      </p:sp>
      <p:pic>
        <p:nvPicPr>
          <p:cNvPr id="8" name="Grafik 7">
            <a:extLst>
              <a:ext uri="{FF2B5EF4-FFF2-40B4-BE49-F238E27FC236}">
                <a16:creationId xmlns:a16="http://schemas.microsoft.com/office/drawing/2014/main" xmlns="" id="{B9EDFD7B-410E-5A8E-F281-2BC3C55C1233}"/>
              </a:ext>
            </a:extLst>
          </p:cNvPr>
          <p:cNvPicPr>
            <a:picLocks noChangeAspect="1"/>
          </p:cNvPicPr>
          <p:nvPr/>
        </p:nvPicPr>
        <p:blipFill>
          <a:blip r:embed="rId3"/>
          <a:stretch>
            <a:fillRect/>
          </a:stretch>
        </p:blipFill>
        <p:spPr>
          <a:xfrm>
            <a:off x="0" y="0"/>
            <a:ext cx="2512311" cy="1618958"/>
          </a:xfrm>
          <a:prstGeom prst="rect">
            <a:avLst/>
          </a:prstGeom>
        </p:spPr>
      </p:pic>
      <p:sp>
        <p:nvSpPr>
          <p:cNvPr id="9" name="Textfeld 8">
            <a:extLst>
              <a:ext uri="{FF2B5EF4-FFF2-40B4-BE49-F238E27FC236}">
                <a16:creationId xmlns:a16="http://schemas.microsoft.com/office/drawing/2014/main" xmlns="" id="{F619D341-31B1-02BF-5BED-DD125770EDEF}"/>
              </a:ext>
            </a:extLst>
          </p:cNvPr>
          <p:cNvSpPr txBox="1"/>
          <p:nvPr/>
        </p:nvSpPr>
        <p:spPr>
          <a:xfrm>
            <a:off x="287547" y="1554359"/>
            <a:ext cx="1999137" cy="369332"/>
          </a:xfrm>
          <a:prstGeom prst="rect">
            <a:avLst/>
          </a:prstGeom>
          <a:noFill/>
        </p:spPr>
        <p:txBody>
          <a:bodyPr wrap="none" rtlCol="0">
            <a:spAutoFit/>
          </a:bodyPr>
          <a:lstStyle/>
          <a:p>
            <a:r>
              <a:rPr lang="fr-BE" dirty="0"/>
              <a:t>Signes des carence </a:t>
            </a:r>
          </a:p>
        </p:txBody>
      </p:sp>
    </p:spTree>
    <p:extLst>
      <p:ext uri="{BB962C8B-B14F-4D97-AF65-F5344CB8AC3E}">
        <p14:creationId xmlns:p14="http://schemas.microsoft.com/office/powerpoint/2010/main" xmlns="" val="23987314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Luzerne : 57 % des producteurs sont convaincus de sa rentabilité">
            <a:extLst>
              <a:ext uri="{FF2B5EF4-FFF2-40B4-BE49-F238E27FC236}">
                <a16:creationId xmlns:a16="http://schemas.microsoft.com/office/drawing/2014/main" xmlns="" id="{A31FC926-63D4-A45B-418D-B843BC6990F8}"/>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308639" y="3924650"/>
            <a:ext cx="5216525" cy="293335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el 1">
            <a:extLst>
              <a:ext uri="{FF2B5EF4-FFF2-40B4-BE49-F238E27FC236}">
                <a16:creationId xmlns:a16="http://schemas.microsoft.com/office/drawing/2014/main" xmlns="" id="{9ACEE389-024E-CE6C-3F28-EF537FEBCBA4}"/>
              </a:ext>
            </a:extLst>
          </p:cNvPr>
          <p:cNvSpPr>
            <a:spLocks noGrp="1"/>
          </p:cNvSpPr>
          <p:nvPr>
            <p:ph type="title"/>
          </p:nvPr>
        </p:nvSpPr>
        <p:spPr/>
        <p:txBody>
          <a:bodyPr/>
          <a:lstStyle/>
          <a:p>
            <a:pPr algn="ctr"/>
            <a:r>
              <a:rPr lang="de-DE" dirty="0" err="1"/>
              <a:t>Mélanges</a:t>
            </a:r>
            <a:r>
              <a:rPr lang="de-DE" dirty="0"/>
              <a:t> de </a:t>
            </a:r>
            <a:r>
              <a:rPr lang="de-DE" dirty="0" err="1"/>
              <a:t>prairies</a:t>
            </a:r>
            <a:r>
              <a:rPr lang="de-DE" dirty="0"/>
              <a:t> </a:t>
            </a:r>
            <a:r>
              <a:rPr lang="de-DE" dirty="0" err="1"/>
              <a:t>adaptés</a:t>
            </a:r>
            <a:r>
              <a:rPr lang="de-DE" dirty="0"/>
              <a:t> à la </a:t>
            </a:r>
            <a:r>
              <a:rPr lang="de-DE" dirty="0" err="1"/>
              <a:t>nouvelle</a:t>
            </a:r>
            <a:r>
              <a:rPr lang="de-DE" dirty="0"/>
              <a:t> </a:t>
            </a:r>
            <a:r>
              <a:rPr lang="de-DE" dirty="0" err="1"/>
              <a:t>situation</a:t>
            </a:r>
            <a:r>
              <a:rPr lang="de-DE" dirty="0"/>
              <a:t>? </a:t>
            </a:r>
            <a:endParaRPr lang="x-none" dirty="0"/>
          </a:p>
        </p:txBody>
      </p:sp>
      <p:sp>
        <p:nvSpPr>
          <p:cNvPr id="3" name="Textfeld 2">
            <a:extLst>
              <a:ext uri="{FF2B5EF4-FFF2-40B4-BE49-F238E27FC236}">
                <a16:creationId xmlns:a16="http://schemas.microsoft.com/office/drawing/2014/main" xmlns="" id="{C6AADC29-9A71-B23A-0C0B-2ECCD20411AD}"/>
              </a:ext>
            </a:extLst>
          </p:cNvPr>
          <p:cNvSpPr txBox="1"/>
          <p:nvPr/>
        </p:nvSpPr>
        <p:spPr>
          <a:xfrm>
            <a:off x="241540" y="1958197"/>
            <a:ext cx="11681171" cy="2308324"/>
          </a:xfrm>
          <a:prstGeom prst="rect">
            <a:avLst/>
          </a:prstGeom>
          <a:noFill/>
        </p:spPr>
        <p:txBody>
          <a:bodyPr wrap="square" rtlCol="0">
            <a:spAutoFit/>
          </a:bodyPr>
          <a:lstStyle/>
          <a:p>
            <a:pPr marL="285750" indent="-285750">
              <a:buFont typeface="Arial" panose="020B0604020202020204" pitchFamily="34" charset="0"/>
              <a:buChar char="•"/>
            </a:pPr>
            <a:r>
              <a:rPr lang="fr-BE" dirty="0"/>
              <a:t>Difficile … mais possible</a:t>
            </a:r>
          </a:p>
          <a:p>
            <a:pPr marL="285750" indent="-285750">
              <a:buFont typeface="Arial" panose="020B0604020202020204" pitchFamily="34" charset="0"/>
              <a:buChar char="•"/>
            </a:pPr>
            <a:r>
              <a:rPr lang="fr-BE" dirty="0"/>
              <a:t>Observations sur nos sites d'essai: les espèces (graminées et trèfle) qui ont </a:t>
            </a:r>
            <a:r>
              <a:rPr lang="fr-BE" u="sng" dirty="0"/>
              <a:t>résisté</a:t>
            </a:r>
            <a:r>
              <a:rPr lang="fr-BE" dirty="0"/>
              <a:t> plus longtemps à la sécheresse ont mis plus de temps à reverdir après la sécheresse que les raygrass anglais (qui soufrent fort de la sècheresse) </a:t>
            </a:r>
          </a:p>
          <a:p>
            <a:pPr marL="285750" indent="-285750">
              <a:buFont typeface="Arial" panose="020B0604020202020204" pitchFamily="34" charset="0"/>
              <a:buChar char="•"/>
            </a:pPr>
            <a:endParaRPr lang="fr-BE" dirty="0"/>
          </a:p>
          <a:p>
            <a:pPr algn="ctr"/>
            <a:r>
              <a:rPr lang="fr-BE" dirty="0"/>
              <a:t>De la luzerne ?</a:t>
            </a:r>
          </a:p>
          <a:p>
            <a:pPr algn="ctr"/>
            <a:r>
              <a:rPr lang="fr-BE" dirty="0"/>
              <a:t>Uniquement si le sol convient : profond et chaulé</a:t>
            </a:r>
          </a:p>
          <a:p>
            <a:pPr algn="ctr"/>
            <a:r>
              <a:rPr lang="fr-BE" dirty="0"/>
              <a:t>Différent de la prairie!</a:t>
            </a:r>
          </a:p>
          <a:p>
            <a:pPr algn="ctr"/>
            <a:r>
              <a:rPr lang="fr-BE" dirty="0"/>
              <a:t>Nécessite aussi DU SAVOIR FAIRE: c‘est une culture, ce n‘est pas une prairie!</a:t>
            </a:r>
          </a:p>
        </p:txBody>
      </p:sp>
    </p:spTree>
    <p:extLst>
      <p:ext uri="{BB962C8B-B14F-4D97-AF65-F5344CB8AC3E}">
        <p14:creationId xmlns:p14="http://schemas.microsoft.com/office/powerpoint/2010/main" xmlns="" val="13613907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B52A7FCF-A64D-00D3-70A2-80246894B0CF}"/>
              </a:ext>
            </a:extLst>
          </p:cNvPr>
          <p:cNvSpPr>
            <a:spLocks noGrp="1"/>
          </p:cNvSpPr>
          <p:nvPr>
            <p:ph type="title"/>
          </p:nvPr>
        </p:nvSpPr>
        <p:spPr>
          <a:xfrm>
            <a:off x="107601" y="365125"/>
            <a:ext cx="11891742" cy="1325563"/>
          </a:xfrm>
        </p:spPr>
        <p:txBody>
          <a:bodyPr/>
          <a:lstStyle/>
          <a:p>
            <a:pPr algn="ctr"/>
            <a:r>
              <a:rPr lang="fr-FR" dirty="0"/>
              <a:t>Assurer l'efficacité de la fertilisation par le lisier en évitant les émissions d'ammoniac</a:t>
            </a:r>
            <a:endParaRPr lang="x-none" dirty="0"/>
          </a:p>
        </p:txBody>
      </p:sp>
      <p:pic>
        <p:nvPicPr>
          <p:cNvPr id="4" name="Inhaltsplatzhalter 3">
            <a:extLst>
              <a:ext uri="{FF2B5EF4-FFF2-40B4-BE49-F238E27FC236}">
                <a16:creationId xmlns:a16="http://schemas.microsoft.com/office/drawing/2014/main" xmlns="" id="{09CED468-6816-5032-4FEC-BCD1739CF9CD}"/>
              </a:ext>
            </a:extLst>
          </p:cNvPr>
          <p:cNvPicPr>
            <a:picLocks noGrp="1" noChangeAspect="1"/>
          </p:cNvPicPr>
          <p:nvPr>
            <p:ph idx="1"/>
          </p:nvPr>
        </p:nvPicPr>
        <p:blipFill>
          <a:blip r:embed="rId2"/>
          <a:stretch>
            <a:fillRect/>
          </a:stretch>
        </p:blipFill>
        <p:spPr>
          <a:xfrm>
            <a:off x="107601" y="1690688"/>
            <a:ext cx="12063571" cy="4654694"/>
          </a:xfrm>
          <a:prstGeom prst="rect">
            <a:avLst/>
          </a:prstGeom>
        </p:spPr>
      </p:pic>
    </p:spTree>
    <p:extLst>
      <p:ext uri="{BB962C8B-B14F-4D97-AF65-F5344CB8AC3E}">
        <p14:creationId xmlns:p14="http://schemas.microsoft.com/office/powerpoint/2010/main" xmlns="" val="40044373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xmlns="" id="{B6193852-F240-B1AD-3263-120AFD2E36DE}"/>
              </a:ext>
            </a:extLst>
          </p:cNvPr>
          <p:cNvSpPr>
            <a:spLocks noGrp="1"/>
          </p:cNvSpPr>
          <p:nvPr>
            <p:ph type="title"/>
          </p:nvPr>
        </p:nvSpPr>
        <p:spPr>
          <a:xfrm>
            <a:off x="172528" y="365125"/>
            <a:ext cx="11844068" cy="1325563"/>
          </a:xfrm>
        </p:spPr>
        <p:txBody>
          <a:bodyPr/>
          <a:lstStyle/>
          <a:p>
            <a:pPr algn="ctr"/>
            <a:r>
              <a:rPr lang="de-DE" dirty="0"/>
              <a:t>Comment </a:t>
            </a:r>
            <a:r>
              <a:rPr lang="de-DE" dirty="0" err="1"/>
              <a:t>réduire</a:t>
            </a:r>
            <a:r>
              <a:rPr lang="de-DE" dirty="0"/>
              <a:t> </a:t>
            </a:r>
            <a:r>
              <a:rPr lang="de-DE" dirty="0" err="1"/>
              <a:t>l‘utilisation</a:t>
            </a:r>
            <a:r>
              <a:rPr lang="de-DE" dirty="0"/>
              <a:t> des </a:t>
            </a:r>
            <a:r>
              <a:rPr lang="de-DE" dirty="0" err="1"/>
              <a:t>engrais</a:t>
            </a:r>
            <a:r>
              <a:rPr lang="de-DE" dirty="0"/>
              <a:t> </a:t>
            </a:r>
            <a:r>
              <a:rPr lang="de-DE" dirty="0" err="1"/>
              <a:t>minéraux</a:t>
            </a:r>
            <a:r>
              <a:rPr lang="de-DE" dirty="0"/>
              <a:t>?</a:t>
            </a:r>
            <a:endParaRPr lang="x-none" dirty="0"/>
          </a:p>
        </p:txBody>
      </p:sp>
      <p:sp>
        <p:nvSpPr>
          <p:cNvPr id="4" name="Inhaltsplatzhalter 3">
            <a:extLst>
              <a:ext uri="{FF2B5EF4-FFF2-40B4-BE49-F238E27FC236}">
                <a16:creationId xmlns:a16="http://schemas.microsoft.com/office/drawing/2014/main" xmlns="" id="{6FDFD9B0-4CE2-3324-A432-4DD6669017A5}"/>
              </a:ext>
            </a:extLst>
          </p:cNvPr>
          <p:cNvSpPr>
            <a:spLocks noGrp="1"/>
          </p:cNvSpPr>
          <p:nvPr>
            <p:ph idx="1"/>
          </p:nvPr>
        </p:nvSpPr>
        <p:spPr>
          <a:xfrm>
            <a:off x="172527" y="1825624"/>
            <a:ext cx="11844067" cy="4816715"/>
          </a:xfrm>
        </p:spPr>
        <p:txBody>
          <a:bodyPr>
            <a:normAutofit fontScale="77500" lnSpcReduction="20000"/>
          </a:bodyPr>
          <a:lstStyle/>
          <a:p>
            <a:r>
              <a:rPr lang="fr-FR" dirty="0"/>
              <a:t>Faires des analyses = planification plus précise</a:t>
            </a:r>
          </a:p>
          <a:p>
            <a:r>
              <a:rPr lang="fr-FR" dirty="0"/>
              <a:t>Un chaulage suffisant et des valeurs de pH bien ajustées permettent à la plante cultivée d'accéder de manière optimale à tous les éléments nutritifs.</a:t>
            </a:r>
          </a:p>
          <a:p>
            <a:r>
              <a:rPr lang="fr-FR" dirty="0"/>
              <a:t>L'apport </a:t>
            </a:r>
            <a:r>
              <a:rPr lang="fr-FR" b="1" dirty="0"/>
              <a:t>équilibré</a:t>
            </a:r>
            <a:r>
              <a:rPr lang="fr-FR" dirty="0"/>
              <a:t> de </a:t>
            </a:r>
            <a:r>
              <a:rPr lang="fr-FR" b="1" dirty="0"/>
              <a:t>tous</a:t>
            </a:r>
            <a:r>
              <a:rPr lang="fr-FR" dirty="0"/>
              <a:t> les nutriments essentiels à la plante permet d'améliorer l'utilisation de l'azote</a:t>
            </a:r>
          </a:p>
          <a:p>
            <a:r>
              <a:rPr lang="fr-FR" dirty="0"/>
              <a:t>Veiller à bien choisir l’engrais/amendement Faire particulièrement attention au rapport K/Mg (chaux pauvre en Mg, éventuellement augmenter la fertilisation en K)</a:t>
            </a:r>
          </a:p>
          <a:p>
            <a:r>
              <a:rPr lang="fr-FR" dirty="0"/>
              <a:t>Une fertilisation soufrée suffisante assure l'utilisation de l'azote.</a:t>
            </a:r>
          </a:p>
          <a:p>
            <a:r>
              <a:rPr lang="fr-FR" dirty="0"/>
              <a:t>Adapter les dates de fertilisation davantage aux conditions météorologiques</a:t>
            </a:r>
          </a:p>
          <a:p>
            <a:r>
              <a:rPr lang="fr-FR" dirty="0"/>
              <a:t>Appliquer les engrais liquides en grosses gouttes si possible.</a:t>
            </a:r>
          </a:p>
          <a:p>
            <a:r>
              <a:rPr lang="fr-FR" dirty="0"/>
              <a:t>Utiliser des engrais azotés stabilisés, enrobées ou système CULTAN</a:t>
            </a:r>
          </a:p>
          <a:p>
            <a:r>
              <a:rPr lang="fr-FR" dirty="0"/>
              <a:t>Séparer le lisier : phase liquide très riche en ammonium= action rapide, phase solide = action lente.</a:t>
            </a:r>
          </a:p>
          <a:p>
            <a:r>
              <a:rPr lang="fr-FR" dirty="0"/>
              <a:t>Réduire les pertes à chaque étape de travail</a:t>
            </a:r>
          </a:p>
        </p:txBody>
      </p:sp>
    </p:spTree>
    <p:extLst>
      <p:ext uri="{BB962C8B-B14F-4D97-AF65-F5344CB8AC3E}">
        <p14:creationId xmlns:p14="http://schemas.microsoft.com/office/powerpoint/2010/main" xmlns="" val="1094991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e 3">
            <a:extLst>
              <a:ext uri="{FF2B5EF4-FFF2-40B4-BE49-F238E27FC236}">
                <a16:creationId xmlns:a16="http://schemas.microsoft.com/office/drawing/2014/main" xmlns="" id="{FE5B8BE0-6BA5-D250-215C-E5966004953B}"/>
              </a:ext>
            </a:extLst>
          </p:cNvPr>
          <p:cNvGraphicFramePr>
            <a:graphicFrameLocks noGrp="1"/>
          </p:cNvGraphicFramePr>
          <p:nvPr>
            <p:extLst>
              <p:ext uri="{D42A27DB-BD31-4B8C-83A1-F6EECF244321}">
                <p14:modId xmlns:p14="http://schemas.microsoft.com/office/powerpoint/2010/main" xmlns="" val="3374521184"/>
              </p:ext>
            </p:extLst>
          </p:nvPr>
        </p:nvGraphicFramePr>
        <p:xfrm>
          <a:off x="394724" y="2189018"/>
          <a:ext cx="6523309" cy="4488866"/>
        </p:xfrm>
        <a:graphic>
          <a:graphicData uri="http://schemas.openxmlformats.org/drawingml/2006/table">
            <a:tbl>
              <a:tblPr>
                <a:tableStyleId>{5C22544A-7EE6-4342-B048-85BDC9FD1C3A}</a:tableStyleId>
              </a:tblPr>
              <a:tblGrid>
                <a:gridCol w="1164010">
                  <a:extLst>
                    <a:ext uri="{9D8B030D-6E8A-4147-A177-3AD203B41FA5}">
                      <a16:colId xmlns:a16="http://schemas.microsoft.com/office/drawing/2014/main" xmlns="" val="390203593"/>
                    </a:ext>
                  </a:extLst>
                </a:gridCol>
                <a:gridCol w="1416214">
                  <a:extLst>
                    <a:ext uri="{9D8B030D-6E8A-4147-A177-3AD203B41FA5}">
                      <a16:colId xmlns:a16="http://schemas.microsoft.com/office/drawing/2014/main" xmlns="" val="1393612297"/>
                    </a:ext>
                  </a:extLst>
                </a:gridCol>
                <a:gridCol w="1556864">
                  <a:extLst>
                    <a:ext uri="{9D8B030D-6E8A-4147-A177-3AD203B41FA5}">
                      <a16:colId xmlns:a16="http://schemas.microsoft.com/office/drawing/2014/main" xmlns="" val="493028469"/>
                    </a:ext>
                  </a:extLst>
                </a:gridCol>
                <a:gridCol w="465603">
                  <a:extLst>
                    <a:ext uri="{9D8B030D-6E8A-4147-A177-3AD203B41FA5}">
                      <a16:colId xmlns:a16="http://schemas.microsoft.com/office/drawing/2014/main" xmlns="" val="93750984"/>
                    </a:ext>
                  </a:extLst>
                </a:gridCol>
                <a:gridCol w="1920618">
                  <a:extLst>
                    <a:ext uri="{9D8B030D-6E8A-4147-A177-3AD203B41FA5}">
                      <a16:colId xmlns:a16="http://schemas.microsoft.com/office/drawing/2014/main" xmlns="" val="1417713391"/>
                    </a:ext>
                  </a:extLst>
                </a:gridCol>
              </a:tblGrid>
              <a:tr h="440133">
                <a:tc>
                  <a:txBody>
                    <a:bodyPr/>
                    <a:lstStyle/>
                    <a:p>
                      <a:pPr algn="ctr" fontAlgn="ctr"/>
                      <a:r>
                        <a:rPr lang="fr-BE" sz="1100" u="none" strike="noStrike" noProof="0" dirty="0">
                          <a:effectLst/>
                        </a:rPr>
                        <a:t>Rang</a:t>
                      </a:r>
                      <a:endParaRPr lang="fr-BE" sz="1100" b="1" i="0" u="none" strike="noStrike" noProof="0" dirty="0">
                        <a:solidFill>
                          <a:srgbClr val="202122"/>
                        </a:solidFill>
                        <a:effectLst/>
                        <a:latin typeface="Arial" panose="020B0604020202020204" pitchFamily="34" charset="0"/>
                      </a:endParaRPr>
                    </a:p>
                  </a:txBody>
                  <a:tcPr marL="9525" marR="9525" marT="9525" marB="0" anchor="ctr"/>
                </a:tc>
                <a:tc>
                  <a:txBody>
                    <a:bodyPr/>
                    <a:lstStyle/>
                    <a:p>
                      <a:pPr algn="ctr" fontAlgn="ctr"/>
                      <a:r>
                        <a:rPr lang="fr-BE" sz="1100" u="none" strike="noStrike" noProof="0">
                          <a:effectLst/>
                        </a:rPr>
                        <a:t>pays</a:t>
                      </a:r>
                      <a:endParaRPr lang="fr-BE" sz="1100" b="1" i="0" u="none" strike="noStrike" noProof="0">
                        <a:solidFill>
                          <a:srgbClr val="202122"/>
                        </a:solidFill>
                        <a:effectLst/>
                        <a:latin typeface="Arial" panose="020B0604020202020204" pitchFamily="34" charset="0"/>
                      </a:endParaRPr>
                    </a:p>
                  </a:txBody>
                  <a:tcPr marL="9525" marR="9525" marT="9525" marB="0" anchor="ctr"/>
                </a:tc>
                <a:tc gridSpan="2">
                  <a:txBody>
                    <a:bodyPr/>
                    <a:lstStyle/>
                    <a:p>
                      <a:pPr algn="ctr" fontAlgn="ctr"/>
                      <a:r>
                        <a:rPr lang="fr-BE" sz="1100" u="none" strike="noStrike" noProof="0" dirty="0">
                          <a:effectLst/>
                        </a:rPr>
                        <a:t>Production* en Millions de t</a:t>
                      </a:r>
                      <a:endParaRPr lang="fr-BE" sz="1100" b="1" i="0" u="none" strike="noStrike" noProof="0" dirty="0">
                        <a:solidFill>
                          <a:srgbClr val="202122"/>
                        </a:solidFill>
                        <a:effectLst/>
                        <a:latin typeface="Arial" panose="020B0604020202020204" pitchFamily="34" charset="0"/>
                      </a:endParaRPr>
                    </a:p>
                  </a:txBody>
                  <a:tcPr marL="9525" marR="9525" marT="9525" marB="0" anchor="ctr"/>
                </a:tc>
                <a:tc hMerge="1">
                  <a:txBody>
                    <a:bodyPr/>
                    <a:lstStyle/>
                    <a:p>
                      <a:endParaRPr lang="x-none"/>
                    </a:p>
                  </a:txBody>
                  <a:tcPr/>
                </a:tc>
                <a:tc>
                  <a:txBody>
                    <a:bodyPr/>
                    <a:lstStyle/>
                    <a:p>
                      <a:pPr algn="ctr" fontAlgn="ctr"/>
                      <a:r>
                        <a:rPr lang="fr-BE" sz="1100" u="none" strike="noStrike" noProof="0" dirty="0">
                          <a:effectLst/>
                        </a:rPr>
                        <a:t>Consommation* en Millions de t</a:t>
                      </a:r>
                      <a:endParaRPr lang="fr-BE" sz="1100" b="1" i="0" u="none" strike="noStrike" noProof="0" dirty="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2955355061"/>
                  </a:ext>
                </a:extLst>
              </a:tr>
              <a:tr h="243167">
                <a:tc>
                  <a:txBody>
                    <a:bodyPr/>
                    <a:lstStyle/>
                    <a:p>
                      <a:pPr algn="ctr" fontAlgn="ctr"/>
                      <a:r>
                        <a:rPr lang="fr-BE" sz="1100" u="none" strike="noStrike" noProof="0" dirty="0">
                          <a:effectLst/>
                        </a:rPr>
                        <a:t>1</a:t>
                      </a:r>
                      <a:endParaRPr lang="fr-BE" sz="1100" b="0" i="0" u="none" strike="noStrike" noProof="0" dirty="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rPr>
                        <a:t>Chine</a:t>
                      </a:r>
                      <a:endParaRPr lang="fr-BE" sz="1100" b="0"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23,6</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a:effectLst/>
                        </a:rPr>
                        <a:t>34%</a:t>
                      </a:r>
                      <a:endParaRPr lang="fr-BE" sz="1100" b="0" i="0" u="none" strike="noStrike" noProof="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36,7</a:t>
                      </a:r>
                      <a:endParaRPr lang="fr-BE" sz="1100" b="0" i="0" u="none" strike="noStrike" noProof="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1614002770"/>
                  </a:ext>
                </a:extLst>
              </a:tr>
              <a:tr h="243167">
                <a:tc>
                  <a:txBody>
                    <a:bodyPr/>
                    <a:lstStyle/>
                    <a:p>
                      <a:pPr algn="ctr" fontAlgn="ctr"/>
                      <a:r>
                        <a:rPr lang="fr-BE" sz="1100" u="none" strike="noStrike" noProof="0">
                          <a:effectLst/>
                        </a:rPr>
                        <a:t>2</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rPr>
                        <a:t>Inde</a:t>
                      </a:r>
                      <a:endParaRPr lang="fr-BE" sz="1100" b="0"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10,6</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a:effectLst/>
                        </a:rPr>
                        <a:t>15%</a:t>
                      </a:r>
                      <a:endParaRPr lang="fr-BE" sz="1100" b="0" i="0" u="none" strike="noStrike" noProof="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18,4</a:t>
                      </a:r>
                      <a:endParaRPr lang="fr-BE" sz="1100" b="0" i="0" u="none" strike="noStrike" noProof="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1955357988"/>
                  </a:ext>
                </a:extLst>
              </a:tr>
              <a:tr h="316118">
                <a:tc>
                  <a:txBody>
                    <a:bodyPr/>
                    <a:lstStyle/>
                    <a:p>
                      <a:pPr algn="ctr" fontAlgn="ctr"/>
                      <a:r>
                        <a:rPr lang="fr-BE" sz="1100" u="none" strike="noStrike" noProof="0">
                          <a:effectLst/>
                        </a:rPr>
                        <a:t>3</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rPr>
                        <a:t>USA</a:t>
                      </a:r>
                      <a:endParaRPr lang="fr-BE" sz="1100" b="0"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dirty="0">
                          <a:effectLst/>
                        </a:rPr>
                        <a:t>9,4</a:t>
                      </a:r>
                      <a:endParaRPr lang="fr-BE" sz="1100" b="0" i="0" u="none" strike="noStrike" noProof="0" dirty="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a:effectLst/>
                        </a:rPr>
                        <a:t>14%</a:t>
                      </a:r>
                      <a:endParaRPr lang="fr-BE" sz="1100" b="0" i="0" u="none" strike="noStrike" noProof="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19,9</a:t>
                      </a:r>
                      <a:endParaRPr lang="fr-BE" sz="1100" b="0" i="0" u="none" strike="noStrike" noProof="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2114600991"/>
                  </a:ext>
                </a:extLst>
              </a:tr>
              <a:tr h="243167">
                <a:tc>
                  <a:txBody>
                    <a:bodyPr/>
                    <a:lstStyle/>
                    <a:p>
                      <a:pPr algn="ctr" fontAlgn="ctr"/>
                      <a:r>
                        <a:rPr lang="fr-BE" sz="1100" u="none" strike="noStrike" noProof="0">
                          <a:effectLst/>
                        </a:rPr>
                        <a:t>4</a:t>
                      </a:r>
                      <a:endParaRPr lang="fr-BE" sz="1100" b="0" i="0" u="none" strike="noStrike" noProof="0">
                        <a:solidFill>
                          <a:srgbClr val="FF0000"/>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highlight>
                            <a:srgbClr val="00FF00"/>
                          </a:highlight>
                        </a:rPr>
                        <a:t>Russie</a:t>
                      </a:r>
                      <a:endParaRPr lang="fr-BE" sz="1100" b="0" i="0" u="none" strike="noStrike" noProof="0" dirty="0">
                        <a:solidFill>
                          <a:srgbClr val="FF0000"/>
                        </a:solidFill>
                        <a:effectLst/>
                        <a:highlight>
                          <a:srgbClr val="00FF00"/>
                        </a:highlight>
                        <a:latin typeface="Calibri" panose="020F0502020204030204" pitchFamily="34" charset="0"/>
                      </a:endParaRPr>
                    </a:p>
                  </a:txBody>
                  <a:tcPr marL="9525" marR="9525" marT="9525" marB="0" anchor="ctr"/>
                </a:tc>
                <a:tc>
                  <a:txBody>
                    <a:bodyPr/>
                    <a:lstStyle/>
                    <a:p>
                      <a:pPr algn="ctr" fontAlgn="ctr"/>
                      <a:r>
                        <a:rPr lang="fr-BE" sz="1100" u="none" strike="noStrike" noProof="0" dirty="0">
                          <a:effectLst/>
                          <a:highlight>
                            <a:srgbClr val="00FF00"/>
                          </a:highlight>
                        </a:rPr>
                        <a:t>6</a:t>
                      </a:r>
                      <a:endParaRPr lang="fr-BE" sz="1100" b="0" i="0" u="none" strike="noStrike" noProof="0" dirty="0">
                        <a:solidFill>
                          <a:srgbClr val="FF0000"/>
                        </a:solidFill>
                        <a:effectLst/>
                        <a:highlight>
                          <a:srgbClr val="00FF00"/>
                        </a:highlight>
                        <a:latin typeface="Arial" panose="020B0604020202020204" pitchFamily="34" charset="0"/>
                      </a:endParaRPr>
                    </a:p>
                  </a:txBody>
                  <a:tcPr marL="9525" marR="9525" marT="9525" marB="0" anchor="ctr"/>
                </a:tc>
                <a:tc>
                  <a:txBody>
                    <a:bodyPr/>
                    <a:lstStyle/>
                    <a:p>
                      <a:pPr algn="ctr" fontAlgn="b"/>
                      <a:r>
                        <a:rPr lang="fr-BE" sz="1100" u="none" strike="noStrike" noProof="0" dirty="0">
                          <a:effectLst/>
                          <a:highlight>
                            <a:srgbClr val="00FF00"/>
                          </a:highlight>
                        </a:rPr>
                        <a:t>9%</a:t>
                      </a:r>
                      <a:endParaRPr lang="fr-BE" sz="1100" b="0" i="0" u="none" strike="noStrike" noProof="0" dirty="0">
                        <a:solidFill>
                          <a:srgbClr val="000000"/>
                        </a:solidFill>
                        <a:effectLst/>
                        <a:highlight>
                          <a:srgbClr val="00FF00"/>
                        </a:highlight>
                        <a:latin typeface="Calibri" panose="020F0502020204030204" pitchFamily="34" charset="0"/>
                      </a:endParaRPr>
                    </a:p>
                  </a:txBody>
                  <a:tcPr marL="9525" marR="9525" marT="9525" marB="0" anchor="ctr"/>
                </a:tc>
                <a:tc>
                  <a:txBody>
                    <a:bodyPr/>
                    <a:lstStyle/>
                    <a:p>
                      <a:pPr algn="ctr" fontAlgn="b"/>
                      <a:r>
                        <a:rPr lang="fr-BE" sz="1100" u="none" strike="noStrike" noProof="0">
                          <a:effectLst/>
                        </a:rPr>
                        <a:t> </a:t>
                      </a:r>
                      <a:endParaRPr lang="fr-BE" sz="1100" b="0" i="0" u="none" strike="noStrike" noProof="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2716056225"/>
                  </a:ext>
                </a:extLst>
              </a:tr>
              <a:tr h="316118">
                <a:tc>
                  <a:txBody>
                    <a:bodyPr/>
                    <a:lstStyle/>
                    <a:p>
                      <a:pPr algn="ctr" fontAlgn="ctr"/>
                      <a:r>
                        <a:rPr lang="fr-BE" sz="1100" u="none" strike="noStrike" noProof="0">
                          <a:effectLst/>
                        </a:rPr>
                        <a:t>5</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rPr>
                        <a:t>Canada</a:t>
                      </a:r>
                      <a:endParaRPr lang="fr-BE" sz="1100" b="0"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dirty="0">
                          <a:effectLst/>
                        </a:rPr>
                        <a:t>3,8</a:t>
                      </a:r>
                      <a:endParaRPr lang="fr-BE" sz="1100" b="0" i="0" u="none" strike="noStrike" noProof="0" dirty="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a:effectLst/>
                        </a:rPr>
                        <a:t>6%</a:t>
                      </a:r>
                      <a:endParaRPr lang="fr-BE" sz="1100" b="0" i="0" u="none" strike="noStrike" noProof="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2,6</a:t>
                      </a:r>
                      <a:endParaRPr lang="fr-BE" sz="1100" b="0" i="0" u="none" strike="noStrike" noProof="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1241837660"/>
                  </a:ext>
                </a:extLst>
              </a:tr>
              <a:tr h="255326">
                <a:tc>
                  <a:txBody>
                    <a:bodyPr/>
                    <a:lstStyle/>
                    <a:p>
                      <a:pPr algn="ctr" fontAlgn="ctr"/>
                      <a:r>
                        <a:rPr lang="fr-BE" sz="1100" u="none" strike="noStrike" noProof="0">
                          <a:effectLst/>
                        </a:rPr>
                        <a:t>6</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rPr>
                        <a:t>Indonésie</a:t>
                      </a:r>
                      <a:endParaRPr lang="fr-BE" sz="1100" b="0"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2,9</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a:effectLst/>
                        </a:rPr>
                        <a:t>4%</a:t>
                      </a:r>
                      <a:endParaRPr lang="fr-BE" sz="1100" b="0" i="0" u="none" strike="noStrike" noProof="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2,7</a:t>
                      </a:r>
                      <a:endParaRPr lang="fr-BE" sz="1100" b="0" i="0" u="none" strike="noStrike" noProof="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1538945490"/>
                  </a:ext>
                </a:extLst>
              </a:tr>
              <a:tr h="243167">
                <a:tc>
                  <a:txBody>
                    <a:bodyPr/>
                    <a:lstStyle/>
                    <a:p>
                      <a:pPr algn="ctr" fontAlgn="ctr"/>
                      <a:r>
                        <a:rPr lang="fr-BE" sz="1100" u="none" strike="noStrike" noProof="0">
                          <a:effectLst/>
                        </a:rPr>
                        <a:t>7</a:t>
                      </a:r>
                      <a:endParaRPr lang="fr-BE" sz="1100" b="0" i="0" u="none" strike="noStrike" noProof="0">
                        <a:solidFill>
                          <a:srgbClr val="FF0000"/>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highlight>
                            <a:srgbClr val="00FF00"/>
                          </a:highlight>
                        </a:rPr>
                        <a:t>Ukraine</a:t>
                      </a:r>
                      <a:endParaRPr lang="fr-BE" sz="1100" b="0" i="0" u="none" strike="noStrike" noProof="0" dirty="0">
                        <a:solidFill>
                          <a:srgbClr val="FF0000"/>
                        </a:solidFill>
                        <a:effectLst/>
                        <a:highlight>
                          <a:srgbClr val="00FF00"/>
                        </a:highlight>
                        <a:latin typeface="Calibri" panose="020F0502020204030204" pitchFamily="34" charset="0"/>
                      </a:endParaRPr>
                    </a:p>
                  </a:txBody>
                  <a:tcPr marL="9525" marR="9525" marT="9525" marB="0" anchor="ctr"/>
                </a:tc>
                <a:tc>
                  <a:txBody>
                    <a:bodyPr/>
                    <a:lstStyle/>
                    <a:p>
                      <a:pPr algn="ctr" fontAlgn="ctr"/>
                      <a:r>
                        <a:rPr lang="fr-BE" sz="1100" u="none" strike="noStrike" noProof="0" dirty="0">
                          <a:effectLst/>
                          <a:highlight>
                            <a:srgbClr val="00FF00"/>
                          </a:highlight>
                        </a:rPr>
                        <a:t>2,3</a:t>
                      </a:r>
                      <a:endParaRPr lang="fr-BE" sz="1100" b="0" i="0" u="none" strike="noStrike" noProof="0" dirty="0">
                        <a:solidFill>
                          <a:srgbClr val="FF0000"/>
                        </a:solidFill>
                        <a:effectLst/>
                        <a:highlight>
                          <a:srgbClr val="00FF00"/>
                        </a:highlight>
                        <a:latin typeface="Arial" panose="020B0604020202020204" pitchFamily="34" charset="0"/>
                      </a:endParaRPr>
                    </a:p>
                  </a:txBody>
                  <a:tcPr marL="9525" marR="9525" marT="9525" marB="0" anchor="ctr"/>
                </a:tc>
                <a:tc>
                  <a:txBody>
                    <a:bodyPr/>
                    <a:lstStyle/>
                    <a:p>
                      <a:pPr algn="ctr" fontAlgn="b"/>
                      <a:r>
                        <a:rPr lang="fr-BE" sz="1100" u="none" strike="noStrike" noProof="0" dirty="0">
                          <a:effectLst/>
                          <a:highlight>
                            <a:srgbClr val="00FF00"/>
                          </a:highlight>
                        </a:rPr>
                        <a:t>3%</a:t>
                      </a:r>
                      <a:endParaRPr lang="fr-BE" sz="1100" b="0" i="0" u="none" strike="noStrike" noProof="0" dirty="0">
                        <a:solidFill>
                          <a:srgbClr val="000000"/>
                        </a:solidFill>
                        <a:effectLst/>
                        <a:highlight>
                          <a:srgbClr val="00FF00"/>
                        </a:highlight>
                        <a:latin typeface="Calibri" panose="020F0502020204030204" pitchFamily="34" charset="0"/>
                      </a:endParaRPr>
                    </a:p>
                  </a:txBody>
                  <a:tcPr marL="9525" marR="9525" marT="9525" marB="0" anchor="ctr"/>
                </a:tc>
                <a:tc>
                  <a:txBody>
                    <a:bodyPr/>
                    <a:lstStyle/>
                    <a:p>
                      <a:pPr algn="ctr" fontAlgn="b"/>
                      <a:r>
                        <a:rPr lang="fr-BE" sz="1100" u="none" strike="noStrike" noProof="0">
                          <a:effectLst/>
                        </a:rPr>
                        <a:t> </a:t>
                      </a:r>
                      <a:endParaRPr lang="fr-BE" sz="1100" b="0" i="0" u="none" strike="noStrike" noProof="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3290982123"/>
                  </a:ext>
                </a:extLst>
              </a:tr>
              <a:tr h="243167">
                <a:tc>
                  <a:txBody>
                    <a:bodyPr/>
                    <a:lstStyle/>
                    <a:p>
                      <a:pPr algn="ctr" fontAlgn="ctr"/>
                      <a:r>
                        <a:rPr lang="fr-BE" sz="1100" u="none" strike="noStrike" noProof="0">
                          <a:effectLst/>
                        </a:rPr>
                        <a:t>8</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rPr>
                        <a:t>Pakistan</a:t>
                      </a:r>
                      <a:endParaRPr lang="fr-BE" sz="1100" b="0"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2,2</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a:effectLst/>
                        </a:rPr>
                        <a:t>3%</a:t>
                      </a:r>
                      <a:endParaRPr lang="fr-BE" sz="1100" b="0" i="0" u="none" strike="noStrike" noProof="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2,8</a:t>
                      </a:r>
                      <a:endParaRPr lang="fr-BE" sz="1100" b="0" i="0" u="none" strike="noStrike" noProof="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427654549"/>
                  </a:ext>
                </a:extLst>
              </a:tr>
              <a:tr h="243167">
                <a:tc>
                  <a:txBody>
                    <a:bodyPr/>
                    <a:lstStyle/>
                    <a:p>
                      <a:pPr algn="ctr" fontAlgn="ctr"/>
                      <a:r>
                        <a:rPr lang="fr-BE" sz="1100" u="none" strike="noStrike" noProof="0">
                          <a:effectLst/>
                        </a:rPr>
                        <a:t>9</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rPr>
                        <a:t>Égypte</a:t>
                      </a:r>
                      <a:endParaRPr lang="fr-BE" sz="1100" b="0"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1,5</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rPr>
                        <a:t>2%</a:t>
                      </a:r>
                      <a:endParaRPr lang="fr-BE" sz="1100" b="0"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b"/>
                      <a:r>
                        <a:rPr lang="fr-BE" sz="1100" u="none" strike="noStrike" noProof="0">
                          <a:effectLst/>
                        </a:rPr>
                        <a:t> </a:t>
                      </a:r>
                      <a:endParaRPr lang="fr-BE" sz="1100" b="0" i="0" u="none" strike="noStrike" noProof="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3522985774"/>
                  </a:ext>
                </a:extLst>
              </a:tr>
              <a:tr h="243167">
                <a:tc>
                  <a:txBody>
                    <a:bodyPr/>
                    <a:lstStyle/>
                    <a:p>
                      <a:pPr algn="ctr" fontAlgn="ctr"/>
                      <a:r>
                        <a:rPr lang="fr-BE" sz="1100" u="none" strike="noStrike" noProof="0">
                          <a:effectLst/>
                        </a:rPr>
                        <a:t>10</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rPr>
                        <a:t>Arabie saoudite</a:t>
                      </a:r>
                      <a:endParaRPr lang="fr-BE" sz="1100" b="0"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1,3</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a:effectLst/>
                        </a:rPr>
                        <a:t>2%</a:t>
                      </a:r>
                      <a:endParaRPr lang="fr-BE" sz="1100" b="0" i="0" u="none" strike="noStrike" noProof="0">
                        <a:solidFill>
                          <a:srgbClr val="000000"/>
                        </a:solidFill>
                        <a:effectLst/>
                        <a:latin typeface="Calibri" panose="020F0502020204030204" pitchFamily="34" charset="0"/>
                      </a:endParaRPr>
                    </a:p>
                  </a:txBody>
                  <a:tcPr marL="9525" marR="9525" marT="9525" marB="0" anchor="ctr"/>
                </a:tc>
                <a:tc>
                  <a:txBody>
                    <a:bodyPr/>
                    <a:lstStyle/>
                    <a:p>
                      <a:pPr algn="ctr" fontAlgn="b"/>
                      <a:r>
                        <a:rPr lang="fr-BE" sz="1100" u="none" strike="noStrike" noProof="0" dirty="0">
                          <a:effectLst/>
                        </a:rPr>
                        <a:t> </a:t>
                      </a:r>
                      <a:endParaRPr lang="fr-BE" sz="1100" b="0" i="0" u="none" strike="noStrike" noProof="0"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247008594"/>
                  </a:ext>
                </a:extLst>
              </a:tr>
              <a:tr h="243167">
                <a:tc>
                  <a:txBody>
                    <a:bodyPr/>
                    <a:lstStyle/>
                    <a:p>
                      <a:pPr algn="ctr" fontAlgn="ctr"/>
                      <a:r>
                        <a:rPr lang="fr-BE" sz="1100" u="none" strike="noStrike" noProof="0">
                          <a:effectLst/>
                        </a:rPr>
                        <a:t>11</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a:effectLst/>
                        </a:rPr>
                        <a:t>Pologne</a:t>
                      </a:r>
                      <a:endParaRPr lang="fr-BE" sz="1100" b="0"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1,2</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a:effectLst/>
                        </a:rPr>
                        <a:t>2%</a:t>
                      </a:r>
                      <a:endParaRPr lang="fr-BE" sz="1100" b="0" i="0" u="none" strike="noStrike" noProof="0">
                        <a:solidFill>
                          <a:srgbClr val="000000"/>
                        </a:solidFill>
                        <a:effectLst/>
                        <a:latin typeface="Calibri" panose="020F0502020204030204" pitchFamily="34" charset="0"/>
                      </a:endParaRPr>
                    </a:p>
                  </a:txBody>
                  <a:tcPr marL="9525" marR="9525" marT="9525" marB="0" anchor="ctr"/>
                </a:tc>
                <a:tc>
                  <a:txBody>
                    <a:bodyPr/>
                    <a:lstStyle/>
                    <a:p>
                      <a:pPr algn="ctr" fontAlgn="b"/>
                      <a:r>
                        <a:rPr lang="fr-BE" sz="1100" u="none" strike="noStrike" noProof="0" dirty="0">
                          <a:effectLst/>
                        </a:rPr>
                        <a:t> </a:t>
                      </a:r>
                      <a:endParaRPr lang="fr-BE" sz="1100" b="0" i="0" u="none" strike="noStrike" noProof="0"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224818304"/>
                  </a:ext>
                </a:extLst>
              </a:tr>
              <a:tr h="243167">
                <a:tc>
                  <a:txBody>
                    <a:bodyPr/>
                    <a:lstStyle/>
                    <a:p>
                      <a:pPr algn="ctr" fontAlgn="ctr"/>
                      <a:r>
                        <a:rPr lang="fr-BE" sz="1100" u="none" strike="noStrike" noProof="0">
                          <a:effectLst/>
                        </a:rPr>
                        <a:t>12</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dirty="0" err="1">
                          <a:effectLst/>
                        </a:rPr>
                        <a:t>Bangladesch</a:t>
                      </a:r>
                      <a:endParaRPr lang="fr-BE" sz="1100" b="0"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1,1</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u="none" strike="noStrike" noProof="0">
                          <a:effectLst/>
                        </a:rPr>
                        <a:t>2%</a:t>
                      </a:r>
                      <a:endParaRPr lang="fr-BE" sz="1100" b="0" i="0" u="none" strike="noStrike" noProof="0">
                        <a:solidFill>
                          <a:srgbClr val="000000"/>
                        </a:solidFill>
                        <a:effectLst/>
                        <a:latin typeface="Calibri" panose="020F0502020204030204" pitchFamily="34" charset="0"/>
                      </a:endParaRPr>
                    </a:p>
                  </a:txBody>
                  <a:tcPr marL="9525" marR="9525" marT="9525" marB="0" anchor="ctr"/>
                </a:tc>
                <a:tc>
                  <a:txBody>
                    <a:bodyPr/>
                    <a:lstStyle/>
                    <a:p>
                      <a:pPr algn="ctr" fontAlgn="b"/>
                      <a:r>
                        <a:rPr lang="fr-BE" sz="1100" u="none" strike="noStrike" noProof="0" dirty="0">
                          <a:effectLst/>
                        </a:rPr>
                        <a:t> </a:t>
                      </a:r>
                      <a:endParaRPr lang="fr-BE" sz="1100" b="0" i="0" u="none" strike="noStrike" noProof="0"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xmlns="" val="1500773543"/>
                  </a:ext>
                </a:extLst>
              </a:tr>
              <a:tr h="243167">
                <a:tc>
                  <a:txBody>
                    <a:bodyPr/>
                    <a:lstStyle/>
                    <a:p>
                      <a:pPr algn="ctr" fontAlgn="ctr"/>
                      <a:r>
                        <a:rPr lang="fr-BE" sz="1100" u="none" strike="noStrike" noProof="0">
                          <a:effectLst/>
                        </a:rPr>
                        <a:t>13</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b="1" u="none" strike="noStrike" noProof="0" dirty="0">
                          <a:effectLst/>
                        </a:rPr>
                        <a:t>Pays bas</a:t>
                      </a:r>
                      <a:endParaRPr lang="fr-BE" sz="1100" b="1"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1,1</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b="1" u="none" strike="noStrike" noProof="0" dirty="0">
                          <a:effectLst/>
                        </a:rPr>
                        <a:t>2%</a:t>
                      </a:r>
                      <a:endParaRPr lang="fr-BE" sz="1100" b="1"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dirty="0">
                          <a:effectLst/>
                        </a:rPr>
                        <a:t>1,4</a:t>
                      </a:r>
                      <a:endParaRPr lang="fr-BE" sz="1100" b="0" i="0" u="none" strike="noStrike" noProof="0" dirty="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2868190081"/>
                  </a:ext>
                </a:extLst>
              </a:tr>
              <a:tr h="243167">
                <a:tc>
                  <a:txBody>
                    <a:bodyPr/>
                    <a:lstStyle/>
                    <a:p>
                      <a:pPr algn="ctr" fontAlgn="ctr"/>
                      <a:r>
                        <a:rPr lang="fr-BE" sz="1100" u="none" strike="noStrike" noProof="0">
                          <a:effectLst/>
                        </a:rPr>
                        <a:t>14</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b="1" u="none" strike="noStrike" noProof="0" dirty="0">
                          <a:effectLst/>
                        </a:rPr>
                        <a:t>Allemagne</a:t>
                      </a:r>
                      <a:endParaRPr lang="fr-BE" sz="1100" b="1"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1</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b="1" u="none" strike="noStrike" noProof="0" dirty="0">
                          <a:effectLst/>
                        </a:rPr>
                        <a:t>1%</a:t>
                      </a:r>
                      <a:endParaRPr lang="fr-BE" sz="1100" b="1"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dirty="0">
                          <a:effectLst/>
                        </a:rPr>
                        <a:t>3</a:t>
                      </a:r>
                      <a:endParaRPr lang="fr-BE" sz="1100" b="0" i="0" u="none" strike="noStrike" noProof="0" dirty="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2939715188"/>
                  </a:ext>
                </a:extLst>
              </a:tr>
              <a:tr h="243167">
                <a:tc>
                  <a:txBody>
                    <a:bodyPr/>
                    <a:lstStyle/>
                    <a:p>
                      <a:pPr algn="ctr" fontAlgn="ctr"/>
                      <a:r>
                        <a:rPr lang="fr-BE" sz="1100" u="none" strike="noStrike" noProof="0">
                          <a:effectLst/>
                        </a:rPr>
                        <a:t>15</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b="1" u="none" strike="noStrike" noProof="0" dirty="0">
                          <a:effectLst/>
                        </a:rPr>
                        <a:t>France</a:t>
                      </a:r>
                      <a:endParaRPr lang="fr-BE" sz="1100" b="1"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a:effectLst/>
                        </a:rPr>
                        <a:t>1</a:t>
                      </a:r>
                      <a:endParaRPr lang="fr-BE" sz="1100" b="0" i="0" u="none" strike="noStrike" noProof="0">
                        <a:solidFill>
                          <a:srgbClr val="202122"/>
                        </a:solidFill>
                        <a:effectLst/>
                        <a:latin typeface="Arial" panose="020B0604020202020204" pitchFamily="34" charset="0"/>
                      </a:endParaRPr>
                    </a:p>
                  </a:txBody>
                  <a:tcPr marL="9525" marR="9525" marT="9525" marB="0" anchor="ctr"/>
                </a:tc>
                <a:tc>
                  <a:txBody>
                    <a:bodyPr/>
                    <a:lstStyle/>
                    <a:p>
                      <a:pPr algn="ctr" fontAlgn="b"/>
                      <a:r>
                        <a:rPr lang="fr-BE" sz="1100" b="1" u="none" strike="noStrike" noProof="0" dirty="0">
                          <a:effectLst/>
                        </a:rPr>
                        <a:t>1%</a:t>
                      </a:r>
                      <a:endParaRPr lang="fr-BE" sz="1100" b="1" i="0" u="none" strike="noStrike" noProof="0"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BE" sz="1100" u="none" strike="noStrike" noProof="0" dirty="0">
                          <a:effectLst/>
                        </a:rPr>
                        <a:t>4,8</a:t>
                      </a:r>
                      <a:endParaRPr lang="fr-BE" sz="1100" b="0" i="0" u="none" strike="noStrike" noProof="0" dirty="0">
                        <a:solidFill>
                          <a:srgbClr val="202122"/>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xmlns="" val="1921407664"/>
                  </a:ext>
                </a:extLst>
              </a:tr>
              <a:tr h="243167">
                <a:tc gridSpan="2">
                  <a:txBody>
                    <a:bodyPr/>
                    <a:lstStyle/>
                    <a:p>
                      <a:pPr algn="ctr" fontAlgn="b"/>
                      <a:r>
                        <a:rPr lang="fr-BE" sz="1100" u="none" strike="noStrike" noProof="0">
                          <a:effectLst/>
                        </a:rPr>
                        <a:t>Total</a:t>
                      </a:r>
                      <a:endParaRPr lang="fr-BE" sz="1100" b="0" i="0" u="none" strike="noStrike" noProof="0">
                        <a:solidFill>
                          <a:srgbClr val="000000"/>
                        </a:solidFill>
                        <a:effectLst/>
                        <a:latin typeface="Calibri" panose="020F0502020204030204" pitchFamily="34" charset="0"/>
                      </a:endParaRPr>
                    </a:p>
                  </a:txBody>
                  <a:tcPr marL="9525" marR="9525" marT="9525" marB="0" anchor="b"/>
                </a:tc>
                <a:tc hMerge="1">
                  <a:txBody>
                    <a:bodyPr/>
                    <a:lstStyle/>
                    <a:p>
                      <a:endParaRPr lang="x-none"/>
                    </a:p>
                  </a:txBody>
                  <a:tcPr/>
                </a:tc>
                <a:tc>
                  <a:txBody>
                    <a:bodyPr/>
                    <a:lstStyle/>
                    <a:p>
                      <a:pPr algn="ctr" fontAlgn="b"/>
                      <a:r>
                        <a:rPr lang="fr-BE" sz="1100" u="none" strike="noStrike" noProof="0">
                          <a:effectLst/>
                        </a:rPr>
                        <a:t>69</a:t>
                      </a:r>
                      <a:endParaRPr lang="fr-BE" sz="1100" b="0" i="0" u="none" strike="noStrike" noProof="0">
                        <a:solidFill>
                          <a:srgbClr val="000000"/>
                        </a:solidFill>
                        <a:effectLst/>
                        <a:latin typeface="Calibri" panose="020F0502020204030204" pitchFamily="34" charset="0"/>
                      </a:endParaRPr>
                    </a:p>
                  </a:txBody>
                  <a:tcPr marL="9525" marR="9525" marT="9525" marB="0" anchor="b"/>
                </a:tc>
                <a:tc>
                  <a:txBody>
                    <a:bodyPr/>
                    <a:lstStyle/>
                    <a:p>
                      <a:pPr algn="ctr" fontAlgn="b"/>
                      <a:r>
                        <a:rPr lang="fr-BE" sz="1100" u="none" strike="noStrike" noProof="0">
                          <a:effectLst/>
                        </a:rPr>
                        <a:t> </a:t>
                      </a:r>
                      <a:endParaRPr lang="fr-BE" sz="1100" b="0" i="0" u="none" strike="noStrike" noProof="0">
                        <a:solidFill>
                          <a:srgbClr val="000000"/>
                        </a:solidFill>
                        <a:effectLst/>
                        <a:latin typeface="Calibri" panose="020F0502020204030204" pitchFamily="34" charset="0"/>
                      </a:endParaRPr>
                    </a:p>
                  </a:txBody>
                  <a:tcPr marL="9525" marR="9525" marT="9525" marB="0" anchor="b"/>
                </a:tc>
                <a:tc>
                  <a:txBody>
                    <a:bodyPr/>
                    <a:lstStyle/>
                    <a:p>
                      <a:pPr algn="ctr" fontAlgn="b"/>
                      <a:r>
                        <a:rPr lang="fr-BE" sz="1100" u="none" strike="noStrike" noProof="0" dirty="0">
                          <a:effectLst/>
                        </a:rPr>
                        <a:t>92</a:t>
                      </a:r>
                      <a:endParaRPr lang="fr-BE" sz="1100" b="0" i="0" u="none" strike="noStrike" noProof="0"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4216456404"/>
                  </a:ext>
                </a:extLst>
              </a:tr>
            </a:tbl>
          </a:graphicData>
        </a:graphic>
      </p:graphicFrame>
      <p:sp>
        <p:nvSpPr>
          <p:cNvPr id="5" name="Textfeld 4">
            <a:extLst>
              <a:ext uri="{FF2B5EF4-FFF2-40B4-BE49-F238E27FC236}">
                <a16:creationId xmlns:a16="http://schemas.microsoft.com/office/drawing/2014/main" xmlns="" id="{3224090F-FCCF-A12E-3868-FF3EFE47F8F7}"/>
              </a:ext>
            </a:extLst>
          </p:cNvPr>
          <p:cNvSpPr txBox="1"/>
          <p:nvPr/>
        </p:nvSpPr>
        <p:spPr>
          <a:xfrm>
            <a:off x="485787" y="387927"/>
            <a:ext cx="11881704" cy="769441"/>
          </a:xfrm>
          <a:prstGeom prst="rect">
            <a:avLst/>
          </a:prstGeom>
          <a:noFill/>
        </p:spPr>
        <p:txBody>
          <a:bodyPr wrap="square" rtlCol="0">
            <a:spAutoFit/>
          </a:bodyPr>
          <a:lstStyle/>
          <a:p>
            <a:r>
              <a:rPr lang="de-DE" sz="4400" dirty="0">
                <a:latin typeface="+mj-lt"/>
                <a:ea typeface="+mj-ea"/>
                <a:cs typeface="+mj-cs"/>
              </a:rPr>
              <a:t>Le </a:t>
            </a:r>
            <a:r>
              <a:rPr lang="de-DE" sz="4400" dirty="0" err="1">
                <a:latin typeface="+mj-lt"/>
                <a:ea typeface="+mj-ea"/>
                <a:cs typeface="+mj-cs"/>
              </a:rPr>
              <a:t>contexte</a:t>
            </a:r>
            <a:r>
              <a:rPr lang="de-DE" sz="4400" dirty="0">
                <a:latin typeface="+mj-lt"/>
                <a:ea typeface="+mj-ea"/>
                <a:cs typeface="+mj-cs"/>
              </a:rPr>
              <a:t> </a:t>
            </a:r>
            <a:r>
              <a:rPr lang="de-DE" sz="4400" dirty="0" err="1">
                <a:latin typeface="+mj-lt"/>
                <a:ea typeface="+mj-ea"/>
                <a:cs typeface="+mj-cs"/>
              </a:rPr>
              <a:t>actuel</a:t>
            </a:r>
            <a:endParaRPr lang="x-none" sz="4400" dirty="0">
              <a:latin typeface="+mj-lt"/>
              <a:ea typeface="+mj-ea"/>
              <a:cs typeface="+mj-cs"/>
            </a:endParaRPr>
          </a:p>
        </p:txBody>
      </p:sp>
      <p:sp>
        <p:nvSpPr>
          <p:cNvPr id="6" name="Textfeld 5">
            <a:extLst>
              <a:ext uri="{FF2B5EF4-FFF2-40B4-BE49-F238E27FC236}">
                <a16:creationId xmlns:a16="http://schemas.microsoft.com/office/drawing/2014/main" xmlns="" id="{EB4D1DE7-1BE0-A60E-094C-4066FB71D923}"/>
              </a:ext>
            </a:extLst>
          </p:cNvPr>
          <p:cNvSpPr txBox="1"/>
          <p:nvPr/>
        </p:nvSpPr>
        <p:spPr>
          <a:xfrm>
            <a:off x="258618" y="1488527"/>
            <a:ext cx="7503721" cy="369332"/>
          </a:xfrm>
          <a:prstGeom prst="rect">
            <a:avLst/>
          </a:prstGeom>
          <a:noFill/>
        </p:spPr>
        <p:txBody>
          <a:bodyPr wrap="none" rtlCol="0">
            <a:spAutoFit/>
          </a:bodyPr>
          <a:lstStyle/>
          <a:p>
            <a:r>
              <a:rPr lang="de-DE" dirty="0" err="1"/>
              <a:t>Production</a:t>
            </a:r>
            <a:r>
              <a:rPr lang="de-DE" dirty="0"/>
              <a:t> </a:t>
            </a:r>
            <a:r>
              <a:rPr lang="de-DE" dirty="0" err="1"/>
              <a:t>vs</a:t>
            </a:r>
            <a:r>
              <a:rPr lang="de-DE" dirty="0"/>
              <a:t> </a:t>
            </a:r>
            <a:r>
              <a:rPr lang="de-DE" dirty="0" err="1"/>
              <a:t>consommation</a:t>
            </a:r>
            <a:r>
              <a:rPr lang="de-DE" dirty="0"/>
              <a:t>: *</a:t>
            </a:r>
            <a:r>
              <a:rPr lang="de-DE" u="sng" dirty="0" err="1"/>
              <a:t>attention</a:t>
            </a:r>
            <a:r>
              <a:rPr lang="de-DE" u="sng" dirty="0"/>
              <a:t> deux </a:t>
            </a:r>
            <a:r>
              <a:rPr lang="de-DE" u="sng" dirty="0" err="1"/>
              <a:t>sources</a:t>
            </a:r>
            <a:r>
              <a:rPr lang="de-DE" u="sng" dirty="0"/>
              <a:t> </a:t>
            </a:r>
            <a:r>
              <a:rPr lang="de-DE" u="sng" dirty="0" err="1"/>
              <a:t>différentes</a:t>
            </a:r>
            <a:r>
              <a:rPr lang="de-DE" u="sng" dirty="0"/>
              <a:t> (</a:t>
            </a:r>
            <a:r>
              <a:rPr lang="de-DE" u="sng" dirty="0" err="1">
                <a:highlight>
                  <a:srgbClr val="FFFF00"/>
                </a:highlight>
              </a:rPr>
              <a:t>fiabilité</a:t>
            </a:r>
            <a:r>
              <a:rPr lang="de-DE" u="sng" dirty="0">
                <a:highlight>
                  <a:srgbClr val="FFFF00"/>
                </a:highlight>
              </a:rPr>
              <a:t> </a:t>
            </a:r>
            <a:r>
              <a:rPr lang="de-DE" u="sng" dirty="0">
                <a:highlight>
                  <a:srgbClr val="FFFF00"/>
                </a:highlight>
                <a:sym typeface="Wingdings" panose="05000000000000000000" pitchFamily="2" charset="2"/>
              </a:rPr>
              <a:t></a:t>
            </a:r>
            <a:r>
              <a:rPr lang="de-DE" u="sng" dirty="0"/>
              <a:t>)</a:t>
            </a:r>
            <a:endParaRPr lang="x-none" u="sng" dirty="0"/>
          </a:p>
        </p:txBody>
      </p:sp>
      <p:sp>
        <p:nvSpPr>
          <p:cNvPr id="7" name="Textfeld 6">
            <a:extLst>
              <a:ext uri="{FF2B5EF4-FFF2-40B4-BE49-F238E27FC236}">
                <a16:creationId xmlns:a16="http://schemas.microsoft.com/office/drawing/2014/main" xmlns="" id="{B240ABFB-1A9E-F1A9-1052-A0C5ADD2919C}"/>
              </a:ext>
            </a:extLst>
          </p:cNvPr>
          <p:cNvSpPr txBox="1"/>
          <p:nvPr/>
        </p:nvSpPr>
        <p:spPr>
          <a:xfrm>
            <a:off x="7197567" y="2189018"/>
            <a:ext cx="4599709" cy="4247317"/>
          </a:xfrm>
          <a:prstGeom prst="rect">
            <a:avLst/>
          </a:prstGeom>
          <a:noFill/>
        </p:spPr>
        <p:txBody>
          <a:bodyPr wrap="square" rtlCol="0">
            <a:spAutoFit/>
          </a:bodyPr>
          <a:lstStyle/>
          <a:p>
            <a:pPr marL="285750" indent="-285750" algn="ctr">
              <a:buFont typeface="Arial" panose="020B0604020202020204" pitchFamily="34" charset="0"/>
              <a:buChar char="•"/>
            </a:pPr>
            <a:r>
              <a:rPr lang="fr-FR" dirty="0"/>
              <a:t>les premiers producteurs sont aussi les </a:t>
            </a:r>
            <a:r>
              <a:rPr lang="fr-FR" u="sng" dirty="0"/>
              <a:t>premiers</a:t>
            </a:r>
            <a:r>
              <a:rPr lang="fr-FR" dirty="0"/>
              <a:t> consommateurs</a:t>
            </a:r>
          </a:p>
          <a:p>
            <a:pPr marL="285750" indent="-285750" algn="ctr">
              <a:buFont typeface="Arial" panose="020B0604020202020204" pitchFamily="34" charset="0"/>
              <a:buChar char="•"/>
            </a:pPr>
            <a:r>
              <a:rPr lang="fr-FR" dirty="0">
                <a:highlight>
                  <a:srgbClr val="00FF00"/>
                </a:highlight>
              </a:rPr>
              <a:t>12%</a:t>
            </a:r>
            <a:r>
              <a:rPr lang="fr-FR" dirty="0"/>
              <a:t> de la production est directement affectée par la guerre</a:t>
            </a:r>
          </a:p>
          <a:p>
            <a:pPr algn="ctr"/>
            <a:endParaRPr lang="fr-FR" dirty="0"/>
          </a:p>
          <a:p>
            <a:pPr marL="285750" indent="-285750" algn="ctr">
              <a:buFont typeface="Arial" panose="020B0604020202020204" pitchFamily="34" charset="0"/>
              <a:buChar char="•"/>
            </a:pPr>
            <a:r>
              <a:rPr lang="fr-FR" dirty="0"/>
              <a:t>L'azote peut être obtenu à partir de l'azote atmosphérique (si l'on dispose d'une énergie bon marché)</a:t>
            </a:r>
          </a:p>
          <a:p>
            <a:pPr marL="742950" lvl="1" indent="-285750" algn="ctr">
              <a:buFont typeface="Wingdings" panose="05000000000000000000" pitchFamily="2" charset="2"/>
              <a:buChar char="Ø"/>
            </a:pPr>
            <a:r>
              <a:rPr lang="fr-FR" dirty="0"/>
              <a:t>la production européenne (</a:t>
            </a:r>
            <a:r>
              <a:rPr lang="fr-FR" b="1" dirty="0"/>
              <a:t>4,5%</a:t>
            </a:r>
            <a:r>
              <a:rPr lang="fr-FR" dirty="0"/>
              <a:t>) est à 70 % à l'arrêt (ou entièrement)</a:t>
            </a:r>
          </a:p>
          <a:p>
            <a:pPr lvl="1" algn="ctr"/>
            <a:endParaRPr lang="fr-FR" dirty="0"/>
          </a:p>
          <a:p>
            <a:pPr marL="285750" indent="-285750" algn="ctr">
              <a:buFont typeface="Arial" panose="020B0604020202020204" pitchFamily="34" charset="0"/>
              <a:buChar char="•"/>
            </a:pPr>
            <a:r>
              <a:rPr lang="fr-FR" dirty="0"/>
              <a:t>Les engrais à base de potasse (K) et de phosphore (P) proviennent </a:t>
            </a:r>
            <a:r>
              <a:rPr lang="fr-FR" u="sng" dirty="0"/>
              <a:t>aussi</a:t>
            </a:r>
            <a:r>
              <a:rPr lang="fr-FR" dirty="0"/>
              <a:t> des zones de guerre ... et on ne peut </a:t>
            </a:r>
            <a:r>
              <a:rPr lang="fr-FR" u="sng" dirty="0"/>
              <a:t>pas</a:t>
            </a:r>
            <a:r>
              <a:rPr lang="fr-FR" dirty="0"/>
              <a:t> les « fabriquer » </a:t>
            </a:r>
          </a:p>
        </p:txBody>
      </p:sp>
    </p:spTree>
    <p:extLst>
      <p:ext uri="{BB962C8B-B14F-4D97-AF65-F5344CB8AC3E}">
        <p14:creationId xmlns:p14="http://schemas.microsoft.com/office/powerpoint/2010/main" xmlns="" val="1539123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5" descr="Bildergebnis für fotos d'épandage de chaux">
            <a:extLst>
              <a:ext uri="{FF2B5EF4-FFF2-40B4-BE49-F238E27FC236}">
                <a16:creationId xmlns:a16="http://schemas.microsoft.com/office/drawing/2014/main" xmlns="" id="{8AF049EB-1602-F8EC-9D03-19981DEF59F6}"/>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47851" y="1412876"/>
            <a:ext cx="8448675" cy="4752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23" name="Rectangle 6">
            <a:extLst>
              <a:ext uri="{FF2B5EF4-FFF2-40B4-BE49-F238E27FC236}">
                <a16:creationId xmlns:a16="http://schemas.microsoft.com/office/drawing/2014/main" xmlns="" id="{E8BF7898-C58A-D4BD-BF2D-D80D6E7B41A3}"/>
              </a:ext>
            </a:extLst>
          </p:cNvPr>
          <p:cNvSpPr>
            <a:spLocks noGrp="1" noChangeArrowheads="1"/>
          </p:cNvSpPr>
          <p:nvPr>
            <p:ph type="title"/>
          </p:nvPr>
        </p:nvSpPr>
        <p:spPr>
          <a:xfrm>
            <a:off x="1981200" y="274638"/>
            <a:ext cx="8229600" cy="633412"/>
          </a:xfrm>
          <a:noFill/>
        </p:spPr>
        <p:txBody>
          <a:bodyPr>
            <a:normAutofit fontScale="90000"/>
          </a:bodyPr>
          <a:lstStyle/>
          <a:p>
            <a:pPr eaLnBrk="1" hangingPunct="1"/>
            <a:r>
              <a:rPr lang="fr-BE" altLang="de-DE"/>
              <a:t/>
            </a:r>
            <a:br>
              <a:rPr lang="fr-BE" altLang="de-DE"/>
            </a:br>
            <a:r>
              <a:rPr lang="fr-BE" altLang="de-DE"/>
              <a:t>Le chaulage</a:t>
            </a:r>
            <a:br>
              <a:rPr lang="fr-BE" altLang="de-DE"/>
            </a:br>
            <a:endParaRPr lang="fr-FR" altLang="de-DE"/>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xmlns="" id="{810A4940-0D24-F5BC-9898-E23BD7396DD4}"/>
              </a:ext>
            </a:extLst>
          </p:cNvPr>
          <p:cNvSpPr>
            <a:spLocks noGrp="1" noChangeArrowheads="1"/>
          </p:cNvSpPr>
          <p:nvPr>
            <p:ph type="title"/>
          </p:nvPr>
        </p:nvSpPr>
        <p:spPr/>
        <p:txBody>
          <a:bodyPr/>
          <a:lstStyle/>
          <a:p>
            <a:pPr eaLnBrk="1" hangingPunct="1"/>
            <a:r>
              <a:rPr lang="fr-BE" altLang="fr-FR" sz="2400"/>
              <a:t>Voici un tableau montrant la disponibilité des éléments nutritifs en fonction de la valeur du pH (source : Truog)</a:t>
            </a:r>
            <a:endParaRPr lang="fr-FR" altLang="fr-FR" sz="2400"/>
          </a:p>
        </p:txBody>
      </p:sp>
      <p:grpSp>
        <p:nvGrpSpPr>
          <p:cNvPr id="35843" name="Group 7">
            <a:extLst>
              <a:ext uri="{FF2B5EF4-FFF2-40B4-BE49-F238E27FC236}">
                <a16:creationId xmlns:a16="http://schemas.microsoft.com/office/drawing/2014/main" xmlns="" id="{FBA619B0-74F6-2F95-AC7A-FEE60415CD32}"/>
              </a:ext>
            </a:extLst>
          </p:cNvPr>
          <p:cNvGrpSpPr>
            <a:grpSpLocks/>
          </p:cNvGrpSpPr>
          <p:nvPr/>
        </p:nvGrpSpPr>
        <p:grpSpPr bwMode="auto">
          <a:xfrm>
            <a:off x="2657162" y="1727864"/>
            <a:ext cx="6533020" cy="4765011"/>
            <a:chOff x="191" y="23"/>
            <a:chExt cx="3165" cy="2948"/>
          </a:xfrm>
        </p:grpSpPr>
        <p:sp>
          <p:nvSpPr>
            <p:cNvPr id="35844" name="Text Box 8">
              <a:extLst>
                <a:ext uri="{FF2B5EF4-FFF2-40B4-BE49-F238E27FC236}">
                  <a16:creationId xmlns:a16="http://schemas.microsoft.com/office/drawing/2014/main" xmlns="" id="{405E5BC0-B97D-43E2-4553-55FCA5DF86F2}"/>
                </a:ext>
              </a:extLst>
            </p:cNvPr>
            <p:cNvSpPr txBox="1">
              <a:spLocks noChangeArrowheads="1"/>
            </p:cNvSpPr>
            <p:nvPr/>
          </p:nvSpPr>
          <p:spPr bwMode="auto">
            <a:xfrm>
              <a:off x="321" y="161"/>
              <a:ext cx="183"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a:solidFill>
                    <a:srgbClr val="000000"/>
                  </a:solidFill>
                </a:rPr>
                <a:t>4</a:t>
              </a:r>
              <a:endParaRPr lang="fr-FR" altLang="fr-FR" sz="1800"/>
            </a:p>
          </p:txBody>
        </p:sp>
        <p:sp>
          <p:nvSpPr>
            <p:cNvPr id="35845" name="Text Box 9">
              <a:extLst>
                <a:ext uri="{FF2B5EF4-FFF2-40B4-BE49-F238E27FC236}">
                  <a16:creationId xmlns:a16="http://schemas.microsoft.com/office/drawing/2014/main" xmlns="" id="{36493EFB-D30F-A0F0-3143-FD9F5CF87A82}"/>
                </a:ext>
              </a:extLst>
            </p:cNvPr>
            <p:cNvSpPr txBox="1">
              <a:spLocks noChangeArrowheads="1"/>
            </p:cNvSpPr>
            <p:nvPr/>
          </p:nvSpPr>
          <p:spPr bwMode="auto">
            <a:xfrm>
              <a:off x="635" y="161"/>
              <a:ext cx="270"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a:solidFill>
                    <a:srgbClr val="000000"/>
                  </a:solidFill>
                </a:rPr>
                <a:t>4.5</a:t>
              </a:r>
              <a:endParaRPr lang="fr-FR" altLang="fr-FR" sz="1800"/>
            </a:p>
          </p:txBody>
        </p:sp>
        <p:sp>
          <p:nvSpPr>
            <p:cNvPr id="35846" name="Text Box 10">
              <a:extLst>
                <a:ext uri="{FF2B5EF4-FFF2-40B4-BE49-F238E27FC236}">
                  <a16:creationId xmlns:a16="http://schemas.microsoft.com/office/drawing/2014/main" xmlns="" id="{A063B632-14BA-6BF3-E7A6-4BA4E9C0FFA4}"/>
                </a:ext>
              </a:extLst>
            </p:cNvPr>
            <p:cNvSpPr txBox="1">
              <a:spLocks noChangeArrowheads="1"/>
            </p:cNvSpPr>
            <p:nvPr/>
          </p:nvSpPr>
          <p:spPr bwMode="auto">
            <a:xfrm>
              <a:off x="949" y="161"/>
              <a:ext cx="183"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a:solidFill>
                    <a:srgbClr val="000000"/>
                  </a:solidFill>
                </a:rPr>
                <a:t>5</a:t>
              </a:r>
              <a:endParaRPr lang="fr-FR" altLang="fr-FR" sz="1800"/>
            </a:p>
          </p:txBody>
        </p:sp>
        <p:sp>
          <p:nvSpPr>
            <p:cNvPr id="35847" name="Text Box 11">
              <a:extLst>
                <a:ext uri="{FF2B5EF4-FFF2-40B4-BE49-F238E27FC236}">
                  <a16:creationId xmlns:a16="http://schemas.microsoft.com/office/drawing/2014/main" xmlns="" id="{4A75A16F-E0C0-E490-DCD1-3E9D5C10865E}"/>
                </a:ext>
              </a:extLst>
            </p:cNvPr>
            <p:cNvSpPr txBox="1">
              <a:spLocks noChangeArrowheads="1"/>
            </p:cNvSpPr>
            <p:nvPr/>
          </p:nvSpPr>
          <p:spPr bwMode="auto">
            <a:xfrm>
              <a:off x="1263" y="141"/>
              <a:ext cx="294" cy="28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400" b="1">
                  <a:solidFill>
                    <a:srgbClr val="000000"/>
                  </a:solidFill>
                </a:rPr>
                <a:t>5.5</a:t>
              </a:r>
              <a:endParaRPr lang="fr-FR" altLang="fr-FR" sz="1800"/>
            </a:p>
          </p:txBody>
        </p:sp>
        <p:sp>
          <p:nvSpPr>
            <p:cNvPr id="35848" name="Text Box 12">
              <a:extLst>
                <a:ext uri="{FF2B5EF4-FFF2-40B4-BE49-F238E27FC236}">
                  <a16:creationId xmlns:a16="http://schemas.microsoft.com/office/drawing/2014/main" xmlns="" id="{25F9630F-F22B-F742-E233-663728E1C263}"/>
                </a:ext>
              </a:extLst>
            </p:cNvPr>
            <p:cNvSpPr txBox="1">
              <a:spLocks noChangeArrowheads="1"/>
            </p:cNvSpPr>
            <p:nvPr/>
          </p:nvSpPr>
          <p:spPr bwMode="auto">
            <a:xfrm>
              <a:off x="1578" y="161"/>
              <a:ext cx="192" cy="28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400" b="1">
                  <a:solidFill>
                    <a:srgbClr val="000000"/>
                  </a:solidFill>
                </a:rPr>
                <a:t>6</a:t>
              </a:r>
              <a:endParaRPr lang="fr-FR" altLang="fr-FR" sz="1800"/>
            </a:p>
          </p:txBody>
        </p:sp>
        <p:sp>
          <p:nvSpPr>
            <p:cNvPr id="35849" name="Text Box 13">
              <a:extLst>
                <a:ext uri="{FF2B5EF4-FFF2-40B4-BE49-F238E27FC236}">
                  <a16:creationId xmlns:a16="http://schemas.microsoft.com/office/drawing/2014/main" xmlns="" id="{7B6BA7EA-AEF4-A793-87D8-CAB3267262C2}"/>
                </a:ext>
              </a:extLst>
            </p:cNvPr>
            <p:cNvSpPr txBox="1">
              <a:spLocks noChangeArrowheads="1"/>
            </p:cNvSpPr>
            <p:nvPr/>
          </p:nvSpPr>
          <p:spPr bwMode="auto">
            <a:xfrm>
              <a:off x="1874" y="142"/>
              <a:ext cx="294" cy="28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400" b="1">
                  <a:solidFill>
                    <a:srgbClr val="000000"/>
                  </a:solidFill>
                </a:rPr>
                <a:t>6.5</a:t>
              </a:r>
              <a:endParaRPr lang="fr-FR" altLang="fr-FR" sz="1800"/>
            </a:p>
          </p:txBody>
        </p:sp>
        <p:sp>
          <p:nvSpPr>
            <p:cNvPr id="35850" name="Text Box 14">
              <a:extLst>
                <a:ext uri="{FF2B5EF4-FFF2-40B4-BE49-F238E27FC236}">
                  <a16:creationId xmlns:a16="http://schemas.microsoft.com/office/drawing/2014/main" xmlns="" id="{D98EA51C-5792-3B21-8371-31CB679480D8}"/>
                </a:ext>
              </a:extLst>
            </p:cNvPr>
            <p:cNvSpPr txBox="1">
              <a:spLocks noChangeArrowheads="1"/>
            </p:cNvSpPr>
            <p:nvPr/>
          </p:nvSpPr>
          <p:spPr bwMode="auto">
            <a:xfrm>
              <a:off x="2206" y="161"/>
              <a:ext cx="183"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a:solidFill>
                    <a:srgbClr val="000000"/>
                  </a:solidFill>
                </a:rPr>
                <a:t>7</a:t>
              </a:r>
              <a:endParaRPr lang="fr-FR" altLang="fr-FR" sz="1800"/>
            </a:p>
          </p:txBody>
        </p:sp>
        <p:sp>
          <p:nvSpPr>
            <p:cNvPr id="35851" name="Text Box 15">
              <a:extLst>
                <a:ext uri="{FF2B5EF4-FFF2-40B4-BE49-F238E27FC236}">
                  <a16:creationId xmlns:a16="http://schemas.microsoft.com/office/drawing/2014/main" xmlns="" id="{65E1B1AA-8467-AF8B-29DF-66CB4A642EFC}"/>
                </a:ext>
              </a:extLst>
            </p:cNvPr>
            <p:cNvSpPr txBox="1">
              <a:spLocks noChangeArrowheads="1"/>
            </p:cNvSpPr>
            <p:nvPr/>
          </p:nvSpPr>
          <p:spPr bwMode="auto">
            <a:xfrm>
              <a:off x="2520" y="161"/>
              <a:ext cx="270"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a:solidFill>
                    <a:srgbClr val="000000"/>
                  </a:solidFill>
                </a:rPr>
                <a:t>7.5</a:t>
              </a:r>
              <a:endParaRPr lang="fr-FR" altLang="fr-FR" sz="1800"/>
            </a:p>
          </p:txBody>
        </p:sp>
        <p:sp>
          <p:nvSpPr>
            <p:cNvPr id="35852" name="Text Box 16">
              <a:extLst>
                <a:ext uri="{FF2B5EF4-FFF2-40B4-BE49-F238E27FC236}">
                  <a16:creationId xmlns:a16="http://schemas.microsoft.com/office/drawing/2014/main" xmlns="" id="{9878B8D5-C9FC-C1A6-5DDE-BC463F45EC72}"/>
                </a:ext>
              </a:extLst>
            </p:cNvPr>
            <p:cNvSpPr txBox="1">
              <a:spLocks noChangeArrowheads="1"/>
            </p:cNvSpPr>
            <p:nvPr/>
          </p:nvSpPr>
          <p:spPr bwMode="auto">
            <a:xfrm>
              <a:off x="2655" y="397"/>
              <a:ext cx="701"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b="1">
                  <a:solidFill>
                    <a:srgbClr val="000000"/>
                  </a:solidFill>
                </a:rPr>
                <a:t>Nitrate NO</a:t>
              </a:r>
              <a:r>
                <a:rPr lang="fr-FR" altLang="fr-FR" sz="1200" b="1" baseline="-25000">
                  <a:solidFill>
                    <a:srgbClr val="000000"/>
                  </a:solidFill>
                </a:rPr>
                <a:t>3</a:t>
              </a:r>
              <a:r>
                <a:rPr lang="fr-FR" altLang="fr-FR" sz="1200" b="1" baseline="30000">
                  <a:solidFill>
                    <a:srgbClr val="000000"/>
                  </a:solidFill>
                </a:rPr>
                <a:t>-</a:t>
              </a:r>
              <a:endParaRPr lang="fr-FR" altLang="fr-FR" sz="1800"/>
            </a:p>
          </p:txBody>
        </p:sp>
        <p:sp>
          <p:nvSpPr>
            <p:cNvPr id="35853" name="Text Box 17">
              <a:extLst>
                <a:ext uri="{FF2B5EF4-FFF2-40B4-BE49-F238E27FC236}">
                  <a16:creationId xmlns:a16="http://schemas.microsoft.com/office/drawing/2014/main" xmlns="" id="{6077EF4E-6491-CB2D-2346-713BE8EDF6A4}"/>
                </a:ext>
              </a:extLst>
            </p:cNvPr>
            <p:cNvSpPr txBox="1">
              <a:spLocks noChangeArrowheads="1"/>
            </p:cNvSpPr>
            <p:nvPr/>
          </p:nvSpPr>
          <p:spPr bwMode="auto">
            <a:xfrm>
              <a:off x="2641" y="634"/>
              <a:ext cx="472" cy="253"/>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x-none" altLang="fr-FR" sz="1200" b="1">
                  <a:solidFill>
                    <a:srgbClr val="000000"/>
                  </a:solidFill>
                </a:rPr>
                <a:t>K</a:t>
              </a:r>
              <a:endParaRPr lang="fr-FR" altLang="fr-FR" sz="1200" b="1">
                <a:solidFill>
                  <a:srgbClr val="000000"/>
                </a:solidFill>
              </a:endParaRPr>
            </a:p>
          </p:txBody>
        </p:sp>
        <p:sp>
          <p:nvSpPr>
            <p:cNvPr id="35854" name="Text Box 18">
              <a:extLst>
                <a:ext uri="{FF2B5EF4-FFF2-40B4-BE49-F238E27FC236}">
                  <a16:creationId xmlns:a16="http://schemas.microsoft.com/office/drawing/2014/main" xmlns="" id="{00374EA0-AE74-FD4C-2E65-C89FF4E8528B}"/>
                </a:ext>
              </a:extLst>
            </p:cNvPr>
            <p:cNvSpPr txBox="1">
              <a:spLocks noChangeArrowheads="1"/>
            </p:cNvSpPr>
            <p:nvPr/>
          </p:nvSpPr>
          <p:spPr bwMode="auto">
            <a:xfrm>
              <a:off x="2649" y="825"/>
              <a:ext cx="529"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b="1">
                  <a:solidFill>
                    <a:srgbClr val="000000"/>
                  </a:solidFill>
                </a:rPr>
                <a:t>Calcium</a:t>
              </a:r>
              <a:endParaRPr lang="fr-FR" altLang="fr-FR" sz="1800"/>
            </a:p>
          </p:txBody>
        </p:sp>
        <p:grpSp>
          <p:nvGrpSpPr>
            <p:cNvPr id="35855" name="Group 19">
              <a:extLst>
                <a:ext uri="{FF2B5EF4-FFF2-40B4-BE49-F238E27FC236}">
                  <a16:creationId xmlns:a16="http://schemas.microsoft.com/office/drawing/2014/main" xmlns="" id="{7F1A0B91-800E-7775-F795-8B3811A1DB49}"/>
                </a:ext>
              </a:extLst>
            </p:cNvPr>
            <p:cNvGrpSpPr>
              <a:grpSpLocks/>
            </p:cNvGrpSpPr>
            <p:nvPr/>
          </p:nvGrpSpPr>
          <p:grpSpPr bwMode="auto">
            <a:xfrm>
              <a:off x="428" y="367"/>
              <a:ext cx="2226" cy="2556"/>
              <a:chOff x="428" y="367"/>
              <a:chExt cx="2226" cy="2556"/>
            </a:xfrm>
          </p:grpSpPr>
          <p:sp>
            <p:nvSpPr>
              <p:cNvPr id="35866" name="Line 20">
                <a:extLst>
                  <a:ext uri="{FF2B5EF4-FFF2-40B4-BE49-F238E27FC236}">
                    <a16:creationId xmlns:a16="http://schemas.microsoft.com/office/drawing/2014/main" xmlns="" id="{C22A6F36-16C8-8B45-CB1F-5F374925FFA9}"/>
                  </a:ext>
                </a:extLst>
              </p:cNvPr>
              <p:cNvSpPr>
                <a:spLocks noChangeShapeType="1"/>
              </p:cNvSpPr>
              <p:nvPr/>
            </p:nvSpPr>
            <p:spPr bwMode="auto">
              <a:xfrm flipH="1">
                <a:off x="753" y="368"/>
                <a:ext cx="0" cy="2553"/>
              </a:xfrm>
              <a:prstGeom prst="line">
                <a:avLst/>
              </a:prstGeom>
              <a:noFill/>
              <a:ln w="9525">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67" name="Line 21">
                <a:extLst>
                  <a:ext uri="{FF2B5EF4-FFF2-40B4-BE49-F238E27FC236}">
                    <a16:creationId xmlns:a16="http://schemas.microsoft.com/office/drawing/2014/main" xmlns="" id="{082A5950-181A-4937-92DD-A64DBF459DFA}"/>
                  </a:ext>
                </a:extLst>
              </p:cNvPr>
              <p:cNvSpPr>
                <a:spLocks noChangeShapeType="1"/>
              </p:cNvSpPr>
              <p:nvPr/>
            </p:nvSpPr>
            <p:spPr bwMode="auto">
              <a:xfrm flipH="1">
                <a:off x="1068" y="368"/>
                <a:ext cx="0" cy="2553"/>
              </a:xfrm>
              <a:prstGeom prst="line">
                <a:avLst/>
              </a:prstGeom>
              <a:noFill/>
              <a:ln w="9525">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68" name="Line 22">
                <a:extLst>
                  <a:ext uri="{FF2B5EF4-FFF2-40B4-BE49-F238E27FC236}">
                    <a16:creationId xmlns:a16="http://schemas.microsoft.com/office/drawing/2014/main" xmlns="" id="{E3532762-DB40-773D-CF8E-CBD893710B39}"/>
                  </a:ext>
                </a:extLst>
              </p:cNvPr>
              <p:cNvSpPr>
                <a:spLocks noChangeShapeType="1"/>
              </p:cNvSpPr>
              <p:nvPr/>
            </p:nvSpPr>
            <p:spPr bwMode="auto">
              <a:xfrm flipH="1">
                <a:off x="2336" y="368"/>
                <a:ext cx="0" cy="2553"/>
              </a:xfrm>
              <a:prstGeom prst="line">
                <a:avLst/>
              </a:prstGeom>
              <a:noFill/>
              <a:ln w="9525">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69" name="Line 23">
                <a:extLst>
                  <a:ext uri="{FF2B5EF4-FFF2-40B4-BE49-F238E27FC236}">
                    <a16:creationId xmlns:a16="http://schemas.microsoft.com/office/drawing/2014/main" xmlns="" id="{186F5BB7-0D6F-B0E2-37BA-2DFE7C342892}"/>
                  </a:ext>
                </a:extLst>
              </p:cNvPr>
              <p:cNvSpPr>
                <a:spLocks noChangeShapeType="1"/>
              </p:cNvSpPr>
              <p:nvPr/>
            </p:nvSpPr>
            <p:spPr bwMode="auto">
              <a:xfrm flipH="1">
                <a:off x="1698" y="368"/>
                <a:ext cx="0" cy="2553"/>
              </a:xfrm>
              <a:prstGeom prst="line">
                <a:avLst/>
              </a:prstGeom>
              <a:noFill/>
              <a:ln w="9525">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70" name="Line 24">
                <a:extLst>
                  <a:ext uri="{FF2B5EF4-FFF2-40B4-BE49-F238E27FC236}">
                    <a16:creationId xmlns:a16="http://schemas.microsoft.com/office/drawing/2014/main" xmlns="" id="{54C4D550-EBFC-B5A4-426E-E926BEA3DF7A}"/>
                  </a:ext>
                </a:extLst>
              </p:cNvPr>
              <p:cNvSpPr>
                <a:spLocks noChangeShapeType="1"/>
              </p:cNvSpPr>
              <p:nvPr/>
            </p:nvSpPr>
            <p:spPr bwMode="auto">
              <a:xfrm>
                <a:off x="1375" y="368"/>
                <a:ext cx="8" cy="2553"/>
              </a:xfrm>
              <a:prstGeom prst="line">
                <a:avLst/>
              </a:prstGeom>
              <a:noFill/>
              <a:ln w="38100">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71" name="Line 25">
                <a:extLst>
                  <a:ext uri="{FF2B5EF4-FFF2-40B4-BE49-F238E27FC236}">
                    <a16:creationId xmlns:a16="http://schemas.microsoft.com/office/drawing/2014/main" xmlns="" id="{E781F961-96FC-337C-9460-DD49EE0E292C}"/>
                  </a:ext>
                </a:extLst>
              </p:cNvPr>
              <p:cNvSpPr>
                <a:spLocks noChangeShapeType="1"/>
              </p:cNvSpPr>
              <p:nvPr/>
            </p:nvSpPr>
            <p:spPr bwMode="auto">
              <a:xfrm flipH="1">
                <a:off x="2021" y="368"/>
                <a:ext cx="0" cy="2553"/>
              </a:xfrm>
              <a:prstGeom prst="line">
                <a:avLst/>
              </a:prstGeom>
              <a:noFill/>
              <a:ln w="38100">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72" name="Freeform 26">
                <a:extLst>
                  <a:ext uri="{FF2B5EF4-FFF2-40B4-BE49-F238E27FC236}">
                    <a16:creationId xmlns:a16="http://schemas.microsoft.com/office/drawing/2014/main" xmlns="" id="{5C789A1C-EF3A-7592-94D0-374C0BE52817}"/>
                  </a:ext>
                </a:extLst>
              </p:cNvPr>
              <p:cNvSpPr>
                <a:spLocks/>
              </p:cNvSpPr>
              <p:nvPr/>
            </p:nvSpPr>
            <p:spPr bwMode="auto">
              <a:xfrm>
                <a:off x="428" y="952"/>
                <a:ext cx="2217" cy="147"/>
              </a:xfrm>
              <a:custGeom>
                <a:avLst/>
                <a:gdLst>
                  <a:gd name="T0" fmla="*/ 2 w 2217"/>
                  <a:gd name="T1" fmla="*/ 20 h 147"/>
                  <a:gd name="T2" fmla="*/ 561 w 2217"/>
                  <a:gd name="T3" fmla="*/ 15 h 147"/>
                  <a:gd name="T4" fmla="*/ 903 w 2217"/>
                  <a:gd name="T5" fmla="*/ 0 h 147"/>
                  <a:gd name="T6" fmla="*/ 1197 w 2217"/>
                  <a:gd name="T7" fmla="*/ 3 h 147"/>
                  <a:gd name="T8" fmla="*/ 1419 w 2217"/>
                  <a:gd name="T9" fmla="*/ 6 h 147"/>
                  <a:gd name="T10" fmla="*/ 1518 w 2217"/>
                  <a:gd name="T11" fmla="*/ 12 h 147"/>
                  <a:gd name="T12" fmla="*/ 1827 w 2217"/>
                  <a:gd name="T13" fmla="*/ 45 h 147"/>
                  <a:gd name="T14" fmla="*/ 2217 w 2217"/>
                  <a:gd name="T15" fmla="*/ 75 h 147"/>
                  <a:gd name="T16" fmla="*/ 2217 w 2217"/>
                  <a:gd name="T17" fmla="*/ 132 h 147"/>
                  <a:gd name="T18" fmla="*/ 1902 w 2217"/>
                  <a:gd name="T19" fmla="*/ 147 h 147"/>
                  <a:gd name="T20" fmla="*/ 1431 w 2217"/>
                  <a:gd name="T21" fmla="*/ 147 h 147"/>
                  <a:gd name="T22" fmla="*/ 993 w 2217"/>
                  <a:gd name="T23" fmla="*/ 138 h 147"/>
                  <a:gd name="T24" fmla="*/ 588 w 2217"/>
                  <a:gd name="T25" fmla="*/ 105 h 147"/>
                  <a:gd name="T26" fmla="*/ 327 w 2217"/>
                  <a:gd name="T27" fmla="*/ 93 h 147"/>
                  <a:gd name="T28" fmla="*/ 0 w 2217"/>
                  <a:gd name="T29" fmla="*/ 83 h 1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7" h="147">
                    <a:moveTo>
                      <a:pt x="2" y="20"/>
                    </a:moveTo>
                    <a:lnTo>
                      <a:pt x="561" y="15"/>
                    </a:lnTo>
                    <a:lnTo>
                      <a:pt x="903" y="0"/>
                    </a:lnTo>
                    <a:lnTo>
                      <a:pt x="1197" y="3"/>
                    </a:lnTo>
                    <a:lnTo>
                      <a:pt x="1419" y="6"/>
                    </a:lnTo>
                    <a:lnTo>
                      <a:pt x="1518" y="12"/>
                    </a:lnTo>
                    <a:lnTo>
                      <a:pt x="1827" y="45"/>
                    </a:lnTo>
                    <a:lnTo>
                      <a:pt x="2217" y="75"/>
                    </a:lnTo>
                    <a:lnTo>
                      <a:pt x="2217" y="132"/>
                    </a:lnTo>
                    <a:lnTo>
                      <a:pt x="1902" y="147"/>
                    </a:lnTo>
                    <a:lnTo>
                      <a:pt x="1431" y="147"/>
                    </a:lnTo>
                    <a:lnTo>
                      <a:pt x="993" y="138"/>
                    </a:lnTo>
                    <a:lnTo>
                      <a:pt x="588" y="105"/>
                    </a:lnTo>
                    <a:lnTo>
                      <a:pt x="327" y="93"/>
                    </a:lnTo>
                    <a:lnTo>
                      <a:pt x="0" y="83"/>
                    </a:lnTo>
                  </a:path>
                </a:pathLst>
              </a:custGeom>
              <a:solidFill>
                <a:srgbClr val="FFFFFF"/>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73" name="Rectangle 27">
                <a:extLst>
                  <a:ext uri="{FF2B5EF4-FFF2-40B4-BE49-F238E27FC236}">
                    <a16:creationId xmlns:a16="http://schemas.microsoft.com/office/drawing/2014/main" xmlns="" id="{2BABAB96-401D-2CD2-6C1A-C08D43CADD86}"/>
                  </a:ext>
                </a:extLst>
              </p:cNvPr>
              <p:cNvSpPr>
                <a:spLocks noChangeArrowheads="1"/>
              </p:cNvSpPr>
              <p:nvPr/>
            </p:nvSpPr>
            <p:spPr bwMode="auto">
              <a:xfrm>
                <a:off x="431" y="367"/>
                <a:ext cx="2220" cy="2556"/>
              </a:xfrm>
              <a:prstGeom prst="rect">
                <a:avLst/>
              </a:prstGeom>
              <a:noFill/>
              <a:ln w="12700">
                <a:solidFill>
                  <a:srgbClr val="000000"/>
                </a:solidFill>
                <a:miter lim="800000"/>
                <a:headEnd/>
                <a:tailEnd/>
              </a:ln>
              <a:effectLst/>
              <a:extLst>
                <a:ext uri="{909E8E84-426E-40DD-AFC4-6F175D3DCCD1}">
                  <a14:hiddenFill xmlns:a14="http://schemas.microsoft.com/office/drawing/2010/main" xmlns="">
                    <a:solidFill>
                      <a:srgbClr val="5B9BD5"/>
                    </a:solidFill>
                  </a14:hiddenFill>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fr-BE" altLang="fr-FR" sz="1800"/>
              </a:p>
            </p:txBody>
          </p:sp>
          <p:sp>
            <p:nvSpPr>
              <p:cNvPr id="35874" name="Freeform 28">
                <a:extLst>
                  <a:ext uri="{FF2B5EF4-FFF2-40B4-BE49-F238E27FC236}">
                    <a16:creationId xmlns:a16="http://schemas.microsoft.com/office/drawing/2014/main" xmlns="" id="{0B998002-D0B9-C185-4AE0-270D2B40A330}"/>
                  </a:ext>
                </a:extLst>
              </p:cNvPr>
              <p:cNvSpPr>
                <a:spLocks/>
              </p:cNvSpPr>
              <p:nvPr/>
            </p:nvSpPr>
            <p:spPr bwMode="auto">
              <a:xfrm>
                <a:off x="431" y="478"/>
                <a:ext cx="2220" cy="165"/>
              </a:xfrm>
              <a:custGeom>
                <a:avLst/>
                <a:gdLst>
                  <a:gd name="T0" fmla="*/ 2220 w 2220"/>
                  <a:gd name="T1" fmla="*/ 120 h 165"/>
                  <a:gd name="T2" fmla="*/ 2220 w 2220"/>
                  <a:gd name="T3" fmla="*/ 36 h 165"/>
                  <a:gd name="T4" fmla="*/ 1887 w 2220"/>
                  <a:gd name="T5" fmla="*/ 12 h 165"/>
                  <a:gd name="T6" fmla="*/ 1575 w 2220"/>
                  <a:gd name="T7" fmla="*/ 6 h 165"/>
                  <a:gd name="T8" fmla="*/ 1176 w 2220"/>
                  <a:gd name="T9" fmla="*/ 0 h 165"/>
                  <a:gd name="T10" fmla="*/ 924 w 2220"/>
                  <a:gd name="T11" fmla="*/ 12 h 165"/>
                  <a:gd name="T12" fmla="*/ 600 w 2220"/>
                  <a:gd name="T13" fmla="*/ 39 h 165"/>
                  <a:gd name="T14" fmla="*/ 288 w 2220"/>
                  <a:gd name="T15" fmla="*/ 66 h 165"/>
                  <a:gd name="T16" fmla="*/ 129 w 2220"/>
                  <a:gd name="T17" fmla="*/ 69 h 165"/>
                  <a:gd name="T18" fmla="*/ 45 w 2220"/>
                  <a:gd name="T19" fmla="*/ 69 h 165"/>
                  <a:gd name="T20" fmla="*/ 3 w 2220"/>
                  <a:gd name="T21" fmla="*/ 59 h 165"/>
                  <a:gd name="T22" fmla="*/ 0 w 2220"/>
                  <a:gd name="T23" fmla="*/ 101 h 165"/>
                  <a:gd name="T24" fmla="*/ 66 w 2220"/>
                  <a:gd name="T25" fmla="*/ 90 h 165"/>
                  <a:gd name="T26" fmla="*/ 249 w 2220"/>
                  <a:gd name="T27" fmla="*/ 90 h 165"/>
                  <a:gd name="T28" fmla="*/ 351 w 2220"/>
                  <a:gd name="T29" fmla="*/ 96 h 165"/>
                  <a:gd name="T30" fmla="*/ 528 w 2220"/>
                  <a:gd name="T31" fmla="*/ 108 h 165"/>
                  <a:gd name="T32" fmla="*/ 783 w 2220"/>
                  <a:gd name="T33" fmla="*/ 135 h 165"/>
                  <a:gd name="T34" fmla="*/ 1011 w 2220"/>
                  <a:gd name="T35" fmla="*/ 156 h 165"/>
                  <a:gd name="T36" fmla="*/ 1293 w 2220"/>
                  <a:gd name="T37" fmla="*/ 159 h 165"/>
                  <a:gd name="T38" fmla="*/ 1581 w 2220"/>
                  <a:gd name="T39" fmla="*/ 165 h 165"/>
                  <a:gd name="T40" fmla="*/ 1821 w 2220"/>
                  <a:gd name="T41" fmla="*/ 159 h 165"/>
                  <a:gd name="T42" fmla="*/ 1995 w 2220"/>
                  <a:gd name="T43" fmla="*/ 141 h 165"/>
                  <a:gd name="T44" fmla="*/ 2220 w 2220"/>
                  <a:gd name="T45" fmla="*/ 120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20" h="165">
                    <a:moveTo>
                      <a:pt x="2220" y="120"/>
                    </a:moveTo>
                    <a:lnTo>
                      <a:pt x="2220" y="36"/>
                    </a:lnTo>
                    <a:lnTo>
                      <a:pt x="1887" y="12"/>
                    </a:lnTo>
                    <a:lnTo>
                      <a:pt x="1575" y="6"/>
                    </a:lnTo>
                    <a:lnTo>
                      <a:pt x="1176" y="0"/>
                    </a:lnTo>
                    <a:lnTo>
                      <a:pt x="924" y="12"/>
                    </a:lnTo>
                    <a:lnTo>
                      <a:pt x="600" y="39"/>
                    </a:lnTo>
                    <a:lnTo>
                      <a:pt x="288" y="66"/>
                    </a:lnTo>
                    <a:lnTo>
                      <a:pt x="129" y="69"/>
                    </a:lnTo>
                    <a:lnTo>
                      <a:pt x="45" y="69"/>
                    </a:lnTo>
                    <a:lnTo>
                      <a:pt x="3" y="59"/>
                    </a:lnTo>
                    <a:lnTo>
                      <a:pt x="0" y="101"/>
                    </a:lnTo>
                    <a:lnTo>
                      <a:pt x="66" y="90"/>
                    </a:lnTo>
                    <a:lnTo>
                      <a:pt x="249" y="90"/>
                    </a:lnTo>
                    <a:lnTo>
                      <a:pt x="351" y="96"/>
                    </a:lnTo>
                    <a:lnTo>
                      <a:pt x="528" y="108"/>
                    </a:lnTo>
                    <a:lnTo>
                      <a:pt x="783" y="135"/>
                    </a:lnTo>
                    <a:lnTo>
                      <a:pt x="1011" y="156"/>
                    </a:lnTo>
                    <a:lnTo>
                      <a:pt x="1293" y="159"/>
                    </a:lnTo>
                    <a:lnTo>
                      <a:pt x="1581" y="165"/>
                    </a:lnTo>
                    <a:lnTo>
                      <a:pt x="1821" y="159"/>
                    </a:lnTo>
                    <a:lnTo>
                      <a:pt x="1995" y="141"/>
                    </a:lnTo>
                    <a:lnTo>
                      <a:pt x="2220" y="120"/>
                    </a:lnTo>
                    <a:close/>
                  </a:path>
                </a:pathLst>
              </a:custGeom>
              <a:solidFill>
                <a:srgbClr val="FF0000"/>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75" name="Freeform 29">
                <a:extLst>
                  <a:ext uri="{FF2B5EF4-FFF2-40B4-BE49-F238E27FC236}">
                    <a16:creationId xmlns:a16="http://schemas.microsoft.com/office/drawing/2014/main" xmlns="" id="{57DD9278-897F-19B5-9B99-0A7755013B82}"/>
                  </a:ext>
                </a:extLst>
              </p:cNvPr>
              <p:cNvSpPr>
                <a:spLocks/>
              </p:cNvSpPr>
              <p:nvPr/>
            </p:nvSpPr>
            <p:spPr bwMode="auto">
              <a:xfrm>
                <a:off x="515" y="652"/>
                <a:ext cx="2136" cy="120"/>
              </a:xfrm>
              <a:custGeom>
                <a:avLst/>
                <a:gdLst>
                  <a:gd name="T0" fmla="*/ 2136 w 2136"/>
                  <a:gd name="T1" fmla="*/ 81 h 120"/>
                  <a:gd name="T2" fmla="*/ 2136 w 2136"/>
                  <a:gd name="T3" fmla="*/ 48 h 120"/>
                  <a:gd name="T4" fmla="*/ 1953 w 2136"/>
                  <a:gd name="T5" fmla="*/ 30 h 120"/>
                  <a:gd name="T6" fmla="*/ 1668 w 2136"/>
                  <a:gd name="T7" fmla="*/ 15 h 120"/>
                  <a:gd name="T8" fmla="*/ 1326 w 2136"/>
                  <a:gd name="T9" fmla="*/ 6 h 120"/>
                  <a:gd name="T10" fmla="*/ 1086 w 2136"/>
                  <a:gd name="T11" fmla="*/ 0 h 120"/>
                  <a:gd name="T12" fmla="*/ 786 w 2136"/>
                  <a:gd name="T13" fmla="*/ 6 h 120"/>
                  <a:gd name="T14" fmla="*/ 513 w 2136"/>
                  <a:gd name="T15" fmla="*/ 18 h 120"/>
                  <a:gd name="T16" fmla="*/ 312 w 2136"/>
                  <a:gd name="T17" fmla="*/ 36 h 120"/>
                  <a:gd name="T18" fmla="*/ 210 w 2136"/>
                  <a:gd name="T19" fmla="*/ 33 h 120"/>
                  <a:gd name="T20" fmla="*/ 0 w 2136"/>
                  <a:gd name="T21" fmla="*/ 36 h 120"/>
                  <a:gd name="T22" fmla="*/ 60 w 2136"/>
                  <a:gd name="T23" fmla="*/ 90 h 120"/>
                  <a:gd name="T24" fmla="*/ 231 w 2136"/>
                  <a:gd name="T25" fmla="*/ 102 h 120"/>
                  <a:gd name="T26" fmla="*/ 522 w 2136"/>
                  <a:gd name="T27" fmla="*/ 117 h 120"/>
                  <a:gd name="T28" fmla="*/ 894 w 2136"/>
                  <a:gd name="T29" fmla="*/ 117 h 120"/>
                  <a:gd name="T30" fmla="*/ 1263 w 2136"/>
                  <a:gd name="T31" fmla="*/ 120 h 120"/>
                  <a:gd name="T32" fmla="*/ 1533 w 2136"/>
                  <a:gd name="T33" fmla="*/ 120 h 120"/>
                  <a:gd name="T34" fmla="*/ 1845 w 2136"/>
                  <a:gd name="T35" fmla="*/ 111 h 120"/>
                  <a:gd name="T36" fmla="*/ 1986 w 2136"/>
                  <a:gd name="T37" fmla="*/ 96 h 120"/>
                  <a:gd name="T38" fmla="*/ 2136 w 2136"/>
                  <a:gd name="T39" fmla="*/ 81 h 1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36" h="120">
                    <a:moveTo>
                      <a:pt x="2136" y="81"/>
                    </a:moveTo>
                    <a:lnTo>
                      <a:pt x="2136" y="48"/>
                    </a:lnTo>
                    <a:lnTo>
                      <a:pt x="1953" y="30"/>
                    </a:lnTo>
                    <a:lnTo>
                      <a:pt x="1668" y="15"/>
                    </a:lnTo>
                    <a:lnTo>
                      <a:pt x="1326" y="6"/>
                    </a:lnTo>
                    <a:lnTo>
                      <a:pt x="1086" y="0"/>
                    </a:lnTo>
                    <a:lnTo>
                      <a:pt x="786" y="6"/>
                    </a:lnTo>
                    <a:lnTo>
                      <a:pt x="513" y="18"/>
                    </a:lnTo>
                    <a:lnTo>
                      <a:pt x="312" y="36"/>
                    </a:lnTo>
                    <a:lnTo>
                      <a:pt x="210" y="33"/>
                    </a:lnTo>
                    <a:lnTo>
                      <a:pt x="0" y="36"/>
                    </a:lnTo>
                    <a:lnTo>
                      <a:pt x="60" y="90"/>
                    </a:lnTo>
                    <a:lnTo>
                      <a:pt x="231" y="102"/>
                    </a:lnTo>
                    <a:lnTo>
                      <a:pt x="522" y="117"/>
                    </a:lnTo>
                    <a:lnTo>
                      <a:pt x="894" y="117"/>
                    </a:lnTo>
                    <a:lnTo>
                      <a:pt x="1263" y="120"/>
                    </a:lnTo>
                    <a:lnTo>
                      <a:pt x="1533" y="120"/>
                    </a:lnTo>
                    <a:lnTo>
                      <a:pt x="1845" y="111"/>
                    </a:lnTo>
                    <a:lnTo>
                      <a:pt x="1986" y="96"/>
                    </a:lnTo>
                    <a:lnTo>
                      <a:pt x="2136" y="81"/>
                    </a:lnTo>
                    <a:close/>
                  </a:path>
                </a:pathLst>
              </a:custGeom>
              <a:solidFill>
                <a:srgbClr val="ED7D31"/>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76" name="Freeform 30">
                <a:extLst>
                  <a:ext uri="{FF2B5EF4-FFF2-40B4-BE49-F238E27FC236}">
                    <a16:creationId xmlns:a16="http://schemas.microsoft.com/office/drawing/2014/main" xmlns="" id="{4035A6B7-E8F0-541F-140E-254BDDA6FA45}"/>
                  </a:ext>
                </a:extLst>
              </p:cNvPr>
              <p:cNvSpPr>
                <a:spLocks/>
              </p:cNvSpPr>
              <p:nvPr/>
            </p:nvSpPr>
            <p:spPr bwMode="auto">
              <a:xfrm>
                <a:off x="431" y="583"/>
                <a:ext cx="609" cy="447"/>
              </a:xfrm>
              <a:custGeom>
                <a:avLst/>
                <a:gdLst>
                  <a:gd name="T0" fmla="*/ 3 w 609"/>
                  <a:gd name="T1" fmla="*/ 0 h 447"/>
                  <a:gd name="T2" fmla="*/ 0 w 609"/>
                  <a:gd name="T3" fmla="*/ 395 h 447"/>
                  <a:gd name="T4" fmla="*/ 135 w 609"/>
                  <a:gd name="T5" fmla="*/ 399 h 447"/>
                  <a:gd name="T6" fmla="*/ 126 w 609"/>
                  <a:gd name="T7" fmla="*/ 426 h 447"/>
                  <a:gd name="T8" fmla="*/ 219 w 609"/>
                  <a:gd name="T9" fmla="*/ 426 h 447"/>
                  <a:gd name="T10" fmla="*/ 231 w 609"/>
                  <a:gd name="T11" fmla="*/ 399 h 447"/>
                  <a:gd name="T12" fmla="*/ 276 w 609"/>
                  <a:gd name="T13" fmla="*/ 396 h 447"/>
                  <a:gd name="T14" fmla="*/ 267 w 609"/>
                  <a:gd name="T15" fmla="*/ 429 h 447"/>
                  <a:gd name="T16" fmla="*/ 339 w 609"/>
                  <a:gd name="T17" fmla="*/ 432 h 447"/>
                  <a:gd name="T18" fmla="*/ 366 w 609"/>
                  <a:gd name="T19" fmla="*/ 399 h 447"/>
                  <a:gd name="T20" fmla="*/ 423 w 609"/>
                  <a:gd name="T21" fmla="*/ 399 h 447"/>
                  <a:gd name="T22" fmla="*/ 405 w 609"/>
                  <a:gd name="T23" fmla="*/ 435 h 447"/>
                  <a:gd name="T24" fmla="*/ 465 w 609"/>
                  <a:gd name="T25" fmla="*/ 438 h 447"/>
                  <a:gd name="T26" fmla="*/ 480 w 609"/>
                  <a:gd name="T27" fmla="*/ 405 h 447"/>
                  <a:gd name="T28" fmla="*/ 504 w 609"/>
                  <a:gd name="T29" fmla="*/ 402 h 447"/>
                  <a:gd name="T30" fmla="*/ 519 w 609"/>
                  <a:gd name="T31" fmla="*/ 447 h 447"/>
                  <a:gd name="T32" fmla="*/ 609 w 609"/>
                  <a:gd name="T33" fmla="*/ 438 h 447"/>
                  <a:gd name="T34" fmla="*/ 486 w 609"/>
                  <a:gd name="T35" fmla="*/ 369 h 447"/>
                  <a:gd name="T36" fmla="*/ 360 w 609"/>
                  <a:gd name="T37" fmla="*/ 303 h 447"/>
                  <a:gd name="T38" fmla="*/ 255 w 609"/>
                  <a:gd name="T39" fmla="*/ 243 h 447"/>
                  <a:gd name="T40" fmla="*/ 159 w 609"/>
                  <a:gd name="T41" fmla="*/ 177 h 447"/>
                  <a:gd name="T42" fmla="*/ 66 w 609"/>
                  <a:gd name="T43" fmla="*/ 90 h 447"/>
                  <a:gd name="T44" fmla="*/ 3 w 609"/>
                  <a:gd name="T45" fmla="*/ 0 h 44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09" h="447">
                    <a:moveTo>
                      <a:pt x="3" y="0"/>
                    </a:moveTo>
                    <a:lnTo>
                      <a:pt x="0" y="395"/>
                    </a:lnTo>
                    <a:lnTo>
                      <a:pt x="135" y="399"/>
                    </a:lnTo>
                    <a:lnTo>
                      <a:pt x="126" y="426"/>
                    </a:lnTo>
                    <a:lnTo>
                      <a:pt x="219" y="426"/>
                    </a:lnTo>
                    <a:lnTo>
                      <a:pt x="231" y="399"/>
                    </a:lnTo>
                    <a:lnTo>
                      <a:pt x="276" y="396"/>
                    </a:lnTo>
                    <a:lnTo>
                      <a:pt x="267" y="429"/>
                    </a:lnTo>
                    <a:lnTo>
                      <a:pt x="339" y="432"/>
                    </a:lnTo>
                    <a:lnTo>
                      <a:pt x="366" y="399"/>
                    </a:lnTo>
                    <a:lnTo>
                      <a:pt x="423" y="399"/>
                    </a:lnTo>
                    <a:lnTo>
                      <a:pt x="405" y="435"/>
                    </a:lnTo>
                    <a:lnTo>
                      <a:pt x="465" y="438"/>
                    </a:lnTo>
                    <a:lnTo>
                      <a:pt x="480" y="405"/>
                    </a:lnTo>
                    <a:lnTo>
                      <a:pt x="504" y="402"/>
                    </a:lnTo>
                    <a:lnTo>
                      <a:pt x="519" y="447"/>
                    </a:lnTo>
                    <a:lnTo>
                      <a:pt x="609" y="438"/>
                    </a:lnTo>
                    <a:lnTo>
                      <a:pt x="486" y="369"/>
                    </a:lnTo>
                    <a:lnTo>
                      <a:pt x="360" y="303"/>
                    </a:lnTo>
                    <a:lnTo>
                      <a:pt x="255" y="243"/>
                    </a:lnTo>
                    <a:lnTo>
                      <a:pt x="159" y="177"/>
                    </a:lnTo>
                    <a:lnTo>
                      <a:pt x="66" y="90"/>
                    </a:lnTo>
                    <a:lnTo>
                      <a:pt x="3" y="0"/>
                    </a:lnTo>
                    <a:close/>
                  </a:path>
                </a:pathLst>
              </a:custGeom>
              <a:solidFill>
                <a:srgbClr val="FF0000"/>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77" name="Freeform 31">
                <a:extLst>
                  <a:ext uri="{FF2B5EF4-FFF2-40B4-BE49-F238E27FC236}">
                    <a16:creationId xmlns:a16="http://schemas.microsoft.com/office/drawing/2014/main" xmlns="" id="{CACB2F3F-C4F3-DAB7-3371-C89F5D824249}"/>
                  </a:ext>
                </a:extLst>
              </p:cNvPr>
              <p:cNvSpPr>
                <a:spLocks/>
              </p:cNvSpPr>
              <p:nvPr/>
            </p:nvSpPr>
            <p:spPr bwMode="auto">
              <a:xfrm>
                <a:off x="797" y="730"/>
                <a:ext cx="1854" cy="351"/>
              </a:xfrm>
              <a:custGeom>
                <a:avLst/>
                <a:gdLst>
                  <a:gd name="T0" fmla="*/ 1854 w 1854"/>
                  <a:gd name="T1" fmla="*/ 0 h 351"/>
                  <a:gd name="T2" fmla="*/ 1854 w 1854"/>
                  <a:gd name="T3" fmla="*/ 291 h 351"/>
                  <a:gd name="T4" fmla="*/ 1794 w 1854"/>
                  <a:gd name="T5" fmla="*/ 279 h 351"/>
                  <a:gd name="T6" fmla="*/ 1827 w 1854"/>
                  <a:gd name="T7" fmla="*/ 351 h 351"/>
                  <a:gd name="T8" fmla="*/ 1740 w 1854"/>
                  <a:gd name="T9" fmla="*/ 327 h 351"/>
                  <a:gd name="T10" fmla="*/ 1716 w 1854"/>
                  <a:gd name="T11" fmla="*/ 267 h 351"/>
                  <a:gd name="T12" fmla="*/ 1668 w 1854"/>
                  <a:gd name="T13" fmla="*/ 261 h 351"/>
                  <a:gd name="T14" fmla="*/ 1692 w 1854"/>
                  <a:gd name="T15" fmla="*/ 321 h 351"/>
                  <a:gd name="T16" fmla="*/ 1623 w 1854"/>
                  <a:gd name="T17" fmla="*/ 315 h 351"/>
                  <a:gd name="T18" fmla="*/ 1596 w 1854"/>
                  <a:gd name="T19" fmla="*/ 255 h 351"/>
                  <a:gd name="T20" fmla="*/ 1545 w 1854"/>
                  <a:gd name="T21" fmla="*/ 258 h 351"/>
                  <a:gd name="T22" fmla="*/ 1548 w 1854"/>
                  <a:gd name="T23" fmla="*/ 297 h 351"/>
                  <a:gd name="T24" fmla="*/ 1467 w 1854"/>
                  <a:gd name="T25" fmla="*/ 279 h 351"/>
                  <a:gd name="T26" fmla="*/ 1461 w 1854"/>
                  <a:gd name="T27" fmla="*/ 255 h 351"/>
                  <a:gd name="T28" fmla="*/ 1371 w 1854"/>
                  <a:gd name="T29" fmla="*/ 240 h 351"/>
                  <a:gd name="T30" fmla="*/ 1383 w 1854"/>
                  <a:gd name="T31" fmla="*/ 273 h 351"/>
                  <a:gd name="T32" fmla="*/ 1329 w 1854"/>
                  <a:gd name="T33" fmla="*/ 276 h 351"/>
                  <a:gd name="T34" fmla="*/ 1293 w 1854"/>
                  <a:gd name="T35" fmla="*/ 231 h 351"/>
                  <a:gd name="T36" fmla="*/ 1227 w 1854"/>
                  <a:gd name="T37" fmla="*/ 219 h 351"/>
                  <a:gd name="T38" fmla="*/ 1257 w 1854"/>
                  <a:gd name="T39" fmla="*/ 264 h 351"/>
                  <a:gd name="T40" fmla="*/ 1167 w 1854"/>
                  <a:gd name="T41" fmla="*/ 261 h 351"/>
                  <a:gd name="T42" fmla="*/ 1143 w 1854"/>
                  <a:gd name="T43" fmla="*/ 213 h 351"/>
                  <a:gd name="T44" fmla="*/ 939 w 1854"/>
                  <a:gd name="T45" fmla="*/ 201 h 351"/>
                  <a:gd name="T46" fmla="*/ 729 w 1854"/>
                  <a:gd name="T47" fmla="*/ 186 h 351"/>
                  <a:gd name="T48" fmla="*/ 489 w 1854"/>
                  <a:gd name="T49" fmla="*/ 183 h 351"/>
                  <a:gd name="T50" fmla="*/ 291 w 1854"/>
                  <a:gd name="T51" fmla="*/ 186 h 351"/>
                  <a:gd name="T52" fmla="*/ 153 w 1854"/>
                  <a:gd name="T53" fmla="*/ 189 h 351"/>
                  <a:gd name="T54" fmla="*/ 75 w 1854"/>
                  <a:gd name="T55" fmla="*/ 201 h 351"/>
                  <a:gd name="T56" fmla="*/ 0 w 1854"/>
                  <a:gd name="T57" fmla="*/ 156 h 351"/>
                  <a:gd name="T58" fmla="*/ 261 w 1854"/>
                  <a:gd name="T59" fmla="*/ 156 h 351"/>
                  <a:gd name="T60" fmla="*/ 627 w 1854"/>
                  <a:gd name="T61" fmla="*/ 153 h 351"/>
                  <a:gd name="T62" fmla="*/ 897 w 1854"/>
                  <a:gd name="T63" fmla="*/ 156 h 351"/>
                  <a:gd name="T64" fmla="*/ 1152 w 1854"/>
                  <a:gd name="T65" fmla="*/ 147 h 351"/>
                  <a:gd name="T66" fmla="*/ 1371 w 1854"/>
                  <a:gd name="T67" fmla="*/ 126 h 351"/>
                  <a:gd name="T68" fmla="*/ 1563 w 1854"/>
                  <a:gd name="T69" fmla="*/ 93 h 351"/>
                  <a:gd name="T70" fmla="*/ 1686 w 1854"/>
                  <a:gd name="T71" fmla="*/ 60 h 351"/>
                  <a:gd name="T72" fmla="*/ 1854 w 1854"/>
                  <a:gd name="T73" fmla="*/ 0 h 35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54" h="351">
                    <a:moveTo>
                      <a:pt x="1854" y="0"/>
                    </a:moveTo>
                    <a:lnTo>
                      <a:pt x="1854" y="291"/>
                    </a:lnTo>
                    <a:lnTo>
                      <a:pt x="1794" y="279"/>
                    </a:lnTo>
                    <a:lnTo>
                      <a:pt x="1827" y="351"/>
                    </a:lnTo>
                    <a:lnTo>
                      <a:pt x="1740" y="327"/>
                    </a:lnTo>
                    <a:lnTo>
                      <a:pt x="1716" y="267"/>
                    </a:lnTo>
                    <a:lnTo>
                      <a:pt x="1668" y="261"/>
                    </a:lnTo>
                    <a:lnTo>
                      <a:pt x="1692" y="321"/>
                    </a:lnTo>
                    <a:lnTo>
                      <a:pt x="1623" y="315"/>
                    </a:lnTo>
                    <a:lnTo>
                      <a:pt x="1596" y="255"/>
                    </a:lnTo>
                    <a:lnTo>
                      <a:pt x="1545" y="258"/>
                    </a:lnTo>
                    <a:lnTo>
                      <a:pt x="1548" y="297"/>
                    </a:lnTo>
                    <a:lnTo>
                      <a:pt x="1467" y="279"/>
                    </a:lnTo>
                    <a:lnTo>
                      <a:pt x="1461" y="255"/>
                    </a:lnTo>
                    <a:lnTo>
                      <a:pt x="1371" y="240"/>
                    </a:lnTo>
                    <a:lnTo>
                      <a:pt x="1383" y="273"/>
                    </a:lnTo>
                    <a:lnTo>
                      <a:pt x="1329" y="276"/>
                    </a:lnTo>
                    <a:lnTo>
                      <a:pt x="1293" y="231"/>
                    </a:lnTo>
                    <a:lnTo>
                      <a:pt x="1227" y="219"/>
                    </a:lnTo>
                    <a:lnTo>
                      <a:pt x="1257" y="264"/>
                    </a:lnTo>
                    <a:lnTo>
                      <a:pt x="1167" y="261"/>
                    </a:lnTo>
                    <a:lnTo>
                      <a:pt x="1143" y="213"/>
                    </a:lnTo>
                    <a:lnTo>
                      <a:pt x="939" y="201"/>
                    </a:lnTo>
                    <a:lnTo>
                      <a:pt x="729" y="186"/>
                    </a:lnTo>
                    <a:lnTo>
                      <a:pt x="489" y="183"/>
                    </a:lnTo>
                    <a:lnTo>
                      <a:pt x="291" y="186"/>
                    </a:lnTo>
                    <a:lnTo>
                      <a:pt x="153" y="189"/>
                    </a:lnTo>
                    <a:lnTo>
                      <a:pt x="75" y="201"/>
                    </a:lnTo>
                    <a:lnTo>
                      <a:pt x="0" y="156"/>
                    </a:lnTo>
                    <a:lnTo>
                      <a:pt x="261" y="156"/>
                    </a:lnTo>
                    <a:lnTo>
                      <a:pt x="627" y="153"/>
                    </a:lnTo>
                    <a:lnTo>
                      <a:pt x="897" y="156"/>
                    </a:lnTo>
                    <a:lnTo>
                      <a:pt x="1152" y="147"/>
                    </a:lnTo>
                    <a:lnTo>
                      <a:pt x="1371" y="126"/>
                    </a:lnTo>
                    <a:lnTo>
                      <a:pt x="1563" y="93"/>
                    </a:lnTo>
                    <a:lnTo>
                      <a:pt x="1686" y="60"/>
                    </a:lnTo>
                    <a:lnTo>
                      <a:pt x="1854" y="0"/>
                    </a:lnTo>
                    <a:close/>
                  </a:path>
                </a:pathLst>
              </a:custGeom>
              <a:solidFill>
                <a:srgbClr val="00CC00"/>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78" name="Freeform 32">
                <a:extLst>
                  <a:ext uri="{FF2B5EF4-FFF2-40B4-BE49-F238E27FC236}">
                    <a16:creationId xmlns:a16="http://schemas.microsoft.com/office/drawing/2014/main" xmlns="" id="{942C0C38-DC47-0A6C-362D-F54E351FD069}"/>
                  </a:ext>
                </a:extLst>
              </p:cNvPr>
              <p:cNvSpPr>
                <a:spLocks/>
              </p:cNvSpPr>
              <p:nvPr/>
            </p:nvSpPr>
            <p:spPr bwMode="auto">
              <a:xfrm>
                <a:off x="433" y="1021"/>
                <a:ext cx="2212" cy="366"/>
              </a:xfrm>
              <a:custGeom>
                <a:avLst/>
                <a:gdLst>
                  <a:gd name="T0" fmla="*/ 2212 w 2212"/>
                  <a:gd name="T1" fmla="*/ 213 h 366"/>
                  <a:gd name="T2" fmla="*/ 1969 w 2212"/>
                  <a:gd name="T3" fmla="*/ 201 h 366"/>
                  <a:gd name="T4" fmla="*/ 1615 w 2212"/>
                  <a:gd name="T5" fmla="*/ 195 h 366"/>
                  <a:gd name="T6" fmla="*/ 1309 w 2212"/>
                  <a:gd name="T7" fmla="*/ 186 h 366"/>
                  <a:gd name="T8" fmla="*/ 1066 w 2212"/>
                  <a:gd name="T9" fmla="*/ 171 h 366"/>
                  <a:gd name="T10" fmla="*/ 853 w 2212"/>
                  <a:gd name="T11" fmla="*/ 147 h 366"/>
                  <a:gd name="T12" fmla="*/ 706 w 2212"/>
                  <a:gd name="T13" fmla="*/ 120 h 366"/>
                  <a:gd name="T14" fmla="*/ 562 w 2212"/>
                  <a:gd name="T15" fmla="*/ 84 h 366"/>
                  <a:gd name="T16" fmla="*/ 460 w 2212"/>
                  <a:gd name="T17" fmla="*/ 54 h 366"/>
                  <a:gd name="T18" fmla="*/ 442 w 2212"/>
                  <a:gd name="T19" fmla="*/ 48 h 366"/>
                  <a:gd name="T20" fmla="*/ 442 w 2212"/>
                  <a:gd name="T21" fmla="*/ 9 h 366"/>
                  <a:gd name="T22" fmla="*/ 394 w 2212"/>
                  <a:gd name="T23" fmla="*/ 9 h 366"/>
                  <a:gd name="T24" fmla="*/ 385 w 2212"/>
                  <a:gd name="T25" fmla="*/ 33 h 366"/>
                  <a:gd name="T26" fmla="*/ 325 w 2212"/>
                  <a:gd name="T27" fmla="*/ 33 h 366"/>
                  <a:gd name="T28" fmla="*/ 328 w 2212"/>
                  <a:gd name="T29" fmla="*/ 6 h 366"/>
                  <a:gd name="T30" fmla="*/ 244 w 2212"/>
                  <a:gd name="T31" fmla="*/ 3 h 366"/>
                  <a:gd name="T32" fmla="*/ 229 w 2212"/>
                  <a:gd name="T33" fmla="*/ 27 h 366"/>
                  <a:gd name="T34" fmla="*/ 172 w 2212"/>
                  <a:gd name="T35" fmla="*/ 27 h 366"/>
                  <a:gd name="T36" fmla="*/ 175 w 2212"/>
                  <a:gd name="T37" fmla="*/ 0 h 366"/>
                  <a:gd name="T38" fmla="*/ 88 w 2212"/>
                  <a:gd name="T39" fmla="*/ 0 h 366"/>
                  <a:gd name="T40" fmla="*/ 70 w 2212"/>
                  <a:gd name="T41" fmla="*/ 36 h 366"/>
                  <a:gd name="T42" fmla="*/ 0 w 2212"/>
                  <a:gd name="T43" fmla="*/ 39 h 366"/>
                  <a:gd name="T44" fmla="*/ 1 w 2212"/>
                  <a:gd name="T45" fmla="*/ 366 h 366"/>
                  <a:gd name="T46" fmla="*/ 43 w 2212"/>
                  <a:gd name="T47" fmla="*/ 324 h 366"/>
                  <a:gd name="T48" fmla="*/ 103 w 2212"/>
                  <a:gd name="T49" fmla="*/ 297 h 366"/>
                  <a:gd name="T50" fmla="*/ 217 w 2212"/>
                  <a:gd name="T51" fmla="*/ 261 h 366"/>
                  <a:gd name="T52" fmla="*/ 358 w 2212"/>
                  <a:gd name="T53" fmla="*/ 240 h 366"/>
                  <a:gd name="T54" fmla="*/ 547 w 2212"/>
                  <a:gd name="T55" fmla="*/ 228 h 366"/>
                  <a:gd name="T56" fmla="*/ 802 w 2212"/>
                  <a:gd name="T57" fmla="*/ 222 h 366"/>
                  <a:gd name="T58" fmla="*/ 1192 w 2212"/>
                  <a:gd name="T59" fmla="*/ 234 h 366"/>
                  <a:gd name="T60" fmla="*/ 1540 w 2212"/>
                  <a:gd name="T61" fmla="*/ 237 h 366"/>
                  <a:gd name="T62" fmla="*/ 1780 w 2212"/>
                  <a:gd name="T63" fmla="*/ 243 h 366"/>
                  <a:gd name="T64" fmla="*/ 1996 w 2212"/>
                  <a:gd name="T65" fmla="*/ 234 h 366"/>
                  <a:gd name="T66" fmla="*/ 2101 w 2212"/>
                  <a:gd name="T67" fmla="*/ 231 h 366"/>
                  <a:gd name="T68" fmla="*/ 2212 w 2212"/>
                  <a:gd name="T69" fmla="*/ 213 h 3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212" h="366">
                    <a:moveTo>
                      <a:pt x="2212" y="213"/>
                    </a:moveTo>
                    <a:lnTo>
                      <a:pt x="1969" y="201"/>
                    </a:lnTo>
                    <a:lnTo>
                      <a:pt x="1615" y="195"/>
                    </a:lnTo>
                    <a:lnTo>
                      <a:pt x="1309" y="186"/>
                    </a:lnTo>
                    <a:lnTo>
                      <a:pt x="1066" y="171"/>
                    </a:lnTo>
                    <a:lnTo>
                      <a:pt x="853" y="147"/>
                    </a:lnTo>
                    <a:lnTo>
                      <a:pt x="706" y="120"/>
                    </a:lnTo>
                    <a:lnTo>
                      <a:pt x="562" y="84"/>
                    </a:lnTo>
                    <a:lnTo>
                      <a:pt x="460" y="54"/>
                    </a:lnTo>
                    <a:lnTo>
                      <a:pt x="442" y="48"/>
                    </a:lnTo>
                    <a:lnTo>
                      <a:pt x="442" y="9"/>
                    </a:lnTo>
                    <a:lnTo>
                      <a:pt x="394" y="9"/>
                    </a:lnTo>
                    <a:lnTo>
                      <a:pt x="385" y="33"/>
                    </a:lnTo>
                    <a:lnTo>
                      <a:pt x="325" y="33"/>
                    </a:lnTo>
                    <a:lnTo>
                      <a:pt x="328" y="6"/>
                    </a:lnTo>
                    <a:lnTo>
                      <a:pt x="244" y="3"/>
                    </a:lnTo>
                    <a:lnTo>
                      <a:pt x="229" y="27"/>
                    </a:lnTo>
                    <a:lnTo>
                      <a:pt x="172" y="27"/>
                    </a:lnTo>
                    <a:lnTo>
                      <a:pt x="175" y="0"/>
                    </a:lnTo>
                    <a:lnTo>
                      <a:pt x="88" y="0"/>
                    </a:lnTo>
                    <a:lnTo>
                      <a:pt x="70" y="36"/>
                    </a:lnTo>
                    <a:lnTo>
                      <a:pt x="0" y="39"/>
                    </a:lnTo>
                    <a:lnTo>
                      <a:pt x="1" y="366"/>
                    </a:lnTo>
                    <a:lnTo>
                      <a:pt x="43" y="324"/>
                    </a:lnTo>
                    <a:lnTo>
                      <a:pt x="103" y="297"/>
                    </a:lnTo>
                    <a:lnTo>
                      <a:pt x="217" y="261"/>
                    </a:lnTo>
                    <a:lnTo>
                      <a:pt x="358" y="240"/>
                    </a:lnTo>
                    <a:lnTo>
                      <a:pt x="547" y="228"/>
                    </a:lnTo>
                    <a:lnTo>
                      <a:pt x="802" y="222"/>
                    </a:lnTo>
                    <a:lnTo>
                      <a:pt x="1192" y="234"/>
                    </a:lnTo>
                    <a:lnTo>
                      <a:pt x="1540" y="237"/>
                    </a:lnTo>
                    <a:lnTo>
                      <a:pt x="1780" y="243"/>
                    </a:lnTo>
                    <a:lnTo>
                      <a:pt x="1996" y="234"/>
                    </a:lnTo>
                    <a:lnTo>
                      <a:pt x="2101" y="231"/>
                    </a:lnTo>
                    <a:lnTo>
                      <a:pt x="2212" y="213"/>
                    </a:lnTo>
                    <a:close/>
                  </a:path>
                </a:pathLst>
              </a:custGeom>
              <a:solidFill>
                <a:srgbClr val="0563C1"/>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79" name="Freeform 33">
                <a:extLst>
                  <a:ext uri="{FF2B5EF4-FFF2-40B4-BE49-F238E27FC236}">
                    <a16:creationId xmlns:a16="http://schemas.microsoft.com/office/drawing/2014/main" xmlns="" id="{5D19D06B-E623-0EC2-91C6-A2938EC32168}"/>
                  </a:ext>
                </a:extLst>
              </p:cNvPr>
              <p:cNvSpPr>
                <a:spLocks/>
              </p:cNvSpPr>
              <p:nvPr/>
            </p:nvSpPr>
            <p:spPr bwMode="auto">
              <a:xfrm>
                <a:off x="430" y="1369"/>
                <a:ext cx="2221" cy="168"/>
              </a:xfrm>
              <a:custGeom>
                <a:avLst/>
                <a:gdLst>
                  <a:gd name="T0" fmla="*/ 2221 w 2221"/>
                  <a:gd name="T1" fmla="*/ 135 h 168"/>
                  <a:gd name="T2" fmla="*/ 2221 w 2221"/>
                  <a:gd name="T3" fmla="*/ 57 h 168"/>
                  <a:gd name="T4" fmla="*/ 1921 w 2221"/>
                  <a:gd name="T5" fmla="*/ 33 h 168"/>
                  <a:gd name="T6" fmla="*/ 1654 w 2221"/>
                  <a:gd name="T7" fmla="*/ 12 h 168"/>
                  <a:gd name="T8" fmla="*/ 1414 w 2221"/>
                  <a:gd name="T9" fmla="*/ 0 h 168"/>
                  <a:gd name="T10" fmla="*/ 1066 w 2221"/>
                  <a:gd name="T11" fmla="*/ 3 h 168"/>
                  <a:gd name="T12" fmla="*/ 823 w 2221"/>
                  <a:gd name="T13" fmla="*/ 3 h 168"/>
                  <a:gd name="T14" fmla="*/ 577 w 2221"/>
                  <a:gd name="T15" fmla="*/ 12 h 168"/>
                  <a:gd name="T16" fmla="*/ 316 w 2221"/>
                  <a:gd name="T17" fmla="*/ 30 h 168"/>
                  <a:gd name="T18" fmla="*/ 154 w 2221"/>
                  <a:gd name="T19" fmla="*/ 48 h 168"/>
                  <a:gd name="T20" fmla="*/ 0 w 2221"/>
                  <a:gd name="T21" fmla="*/ 80 h 168"/>
                  <a:gd name="T22" fmla="*/ 304 w 2221"/>
                  <a:gd name="T23" fmla="*/ 123 h 168"/>
                  <a:gd name="T24" fmla="*/ 718 w 2221"/>
                  <a:gd name="T25" fmla="*/ 153 h 168"/>
                  <a:gd name="T26" fmla="*/ 1285 w 2221"/>
                  <a:gd name="T27" fmla="*/ 168 h 168"/>
                  <a:gd name="T28" fmla="*/ 1723 w 2221"/>
                  <a:gd name="T29" fmla="*/ 165 h 168"/>
                  <a:gd name="T30" fmla="*/ 2101 w 2221"/>
                  <a:gd name="T31" fmla="*/ 147 h 168"/>
                  <a:gd name="T32" fmla="*/ 2221 w 2221"/>
                  <a:gd name="T33" fmla="*/ 135 h 1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21" h="168">
                    <a:moveTo>
                      <a:pt x="2221" y="135"/>
                    </a:moveTo>
                    <a:lnTo>
                      <a:pt x="2221" y="57"/>
                    </a:lnTo>
                    <a:lnTo>
                      <a:pt x="1921" y="33"/>
                    </a:lnTo>
                    <a:lnTo>
                      <a:pt x="1654" y="12"/>
                    </a:lnTo>
                    <a:lnTo>
                      <a:pt x="1414" y="0"/>
                    </a:lnTo>
                    <a:lnTo>
                      <a:pt x="1066" y="3"/>
                    </a:lnTo>
                    <a:lnTo>
                      <a:pt x="823" y="3"/>
                    </a:lnTo>
                    <a:lnTo>
                      <a:pt x="577" y="12"/>
                    </a:lnTo>
                    <a:lnTo>
                      <a:pt x="316" y="30"/>
                    </a:lnTo>
                    <a:lnTo>
                      <a:pt x="154" y="48"/>
                    </a:lnTo>
                    <a:lnTo>
                      <a:pt x="0" y="80"/>
                    </a:lnTo>
                    <a:lnTo>
                      <a:pt x="304" y="123"/>
                    </a:lnTo>
                    <a:lnTo>
                      <a:pt x="718" y="153"/>
                    </a:lnTo>
                    <a:lnTo>
                      <a:pt x="1285" y="168"/>
                    </a:lnTo>
                    <a:lnTo>
                      <a:pt x="1723" y="165"/>
                    </a:lnTo>
                    <a:lnTo>
                      <a:pt x="2101" y="147"/>
                    </a:lnTo>
                    <a:lnTo>
                      <a:pt x="2221" y="135"/>
                    </a:lnTo>
                    <a:close/>
                  </a:path>
                </a:pathLst>
              </a:custGeom>
              <a:solidFill>
                <a:srgbClr val="996633"/>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80" name="Freeform 34">
                <a:extLst>
                  <a:ext uri="{FF2B5EF4-FFF2-40B4-BE49-F238E27FC236}">
                    <a16:creationId xmlns:a16="http://schemas.microsoft.com/office/drawing/2014/main" xmlns="" id="{B89CC4D7-66F7-9D59-3430-1398D6D02DDB}"/>
                  </a:ext>
                </a:extLst>
              </p:cNvPr>
              <p:cNvSpPr>
                <a:spLocks/>
              </p:cNvSpPr>
              <p:nvPr/>
            </p:nvSpPr>
            <p:spPr bwMode="auto">
              <a:xfrm>
                <a:off x="431" y="1630"/>
                <a:ext cx="2223" cy="153"/>
              </a:xfrm>
              <a:custGeom>
                <a:avLst/>
                <a:gdLst>
                  <a:gd name="T0" fmla="*/ 2222 w 2223"/>
                  <a:gd name="T1" fmla="*/ 110 h 153"/>
                  <a:gd name="T2" fmla="*/ 2223 w 2223"/>
                  <a:gd name="T3" fmla="*/ 27 h 153"/>
                  <a:gd name="T4" fmla="*/ 1860 w 2223"/>
                  <a:gd name="T5" fmla="*/ 27 h 153"/>
                  <a:gd name="T6" fmla="*/ 1560 w 2223"/>
                  <a:gd name="T7" fmla="*/ 18 h 153"/>
                  <a:gd name="T8" fmla="*/ 1308 w 2223"/>
                  <a:gd name="T9" fmla="*/ 3 h 153"/>
                  <a:gd name="T10" fmla="*/ 1101 w 2223"/>
                  <a:gd name="T11" fmla="*/ 3 h 153"/>
                  <a:gd name="T12" fmla="*/ 783 w 2223"/>
                  <a:gd name="T13" fmla="*/ 0 h 153"/>
                  <a:gd name="T14" fmla="*/ 399 w 2223"/>
                  <a:gd name="T15" fmla="*/ 9 h 153"/>
                  <a:gd name="T16" fmla="*/ 201 w 2223"/>
                  <a:gd name="T17" fmla="*/ 24 h 153"/>
                  <a:gd name="T18" fmla="*/ 0 w 2223"/>
                  <a:gd name="T19" fmla="*/ 39 h 153"/>
                  <a:gd name="T20" fmla="*/ 0 w 2223"/>
                  <a:gd name="T21" fmla="*/ 83 h 153"/>
                  <a:gd name="T22" fmla="*/ 339 w 2223"/>
                  <a:gd name="T23" fmla="*/ 117 h 153"/>
                  <a:gd name="T24" fmla="*/ 654 w 2223"/>
                  <a:gd name="T25" fmla="*/ 138 h 153"/>
                  <a:gd name="T26" fmla="*/ 936 w 2223"/>
                  <a:gd name="T27" fmla="*/ 153 h 153"/>
                  <a:gd name="T28" fmla="*/ 1206 w 2223"/>
                  <a:gd name="T29" fmla="*/ 153 h 153"/>
                  <a:gd name="T30" fmla="*/ 1530 w 2223"/>
                  <a:gd name="T31" fmla="*/ 150 h 153"/>
                  <a:gd name="T32" fmla="*/ 1830 w 2223"/>
                  <a:gd name="T33" fmla="*/ 135 h 153"/>
                  <a:gd name="T34" fmla="*/ 2040 w 2223"/>
                  <a:gd name="T35" fmla="*/ 126 h 153"/>
                  <a:gd name="T36" fmla="*/ 2222 w 2223"/>
                  <a:gd name="T37" fmla="*/ 110 h 1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23" h="153">
                    <a:moveTo>
                      <a:pt x="2222" y="110"/>
                    </a:moveTo>
                    <a:lnTo>
                      <a:pt x="2223" y="27"/>
                    </a:lnTo>
                    <a:lnTo>
                      <a:pt x="1860" y="27"/>
                    </a:lnTo>
                    <a:lnTo>
                      <a:pt x="1560" y="18"/>
                    </a:lnTo>
                    <a:lnTo>
                      <a:pt x="1308" y="3"/>
                    </a:lnTo>
                    <a:lnTo>
                      <a:pt x="1101" y="3"/>
                    </a:lnTo>
                    <a:lnTo>
                      <a:pt x="783" y="0"/>
                    </a:lnTo>
                    <a:lnTo>
                      <a:pt x="399" y="9"/>
                    </a:lnTo>
                    <a:lnTo>
                      <a:pt x="201" y="24"/>
                    </a:lnTo>
                    <a:lnTo>
                      <a:pt x="0" y="39"/>
                    </a:lnTo>
                    <a:lnTo>
                      <a:pt x="0" y="83"/>
                    </a:lnTo>
                    <a:lnTo>
                      <a:pt x="339" y="117"/>
                    </a:lnTo>
                    <a:lnTo>
                      <a:pt x="654" y="138"/>
                    </a:lnTo>
                    <a:lnTo>
                      <a:pt x="936" y="153"/>
                    </a:lnTo>
                    <a:lnTo>
                      <a:pt x="1206" y="153"/>
                    </a:lnTo>
                    <a:lnTo>
                      <a:pt x="1530" y="150"/>
                    </a:lnTo>
                    <a:lnTo>
                      <a:pt x="1830" y="135"/>
                    </a:lnTo>
                    <a:lnTo>
                      <a:pt x="2040" y="126"/>
                    </a:lnTo>
                    <a:lnTo>
                      <a:pt x="2222" y="110"/>
                    </a:lnTo>
                    <a:close/>
                  </a:path>
                </a:pathLst>
              </a:custGeom>
              <a:solidFill>
                <a:srgbClr val="FFFF00"/>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81" name="Freeform 35">
                <a:extLst>
                  <a:ext uri="{FF2B5EF4-FFF2-40B4-BE49-F238E27FC236}">
                    <a16:creationId xmlns:a16="http://schemas.microsoft.com/office/drawing/2014/main" xmlns="" id="{D9F3279F-637C-47D7-CBA5-E7B1CC5E7F63}"/>
                  </a:ext>
                </a:extLst>
              </p:cNvPr>
              <p:cNvSpPr>
                <a:spLocks/>
              </p:cNvSpPr>
              <p:nvPr/>
            </p:nvSpPr>
            <p:spPr bwMode="auto">
              <a:xfrm>
                <a:off x="430" y="1774"/>
                <a:ext cx="2218" cy="476"/>
              </a:xfrm>
              <a:custGeom>
                <a:avLst/>
                <a:gdLst>
                  <a:gd name="T0" fmla="*/ 1 w 2218"/>
                  <a:gd name="T1" fmla="*/ 0 h 476"/>
                  <a:gd name="T2" fmla="*/ 82 w 2218"/>
                  <a:gd name="T3" fmla="*/ 81 h 476"/>
                  <a:gd name="T4" fmla="*/ 172 w 2218"/>
                  <a:gd name="T5" fmla="*/ 132 h 476"/>
                  <a:gd name="T6" fmla="*/ 268 w 2218"/>
                  <a:gd name="T7" fmla="*/ 174 h 476"/>
                  <a:gd name="T8" fmla="*/ 421 w 2218"/>
                  <a:gd name="T9" fmla="*/ 207 h 476"/>
                  <a:gd name="T10" fmla="*/ 598 w 2218"/>
                  <a:gd name="T11" fmla="*/ 225 h 476"/>
                  <a:gd name="T12" fmla="*/ 811 w 2218"/>
                  <a:gd name="T13" fmla="*/ 237 h 476"/>
                  <a:gd name="T14" fmla="*/ 1096 w 2218"/>
                  <a:gd name="T15" fmla="*/ 240 h 476"/>
                  <a:gd name="T16" fmla="*/ 1402 w 2218"/>
                  <a:gd name="T17" fmla="*/ 249 h 476"/>
                  <a:gd name="T18" fmla="*/ 1597 w 2218"/>
                  <a:gd name="T19" fmla="*/ 252 h 476"/>
                  <a:gd name="T20" fmla="*/ 1801 w 2218"/>
                  <a:gd name="T21" fmla="*/ 255 h 476"/>
                  <a:gd name="T22" fmla="*/ 2083 w 2218"/>
                  <a:gd name="T23" fmla="*/ 255 h 476"/>
                  <a:gd name="T24" fmla="*/ 2218 w 2218"/>
                  <a:gd name="T25" fmla="*/ 255 h 476"/>
                  <a:gd name="T26" fmla="*/ 2218 w 2218"/>
                  <a:gd name="T27" fmla="*/ 273 h 476"/>
                  <a:gd name="T28" fmla="*/ 1876 w 2218"/>
                  <a:gd name="T29" fmla="*/ 285 h 476"/>
                  <a:gd name="T30" fmla="*/ 1432 w 2218"/>
                  <a:gd name="T31" fmla="*/ 285 h 476"/>
                  <a:gd name="T32" fmla="*/ 979 w 2218"/>
                  <a:gd name="T33" fmla="*/ 282 h 476"/>
                  <a:gd name="T34" fmla="*/ 778 w 2218"/>
                  <a:gd name="T35" fmla="*/ 285 h 476"/>
                  <a:gd name="T36" fmla="*/ 703 w 2218"/>
                  <a:gd name="T37" fmla="*/ 288 h 476"/>
                  <a:gd name="T38" fmla="*/ 532 w 2218"/>
                  <a:gd name="T39" fmla="*/ 300 h 476"/>
                  <a:gd name="T40" fmla="*/ 367 w 2218"/>
                  <a:gd name="T41" fmla="*/ 321 h 476"/>
                  <a:gd name="T42" fmla="*/ 238 w 2218"/>
                  <a:gd name="T43" fmla="*/ 351 h 476"/>
                  <a:gd name="T44" fmla="*/ 148 w 2218"/>
                  <a:gd name="T45" fmla="*/ 381 h 476"/>
                  <a:gd name="T46" fmla="*/ 61 w 2218"/>
                  <a:gd name="T47" fmla="*/ 432 h 476"/>
                  <a:gd name="T48" fmla="*/ 0 w 2218"/>
                  <a:gd name="T49" fmla="*/ 476 h 476"/>
                  <a:gd name="T50" fmla="*/ 1 w 2218"/>
                  <a:gd name="T51" fmla="*/ 0 h 4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218" h="476">
                    <a:moveTo>
                      <a:pt x="1" y="0"/>
                    </a:moveTo>
                    <a:lnTo>
                      <a:pt x="82" y="81"/>
                    </a:lnTo>
                    <a:lnTo>
                      <a:pt x="172" y="132"/>
                    </a:lnTo>
                    <a:lnTo>
                      <a:pt x="268" y="174"/>
                    </a:lnTo>
                    <a:lnTo>
                      <a:pt x="421" y="207"/>
                    </a:lnTo>
                    <a:lnTo>
                      <a:pt x="598" y="225"/>
                    </a:lnTo>
                    <a:lnTo>
                      <a:pt x="811" y="237"/>
                    </a:lnTo>
                    <a:lnTo>
                      <a:pt x="1096" y="240"/>
                    </a:lnTo>
                    <a:lnTo>
                      <a:pt x="1402" y="249"/>
                    </a:lnTo>
                    <a:lnTo>
                      <a:pt x="1597" y="252"/>
                    </a:lnTo>
                    <a:lnTo>
                      <a:pt x="1801" y="255"/>
                    </a:lnTo>
                    <a:lnTo>
                      <a:pt x="2083" y="255"/>
                    </a:lnTo>
                    <a:lnTo>
                      <a:pt x="2218" y="255"/>
                    </a:lnTo>
                    <a:lnTo>
                      <a:pt x="2218" y="273"/>
                    </a:lnTo>
                    <a:lnTo>
                      <a:pt x="1876" y="285"/>
                    </a:lnTo>
                    <a:lnTo>
                      <a:pt x="1432" y="285"/>
                    </a:lnTo>
                    <a:lnTo>
                      <a:pt x="979" y="282"/>
                    </a:lnTo>
                    <a:lnTo>
                      <a:pt x="778" y="285"/>
                    </a:lnTo>
                    <a:lnTo>
                      <a:pt x="703" y="288"/>
                    </a:lnTo>
                    <a:lnTo>
                      <a:pt x="532" y="300"/>
                    </a:lnTo>
                    <a:lnTo>
                      <a:pt x="367" y="321"/>
                    </a:lnTo>
                    <a:lnTo>
                      <a:pt x="238" y="351"/>
                    </a:lnTo>
                    <a:lnTo>
                      <a:pt x="148" y="381"/>
                    </a:lnTo>
                    <a:lnTo>
                      <a:pt x="61" y="432"/>
                    </a:lnTo>
                    <a:lnTo>
                      <a:pt x="0" y="476"/>
                    </a:lnTo>
                    <a:lnTo>
                      <a:pt x="1" y="0"/>
                    </a:lnTo>
                    <a:close/>
                  </a:path>
                </a:pathLst>
              </a:custGeom>
              <a:solidFill>
                <a:srgbClr val="003399"/>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82" name="Freeform 37">
                <a:extLst>
                  <a:ext uri="{FF2B5EF4-FFF2-40B4-BE49-F238E27FC236}">
                    <a16:creationId xmlns:a16="http://schemas.microsoft.com/office/drawing/2014/main" xmlns="" id="{520CB7F5-E8A5-3F01-FBA2-CA3091073C8F}"/>
                  </a:ext>
                </a:extLst>
              </p:cNvPr>
              <p:cNvSpPr>
                <a:spLocks/>
              </p:cNvSpPr>
              <p:nvPr/>
            </p:nvSpPr>
            <p:spPr bwMode="auto">
              <a:xfrm>
                <a:off x="431" y="2269"/>
                <a:ext cx="2214" cy="249"/>
              </a:xfrm>
              <a:custGeom>
                <a:avLst/>
                <a:gdLst>
                  <a:gd name="T0" fmla="*/ 2214 w 2214"/>
                  <a:gd name="T1" fmla="*/ 165 h 249"/>
                  <a:gd name="T2" fmla="*/ 1926 w 2214"/>
                  <a:gd name="T3" fmla="*/ 147 h 249"/>
                  <a:gd name="T4" fmla="*/ 1581 w 2214"/>
                  <a:gd name="T5" fmla="*/ 138 h 249"/>
                  <a:gd name="T6" fmla="*/ 1188 w 2214"/>
                  <a:gd name="T7" fmla="*/ 129 h 249"/>
                  <a:gd name="T8" fmla="*/ 894 w 2214"/>
                  <a:gd name="T9" fmla="*/ 114 h 249"/>
                  <a:gd name="T10" fmla="*/ 579 w 2214"/>
                  <a:gd name="T11" fmla="*/ 87 h 249"/>
                  <a:gd name="T12" fmla="*/ 240 w 2214"/>
                  <a:gd name="T13" fmla="*/ 39 h 249"/>
                  <a:gd name="T14" fmla="*/ 2 w 2214"/>
                  <a:gd name="T15" fmla="*/ 0 h 249"/>
                  <a:gd name="T16" fmla="*/ 0 w 2214"/>
                  <a:gd name="T17" fmla="*/ 249 h 249"/>
                  <a:gd name="T18" fmla="*/ 39 w 2214"/>
                  <a:gd name="T19" fmla="*/ 213 h 249"/>
                  <a:gd name="T20" fmla="*/ 144 w 2214"/>
                  <a:gd name="T21" fmla="*/ 180 h 249"/>
                  <a:gd name="T22" fmla="*/ 300 w 2214"/>
                  <a:gd name="T23" fmla="*/ 159 h 249"/>
                  <a:gd name="T24" fmla="*/ 486 w 2214"/>
                  <a:gd name="T25" fmla="*/ 147 h 249"/>
                  <a:gd name="T26" fmla="*/ 693 w 2214"/>
                  <a:gd name="T27" fmla="*/ 162 h 249"/>
                  <a:gd name="T28" fmla="*/ 894 w 2214"/>
                  <a:gd name="T29" fmla="*/ 174 h 249"/>
                  <a:gd name="T30" fmla="*/ 1080 w 2214"/>
                  <a:gd name="T31" fmla="*/ 186 h 249"/>
                  <a:gd name="T32" fmla="*/ 1308 w 2214"/>
                  <a:gd name="T33" fmla="*/ 186 h 249"/>
                  <a:gd name="T34" fmla="*/ 1515 w 2214"/>
                  <a:gd name="T35" fmla="*/ 186 h 249"/>
                  <a:gd name="T36" fmla="*/ 1680 w 2214"/>
                  <a:gd name="T37" fmla="*/ 180 h 249"/>
                  <a:gd name="T38" fmla="*/ 1899 w 2214"/>
                  <a:gd name="T39" fmla="*/ 174 h 249"/>
                  <a:gd name="T40" fmla="*/ 2214 w 2214"/>
                  <a:gd name="T41" fmla="*/ 165 h 2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14" h="249">
                    <a:moveTo>
                      <a:pt x="2214" y="165"/>
                    </a:moveTo>
                    <a:lnTo>
                      <a:pt x="1926" y="147"/>
                    </a:lnTo>
                    <a:lnTo>
                      <a:pt x="1581" y="138"/>
                    </a:lnTo>
                    <a:lnTo>
                      <a:pt x="1188" y="129"/>
                    </a:lnTo>
                    <a:lnTo>
                      <a:pt x="894" y="114"/>
                    </a:lnTo>
                    <a:lnTo>
                      <a:pt x="579" y="87"/>
                    </a:lnTo>
                    <a:lnTo>
                      <a:pt x="240" y="39"/>
                    </a:lnTo>
                    <a:lnTo>
                      <a:pt x="2" y="0"/>
                    </a:lnTo>
                    <a:lnTo>
                      <a:pt x="0" y="249"/>
                    </a:lnTo>
                    <a:lnTo>
                      <a:pt x="39" y="213"/>
                    </a:lnTo>
                    <a:lnTo>
                      <a:pt x="144" y="180"/>
                    </a:lnTo>
                    <a:lnTo>
                      <a:pt x="300" y="159"/>
                    </a:lnTo>
                    <a:lnTo>
                      <a:pt x="486" y="147"/>
                    </a:lnTo>
                    <a:lnTo>
                      <a:pt x="693" y="162"/>
                    </a:lnTo>
                    <a:lnTo>
                      <a:pt x="894" y="174"/>
                    </a:lnTo>
                    <a:lnTo>
                      <a:pt x="1080" y="186"/>
                    </a:lnTo>
                    <a:lnTo>
                      <a:pt x="1308" y="186"/>
                    </a:lnTo>
                    <a:lnTo>
                      <a:pt x="1515" y="186"/>
                    </a:lnTo>
                    <a:lnTo>
                      <a:pt x="1680" y="180"/>
                    </a:lnTo>
                    <a:lnTo>
                      <a:pt x="1899" y="174"/>
                    </a:lnTo>
                    <a:lnTo>
                      <a:pt x="2214" y="165"/>
                    </a:lnTo>
                    <a:close/>
                  </a:path>
                </a:pathLst>
              </a:custGeom>
              <a:solidFill>
                <a:srgbClr val="FF9900"/>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83" name="Freeform 38">
                <a:extLst>
                  <a:ext uri="{FF2B5EF4-FFF2-40B4-BE49-F238E27FC236}">
                    <a16:creationId xmlns:a16="http://schemas.microsoft.com/office/drawing/2014/main" xmlns="" id="{D29D1DB4-9640-289A-2B99-296CDCFED5E2}"/>
                  </a:ext>
                </a:extLst>
              </p:cNvPr>
              <p:cNvSpPr>
                <a:spLocks/>
              </p:cNvSpPr>
              <p:nvPr/>
            </p:nvSpPr>
            <p:spPr bwMode="auto">
              <a:xfrm>
                <a:off x="430" y="2515"/>
                <a:ext cx="2218" cy="165"/>
              </a:xfrm>
              <a:custGeom>
                <a:avLst/>
                <a:gdLst>
                  <a:gd name="T0" fmla="*/ 2218 w 2218"/>
                  <a:gd name="T1" fmla="*/ 123 h 165"/>
                  <a:gd name="T2" fmla="*/ 2218 w 2218"/>
                  <a:gd name="T3" fmla="*/ 96 h 165"/>
                  <a:gd name="T4" fmla="*/ 1873 w 2218"/>
                  <a:gd name="T5" fmla="*/ 54 h 165"/>
                  <a:gd name="T6" fmla="*/ 1399 w 2218"/>
                  <a:gd name="T7" fmla="*/ 18 h 165"/>
                  <a:gd name="T8" fmla="*/ 973 w 2218"/>
                  <a:gd name="T9" fmla="*/ 0 h 165"/>
                  <a:gd name="T10" fmla="*/ 571 w 2218"/>
                  <a:gd name="T11" fmla="*/ 3 h 165"/>
                  <a:gd name="T12" fmla="*/ 277 w 2218"/>
                  <a:gd name="T13" fmla="*/ 18 h 165"/>
                  <a:gd name="T14" fmla="*/ 67 w 2218"/>
                  <a:gd name="T15" fmla="*/ 36 h 165"/>
                  <a:gd name="T16" fmla="*/ 0 w 2218"/>
                  <a:gd name="T17" fmla="*/ 50 h 165"/>
                  <a:gd name="T18" fmla="*/ 0 w 2218"/>
                  <a:gd name="T19" fmla="*/ 117 h 165"/>
                  <a:gd name="T20" fmla="*/ 271 w 2218"/>
                  <a:gd name="T21" fmla="*/ 144 h 165"/>
                  <a:gd name="T22" fmla="*/ 643 w 2218"/>
                  <a:gd name="T23" fmla="*/ 165 h 165"/>
                  <a:gd name="T24" fmla="*/ 961 w 2218"/>
                  <a:gd name="T25" fmla="*/ 165 h 165"/>
                  <a:gd name="T26" fmla="*/ 1303 w 2218"/>
                  <a:gd name="T27" fmla="*/ 153 h 165"/>
                  <a:gd name="T28" fmla="*/ 1606 w 2218"/>
                  <a:gd name="T29" fmla="*/ 138 h 165"/>
                  <a:gd name="T30" fmla="*/ 1798 w 2218"/>
                  <a:gd name="T31" fmla="*/ 126 h 165"/>
                  <a:gd name="T32" fmla="*/ 2056 w 2218"/>
                  <a:gd name="T33" fmla="*/ 120 h 165"/>
                  <a:gd name="T34" fmla="*/ 2218 w 2218"/>
                  <a:gd name="T35" fmla="*/ 123 h 1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18" h="165">
                    <a:moveTo>
                      <a:pt x="2218" y="123"/>
                    </a:moveTo>
                    <a:lnTo>
                      <a:pt x="2218" y="96"/>
                    </a:lnTo>
                    <a:lnTo>
                      <a:pt x="1873" y="54"/>
                    </a:lnTo>
                    <a:lnTo>
                      <a:pt x="1399" y="18"/>
                    </a:lnTo>
                    <a:lnTo>
                      <a:pt x="973" y="0"/>
                    </a:lnTo>
                    <a:lnTo>
                      <a:pt x="571" y="3"/>
                    </a:lnTo>
                    <a:lnTo>
                      <a:pt x="277" y="18"/>
                    </a:lnTo>
                    <a:lnTo>
                      <a:pt x="67" y="36"/>
                    </a:lnTo>
                    <a:lnTo>
                      <a:pt x="0" y="50"/>
                    </a:lnTo>
                    <a:lnTo>
                      <a:pt x="0" y="117"/>
                    </a:lnTo>
                    <a:lnTo>
                      <a:pt x="271" y="144"/>
                    </a:lnTo>
                    <a:lnTo>
                      <a:pt x="643" y="165"/>
                    </a:lnTo>
                    <a:lnTo>
                      <a:pt x="961" y="165"/>
                    </a:lnTo>
                    <a:lnTo>
                      <a:pt x="1303" y="153"/>
                    </a:lnTo>
                    <a:lnTo>
                      <a:pt x="1606" y="138"/>
                    </a:lnTo>
                    <a:lnTo>
                      <a:pt x="1798" y="126"/>
                    </a:lnTo>
                    <a:lnTo>
                      <a:pt x="2056" y="120"/>
                    </a:lnTo>
                    <a:lnTo>
                      <a:pt x="2218" y="123"/>
                    </a:lnTo>
                    <a:close/>
                  </a:path>
                </a:pathLst>
              </a:custGeom>
              <a:solidFill>
                <a:srgbClr val="000000"/>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84" name="Freeform 39">
                <a:extLst>
                  <a:ext uri="{FF2B5EF4-FFF2-40B4-BE49-F238E27FC236}">
                    <a16:creationId xmlns:a16="http://schemas.microsoft.com/office/drawing/2014/main" xmlns="" id="{5A5B5FA5-24BA-5901-4673-6ABFA7F47A25}"/>
                  </a:ext>
                </a:extLst>
              </p:cNvPr>
              <p:cNvSpPr>
                <a:spLocks/>
              </p:cNvSpPr>
              <p:nvPr/>
            </p:nvSpPr>
            <p:spPr bwMode="auto">
              <a:xfrm>
                <a:off x="431" y="2707"/>
                <a:ext cx="2220" cy="144"/>
              </a:xfrm>
              <a:custGeom>
                <a:avLst/>
                <a:gdLst>
                  <a:gd name="T0" fmla="*/ 2220 w 2220"/>
                  <a:gd name="T1" fmla="*/ 99 h 144"/>
                  <a:gd name="T2" fmla="*/ 2219 w 2220"/>
                  <a:gd name="T3" fmla="*/ 75 h 144"/>
                  <a:gd name="T4" fmla="*/ 1911 w 2220"/>
                  <a:gd name="T5" fmla="*/ 42 h 144"/>
                  <a:gd name="T6" fmla="*/ 1590 w 2220"/>
                  <a:gd name="T7" fmla="*/ 21 h 144"/>
                  <a:gd name="T8" fmla="*/ 1305 w 2220"/>
                  <a:gd name="T9" fmla="*/ 6 h 144"/>
                  <a:gd name="T10" fmla="*/ 1032 w 2220"/>
                  <a:gd name="T11" fmla="*/ 0 h 144"/>
                  <a:gd name="T12" fmla="*/ 780 w 2220"/>
                  <a:gd name="T13" fmla="*/ 3 h 144"/>
                  <a:gd name="T14" fmla="*/ 561 w 2220"/>
                  <a:gd name="T15" fmla="*/ 12 h 144"/>
                  <a:gd name="T16" fmla="*/ 315 w 2220"/>
                  <a:gd name="T17" fmla="*/ 18 h 144"/>
                  <a:gd name="T18" fmla="*/ 126 w 2220"/>
                  <a:gd name="T19" fmla="*/ 33 h 144"/>
                  <a:gd name="T20" fmla="*/ 0 w 2220"/>
                  <a:gd name="T21" fmla="*/ 45 h 144"/>
                  <a:gd name="T22" fmla="*/ 2 w 2220"/>
                  <a:gd name="T23" fmla="*/ 98 h 144"/>
                  <a:gd name="T24" fmla="*/ 321 w 2220"/>
                  <a:gd name="T25" fmla="*/ 123 h 144"/>
                  <a:gd name="T26" fmla="*/ 684 w 2220"/>
                  <a:gd name="T27" fmla="*/ 141 h 144"/>
                  <a:gd name="T28" fmla="*/ 1107 w 2220"/>
                  <a:gd name="T29" fmla="*/ 144 h 144"/>
                  <a:gd name="T30" fmla="*/ 1470 w 2220"/>
                  <a:gd name="T31" fmla="*/ 144 h 144"/>
                  <a:gd name="T32" fmla="*/ 1734 w 2220"/>
                  <a:gd name="T33" fmla="*/ 132 h 144"/>
                  <a:gd name="T34" fmla="*/ 2076 w 2220"/>
                  <a:gd name="T35" fmla="*/ 111 h 144"/>
                  <a:gd name="T36" fmla="*/ 2220 w 2220"/>
                  <a:gd name="T37" fmla="*/ 99 h 1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20" h="144">
                    <a:moveTo>
                      <a:pt x="2220" y="99"/>
                    </a:moveTo>
                    <a:lnTo>
                      <a:pt x="2219" y="75"/>
                    </a:lnTo>
                    <a:lnTo>
                      <a:pt x="1911" y="42"/>
                    </a:lnTo>
                    <a:lnTo>
                      <a:pt x="1590" y="21"/>
                    </a:lnTo>
                    <a:lnTo>
                      <a:pt x="1305" y="6"/>
                    </a:lnTo>
                    <a:lnTo>
                      <a:pt x="1032" y="0"/>
                    </a:lnTo>
                    <a:lnTo>
                      <a:pt x="780" y="3"/>
                    </a:lnTo>
                    <a:lnTo>
                      <a:pt x="561" y="12"/>
                    </a:lnTo>
                    <a:lnTo>
                      <a:pt x="315" y="18"/>
                    </a:lnTo>
                    <a:lnTo>
                      <a:pt x="126" y="33"/>
                    </a:lnTo>
                    <a:lnTo>
                      <a:pt x="0" y="45"/>
                    </a:lnTo>
                    <a:lnTo>
                      <a:pt x="2" y="98"/>
                    </a:lnTo>
                    <a:lnTo>
                      <a:pt x="321" y="123"/>
                    </a:lnTo>
                    <a:lnTo>
                      <a:pt x="684" y="141"/>
                    </a:lnTo>
                    <a:lnTo>
                      <a:pt x="1107" y="144"/>
                    </a:lnTo>
                    <a:lnTo>
                      <a:pt x="1470" y="144"/>
                    </a:lnTo>
                    <a:lnTo>
                      <a:pt x="1734" y="132"/>
                    </a:lnTo>
                    <a:lnTo>
                      <a:pt x="2076" y="111"/>
                    </a:lnTo>
                    <a:lnTo>
                      <a:pt x="2220" y="99"/>
                    </a:lnTo>
                    <a:close/>
                  </a:path>
                </a:pathLst>
              </a:custGeom>
              <a:solidFill>
                <a:srgbClr val="CC00CC"/>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sp>
            <p:nvSpPr>
              <p:cNvPr id="35885" name="Freeform 40">
                <a:extLst>
                  <a:ext uri="{FF2B5EF4-FFF2-40B4-BE49-F238E27FC236}">
                    <a16:creationId xmlns:a16="http://schemas.microsoft.com/office/drawing/2014/main" xmlns="" id="{7F49815E-17A4-A9D9-0492-D6227B3218CD}"/>
                  </a:ext>
                </a:extLst>
              </p:cNvPr>
              <p:cNvSpPr>
                <a:spLocks/>
              </p:cNvSpPr>
              <p:nvPr/>
            </p:nvSpPr>
            <p:spPr bwMode="auto">
              <a:xfrm>
                <a:off x="2551" y="1083"/>
                <a:ext cx="99" cy="90"/>
              </a:xfrm>
              <a:custGeom>
                <a:avLst/>
                <a:gdLst>
                  <a:gd name="T0" fmla="*/ 96 w 99"/>
                  <a:gd name="T1" fmla="*/ 90 h 90"/>
                  <a:gd name="T2" fmla="*/ 0 w 99"/>
                  <a:gd name="T3" fmla="*/ 3 h 90"/>
                  <a:gd name="T4" fmla="*/ 99 w 99"/>
                  <a:gd name="T5" fmla="*/ 0 h 90"/>
                  <a:gd name="T6" fmla="*/ 96 w 99"/>
                  <a:gd name="T7" fmla="*/ 90 h 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9" h="90">
                    <a:moveTo>
                      <a:pt x="96" y="90"/>
                    </a:moveTo>
                    <a:lnTo>
                      <a:pt x="0" y="3"/>
                    </a:lnTo>
                    <a:lnTo>
                      <a:pt x="99" y="0"/>
                    </a:lnTo>
                    <a:lnTo>
                      <a:pt x="96" y="90"/>
                    </a:lnTo>
                    <a:close/>
                  </a:path>
                </a:pathLst>
              </a:custGeom>
              <a:solidFill>
                <a:srgbClr val="00CC00"/>
              </a:solidFill>
              <a:ln w="9525">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E7E6E6"/>
                      </a:outerShdw>
                    </a:effectLst>
                  </a14:hiddenEffects>
                </a:ext>
              </a:extLst>
            </p:spPr>
            <p:txBody>
              <a:bodyPr wrap="none" anchor="ctr"/>
              <a:lstStyle/>
              <a:p>
                <a:endParaRPr lang="fr-BE"/>
              </a:p>
            </p:txBody>
          </p:sp>
        </p:grpSp>
        <p:sp>
          <p:nvSpPr>
            <p:cNvPr id="35856" name="Text Box 41">
              <a:extLst>
                <a:ext uri="{FF2B5EF4-FFF2-40B4-BE49-F238E27FC236}">
                  <a16:creationId xmlns:a16="http://schemas.microsoft.com/office/drawing/2014/main" xmlns="" id="{57059EB0-D1B2-CA4C-9AC1-13BC4E58D73C}"/>
                </a:ext>
              </a:extLst>
            </p:cNvPr>
            <p:cNvSpPr txBox="1">
              <a:spLocks noChangeArrowheads="1"/>
            </p:cNvSpPr>
            <p:nvPr/>
          </p:nvSpPr>
          <p:spPr bwMode="auto">
            <a:xfrm>
              <a:off x="2649" y="977"/>
              <a:ext cx="611"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b="1">
                  <a:solidFill>
                    <a:srgbClr val="000000"/>
                  </a:solidFill>
                </a:rPr>
                <a:t>Phosphor</a:t>
              </a:r>
              <a:endParaRPr lang="fr-FR" altLang="fr-FR" sz="1800"/>
            </a:p>
          </p:txBody>
        </p:sp>
        <p:sp>
          <p:nvSpPr>
            <p:cNvPr id="35857" name="Text Box 42">
              <a:extLst>
                <a:ext uri="{FF2B5EF4-FFF2-40B4-BE49-F238E27FC236}">
                  <a16:creationId xmlns:a16="http://schemas.microsoft.com/office/drawing/2014/main" xmlns="" id="{C0913789-5ECF-5E39-0248-4DD9D6525B16}"/>
                </a:ext>
              </a:extLst>
            </p:cNvPr>
            <p:cNvSpPr txBox="1">
              <a:spLocks noChangeArrowheads="1"/>
            </p:cNvSpPr>
            <p:nvPr/>
          </p:nvSpPr>
          <p:spPr bwMode="auto">
            <a:xfrm>
              <a:off x="2657" y="1161"/>
              <a:ext cx="402" cy="253"/>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x-none" altLang="fr-FR" sz="1200" b="1">
                  <a:solidFill>
                    <a:srgbClr val="000000"/>
                  </a:solidFill>
                </a:rPr>
                <a:t>Fer</a:t>
              </a:r>
              <a:endParaRPr lang="fr-FR" altLang="fr-FR" sz="1800"/>
            </a:p>
          </p:txBody>
        </p:sp>
        <p:sp>
          <p:nvSpPr>
            <p:cNvPr id="35858" name="Text Box 43">
              <a:extLst>
                <a:ext uri="{FF2B5EF4-FFF2-40B4-BE49-F238E27FC236}">
                  <a16:creationId xmlns:a16="http://schemas.microsoft.com/office/drawing/2014/main" xmlns="" id="{AC006413-9254-551C-7EA9-144B821C8F45}"/>
                </a:ext>
              </a:extLst>
            </p:cNvPr>
            <p:cNvSpPr txBox="1">
              <a:spLocks noChangeArrowheads="1"/>
            </p:cNvSpPr>
            <p:nvPr/>
          </p:nvSpPr>
          <p:spPr bwMode="auto">
            <a:xfrm>
              <a:off x="2657" y="1377"/>
              <a:ext cx="697"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b="1">
                  <a:solidFill>
                    <a:srgbClr val="000000"/>
                  </a:solidFill>
                </a:rPr>
                <a:t>Magnesium</a:t>
              </a:r>
              <a:endParaRPr lang="fr-FR" altLang="fr-FR" sz="1800"/>
            </a:p>
          </p:txBody>
        </p:sp>
        <p:sp>
          <p:nvSpPr>
            <p:cNvPr id="35859" name="Text Box 44">
              <a:extLst>
                <a:ext uri="{FF2B5EF4-FFF2-40B4-BE49-F238E27FC236}">
                  <a16:creationId xmlns:a16="http://schemas.microsoft.com/office/drawing/2014/main" xmlns="" id="{9599082D-4E20-829D-7EBA-02A00EBC266E}"/>
                </a:ext>
              </a:extLst>
            </p:cNvPr>
            <p:cNvSpPr txBox="1">
              <a:spLocks noChangeArrowheads="1"/>
            </p:cNvSpPr>
            <p:nvPr/>
          </p:nvSpPr>
          <p:spPr bwMode="auto">
            <a:xfrm>
              <a:off x="2649" y="1625"/>
              <a:ext cx="576"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b="1">
                  <a:solidFill>
                    <a:srgbClr val="000000"/>
                  </a:solidFill>
                </a:rPr>
                <a:t>S</a:t>
              </a:r>
              <a:r>
                <a:rPr lang="x-none" altLang="fr-FR" sz="1200" b="1">
                  <a:solidFill>
                    <a:srgbClr val="000000"/>
                  </a:solidFill>
                </a:rPr>
                <a:t>ouffre</a:t>
              </a:r>
              <a:endParaRPr lang="fr-FR" altLang="fr-FR" sz="1800"/>
            </a:p>
          </p:txBody>
        </p:sp>
        <p:sp>
          <p:nvSpPr>
            <p:cNvPr id="35860" name="Text Box 45">
              <a:extLst>
                <a:ext uri="{FF2B5EF4-FFF2-40B4-BE49-F238E27FC236}">
                  <a16:creationId xmlns:a16="http://schemas.microsoft.com/office/drawing/2014/main" xmlns="" id="{3A07FB8A-B5EC-C723-87CB-3A38DACF538C}"/>
                </a:ext>
              </a:extLst>
            </p:cNvPr>
            <p:cNvSpPr txBox="1">
              <a:spLocks noChangeArrowheads="1"/>
            </p:cNvSpPr>
            <p:nvPr/>
          </p:nvSpPr>
          <p:spPr bwMode="auto">
            <a:xfrm>
              <a:off x="2657" y="1953"/>
              <a:ext cx="697" cy="253"/>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b="1">
                  <a:solidFill>
                    <a:srgbClr val="000000"/>
                  </a:solidFill>
                </a:rPr>
                <a:t>Mangan</a:t>
              </a:r>
              <a:r>
                <a:rPr lang="x-none" altLang="fr-FR" sz="1200" b="1">
                  <a:solidFill>
                    <a:srgbClr val="000000"/>
                  </a:solidFill>
                </a:rPr>
                <a:t>èse</a:t>
              </a:r>
              <a:endParaRPr lang="fr-FR" altLang="fr-FR" sz="1800"/>
            </a:p>
          </p:txBody>
        </p:sp>
        <p:sp>
          <p:nvSpPr>
            <p:cNvPr id="35861" name="Text Box 47">
              <a:extLst>
                <a:ext uri="{FF2B5EF4-FFF2-40B4-BE49-F238E27FC236}">
                  <a16:creationId xmlns:a16="http://schemas.microsoft.com/office/drawing/2014/main" xmlns="" id="{78ABBE9D-9F89-34ED-2248-73C6C3D64A11}"/>
                </a:ext>
              </a:extLst>
            </p:cNvPr>
            <p:cNvSpPr txBox="1">
              <a:spLocks noChangeArrowheads="1"/>
            </p:cNvSpPr>
            <p:nvPr/>
          </p:nvSpPr>
          <p:spPr bwMode="auto">
            <a:xfrm>
              <a:off x="2649" y="2361"/>
              <a:ext cx="339" cy="253"/>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b="1">
                  <a:solidFill>
                    <a:srgbClr val="000000"/>
                  </a:solidFill>
                </a:rPr>
                <a:t>Zin</a:t>
              </a:r>
              <a:r>
                <a:rPr lang="x-none" altLang="fr-FR" sz="1200" b="1">
                  <a:solidFill>
                    <a:srgbClr val="000000"/>
                  </a:solidFill>
                </a:rPr>
                <a:t>c</a:t>
              </a:r>
              <a:endParaRPr lang="fr-FR" altLang="fr-FR" sz="1800"/>
            </a:p>
          </p:txBody>
        </p:sp>
        <p:sp>
          <p:nvSpPr>
            <p:cNvPr id="35862" name="Text Box 48">
              <a:extLst>
                <a:ext uri="{FF2B5EF4-FFF2-40B4-BE49-F238E27FC236}">
                  <a16:creationId xmlns:a16="http://schemas.microsoft.com/office/drawing/2014/main" xmlns="" id="{BFAC8DBD-3339-7001-200D-15D328D6A47B}"/>
                </a:ext>
              </a:extLst>
            </p:cNvPr>
            <p:cNvSpPr txBox="1">
              <a:spLocks noChangeArrowheads="1"/>
            </p:cNvSpPr>
            <p:nvPr/>
          </p:nvSpPr>
          <p:spPr bwMode="auto">
            <a:xfrm>
              <a:off x="2657" y="2537"/>
              <a:ext cx="457" cy="253"/>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x-none" altLang="fr-FR" sz="1200" b="1">
                  <a:solidFill>
                    <a:srgbClr val="000000"/>
                  </a:solidFill>
                </a:rPr>
                <a:t>Cuivre</a:t>
              </a:r>
              <a:endParaRPr lang="fr-FR" altLang="fr-FR" sz="1800"/>
            </a:p>
          </p:txBody>
        </p:sp>
        <p:sp>
          <p:nvSpPr>
            <p:cNvPr id="35863" name="Text Box 49">
              <a:extLst>
                <a:ext uri="{FF2B5EF4-FFF2-40B4-BE49-F238E27FC236}">
                  <a16:creationId xmlns:a16="http://schemas.microsoft.com/office/drawing/2014/main" xmlns="" id="{2572645D-D294-865C-2F22-3E721B18F1FC}"/>
                </a:ext>
              </a:extLst>
            </p:cNvPr>
            <p:cNvSpPr txBox="1">
              <a:spLocks noChangeArrowheads="1"/>
            </p:cNvSpPr>
            <p:nvPr/>
          </p:nvSpPr>
          <p:spPr bwMode="auto">
            <a:xfrm>
              <a:off x="2649" y="2720"/>
              <a:ext cx="304"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b="1">
                  <a:solidFill>
                    <a:srgbClr val="000000"/>
                  </a:solidFill>
                </a:rPr>
                <a:t>Bor</a:t>
              </a:r>
              <a:endParaRPr lang="fr-FR" altLang="fr-FR" sz="1800"/>
            </a:p>
          </p:txBody>
        </p:sp>
        <p:sp>
          <p:nvSpPr>
            <p:cNvPr id="35864" name="Text Box 50">
              <a:extLst>
                <a:ext uri="{FF2B5EF4-FFF2-40B4-BE49-F238E27FC236}">
                  <a16:creationId xmlns:a16="http://schemas.microsoft.com/office/drawing/2014/main" xmlns="" id="{547F7273-E797-4AD8-68F3-394298FD5BB8}"/>
                </a:ext>
              </a:extLst>
            </p:cNvPr>
            <p:cNvSpPr txBox="1">
              <a:spLocks noChangeArrowheads="1"/>
            </p:cNvSpPr>
            <p:nvPr/>
          </p:nvSpPr>
          <p:spPr bwMode="auto">
            <a:xfrm>
              <a:off x="191" y="779"/>
              <a:ext cx="662" cy="25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200" b="1" dirty="0">
                  <a:solidFill>
                    <a:srgbClr val="000000"/>
                  </a:solidFill>
                </a:rPr>
                <a:t>Aluminium</a:t>
              </a:r>
              <a:endParaRPr lang="fr-FR" altLang="fr-FR" sz="1800" dirty="0"/>
            </a:p>
          </p:txBody>
        </p:sp>
        <p:sp>
          <p:nvSpPr>
            <p:cNvPr id="35865" name="Text Box 51">
              <a:extLst>
                <a:ext uri="{FF2B5EF4-FFF2-40B4-BE49-F238E27FC236}">
                  <a16:creationId xmlns:a16="http://schemas.microsoft.com/office/drawing/2014/main" xmlns="" id="{79B904E2-B389-873D-470C-CCB16D0121B7}"/>
                </a:ext>
              </a:extLst>
            </p:cNvPr>
            <p:cNvSpPr txBox="1">
              <a:spLocks noChangeArrowheads="1"/>
            </p:cNvSpPr>
            <p:nvPr/>
          </p:nvSpPr>
          <p:spPr bwMode="auto">
            <a:xfrm>
              <a:off x="1487" y="23"/>
              <a:ext cx="529" cy="281"/>
            </a:xfrm>
            <a:prstGeom prst="rect">
              <a:avLst/>
            </a:prstGeom>
            <a:noFill/>
            <a:ln>
              <a:noFill/>
            </a:ln>
            <a:effectLst/>
            <a:extLst>
              <a:ext uri="{909E8E84-426E-40DD-AFC4-6F175D3DCCD1}">
                <a14:hiddenFill xmlns:a14="http://schemas.microsoft.com/office/drawing/2010/main" xmlns="">
                  <a:solidFill>
                    <a:srgbClr val="5B9BD5"/>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7E6E6"/>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500"/>
                </a:spcBef>
                <a:spcAft>
                  <a:spcPts val="500"/>
                </a:spcAft>
                <a:buNone/>
              </a:pPr>
              <a:r>
                <a:rPr lang="fr-FR" altLang="fr-FR" sz="1400" b="1" dirty="0">
                  <a:solidFill>
                    <a:srgbClr val="000000"/>
                  </a:solidFill>
                </a:rPr>
                <a:t>pH KCl</a:t>
              </a:r>
              <a:endParaRPr lang="fr-FR" altLang="fr-FR" sz="1800" dirty="0"/>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xmlns="" id="{6C6FDC92-F6C7-ADDC-296B-50E3BDCC7F9D}"/>
              </a:ext>
            </a:extLst>
          </p:cNvPr>
          <p:cNvSpPr>
            <a:spLocks noGrp="1" noChangeArrowheads="1"/>
          </p:cNvSpPr>
          <p:nvPr>
            <p:ph type="title"/>
          </p:nvPr>
        </p:nvSpPr>
        <p:spPr/>
        <p:txBody>
          <a:bodyPr/>
          <a:lstStyle/>
          <a:p>
            <a:pPr eaLnBrk="1" hangingPunct="1"/>
            <a:r>
              <a:rPr lang="x-none" altLang="fr-FR" u="sng"/>
              <a:t>Chaulage en prairie</a:t>
            </a:r>
            <a:endParaRPr lang="fr-FR" altLang="fr-FR" u="sng"/>
          </a:p>
        </p:txBody>
      </p:sp>
      <p:sp>
        <p:nvSpPr>
          <p:cNvPr id="37891" name="Rectangle 3">
            <a:extLst>
              <a:ext uri="{FF2B5EF4-FFF2-40B4-BE49-F238E27FC236}">
                <a16:creationId xmlns:a16="http://schemas.microsoft.com/office/drawing/2014/main" xmlns="" id="{033BECD9-FAD5-A1E0-8DF3-31FE4962F6FC}"/>
              </a:ext>
            </a:extLst>
          </p:cNvPr>
          <p:cNvSpPr>
            <a:spLocks noGrp="1" noChangeArrowheads="1"/>
          </p:cNvSpPr>
          <p:nvPr>
            <p:ph type="body" idx="1"/>
          </p:nvPr>
        </p:nvSpPr>
        <p:spPr/>
        <p:txBody>
          <a:bodyPr/>
          <a:lstStyle/>
          <a:p>
            <a:pPr eaLnBrk="1" hangingPunct="1">
              <a:lnSpc>
                <a:spcPct val="80000"/>
              </a:lnSpc>
            </a:pPr>
            <a:r>
              <a:rPr lang="x-none" altLang="fr-FR" sz="1800"/>
              <a:t>On peut chauler toute l‘année</a:t>
            </a:r>
            <a:r>
              <a:rPr lang="fr-BE" altLang="fr-FR" sz="1800"/>
              <a:t>. </a:t>
            </a:r>
          </a:p>
          <a:p>
            <a:pPr eaLnBrk="1" hangingPunct="1">
              <a:lnSpc>
                <a:spcPct val="80000"/>
              </a:lnSpc>
            </a:pPr>
            <a:r>
              <a:rPr lang="fr-BE" altLang="fr-FR" sz="1800"/>
              <a:t>Pendant la </a:t>
            </a:r>
            <a:r>
              <a:rPr lang="x-none" altLang="fr-FR" sz="1800"/>
              <a:t>période de végétation</a:t>
            </a:r>
            <a:r>
              <a:rPr lang="fr-BE" altLang="fr-FR" sz="1800"/>
              <a:t>, on chau</a:t>
            </a:r>
            <a:r>
              <a:rPr lang="x-none" altLang="fr-FR" sz="1800"/>
              <a:t>lera</a:t>
            </a:r>
            <a:r>
              <a:rPr lang="fr-BE" altLang="fr-FR" sz="1800"/>
              <a:t> après une coupe ou un pâturage</a:t>
            </a:r>
            <a:endParaRPr lang="x-none" altLang="fr-FR" sz="1800"/>
          </a:p>
          <a:p>
            <a:pPr eaLnBrk="1" hangingPunct="1">
              <a:lnSpc>
                <a:spcPct val="80000"/>
              </a:lnSpc>
            </a:pPr>
            <a:r>
              <a:rPr lang="x-none" altLang="fr-FR" sz="1800"/>
              <a:t>On évitera de chauler en fin de saison, pour limiter les pertes par lessivage. </a:t>
            </a:r>
          </a:p>
          <a:p>
            <a:pPr eaLnBrk="1" hangingPunct="1">
              <a:lnSpc>
                <a:spcPct val="80000"/>
              </a:lnSpc>
            </a:pPr>
            <a:r>
              <a:rPr lang="fr-BE" altLang="fr-FR" sz="1800"/>
              <a:t>La plupart des chaux se trouvent sous forme de carbonates, dans ce cas il n'y a pas de temps d'attente </a:t>
            </a:r>
            <a:r>
              <a:rPr lang="x-none" altLang="fr-FR" sz="1800"/>
              <a:t>nécessaire </a:t>
            </a:r>
            <a:r>
              <a:rPr lang="fr-BE" altLang="fr-FR" sz="1800"/>
              <a:t>entre le chaulage et l'épandage des engrais de ferme (lisier, fumier,...).</a:t>
            </a:r>
            <a:endParaRPr lang="x-none" altLang="fr-FR" sz="1800"/>
          </a:p>
          <a:p>
            <a:pPr eaLnBrk="1" hangingPunct="1">
              <a:lnSpc>
                <a:spcPct val="80000"/>
              </a:lnSpc>
            </a:pPr>
            <a:r>
              <a:rPr lang="fr-BE" altLang="fr-FR" sz="1800"/>
              <a:t>La teneur en magnésium du sol est généralement élevée à très élevée. Dans ce cas, il est conseillé de choisir des engrais à base de chaux contenant peu ou pas de magnésium.</a:t>
            </a:r>
            <a:endParaRPr lang="x-none" altLang="fr-FR" sz="1800"/>
          </a:p>
          <a:p>
            <a:pPr eaLnBrk="1" hangingPunct="1">
              <a:lnSpc>
                <a:spcPct val="80000"/>
              </a:lnSpc>
            </a:pPr>
            <a:r>
              <a:rPr lang="fr-BE" altLang="fr-FR" sz="1800"/>
              <a:t>Les sols </a:t>
            </a:r>
            <a:r>
              <a:rPr lang="x-none" altLang="fr-FR" sz="1800"/>
              <a:t>en A</a:t>
            </a:r>
            <a:r>
              <a:rPr lang="fr-BE" altLang="fr-FR" sz="1800"/>
              <a:t>rdenn</a:t>
            </a:r>
            <a:r>
              <a:rPr lang="x-none" altLang="fr-FR" sz="1800"/>
              <a:t>e</a:t>
            </a:r>
            <a:r>
              <a:rPr lang="fr-BE" altLang="fr-FR" sz="1800"/>
              <a:t> ont un pouvoir tampon élevé, d'autant plus important </a:t>
            </a:r>
            <a:r>
              <a:rPr lang="x-none" altLang="fr-FR" sz="1800"/>
              <a:t>si</a:t>
            </a:r>
            <a:r>
              <a:rPr lang="fr-BE" altLang="fr-FR" sz="1800"/>
              <a:t> les sols sont riches en matière organique et en argile.</a:t>
            </a:r>
            <a:endParaRPr lang="x-none" altLang="fr-FR" sz="1800"/>
          </a:p>
          <a:p>
            <a:pPr eaLnBrk="1" hangingPunct="1">
              <a:lnSpc>
                <a:spcPct val="80000"/>
              </a:lnSpc>
            </a:pPr>
            <a:r>
              <a:rPr lang="fr-BE" altLang="fr-FR" sz="1800"/>
              <a:t>Plus un sol est acide, plus la quantité de chaux nécessaire pour maintenir une bonne valeur de pH est importante. L'application annuelle de 1500 unités neutralisantes, ce qui correspond à 3 T/ha d'engrais à base de chaux à indice acide base 50, ne doit pas être dépassée.</a:t>
            </a:r>
            <a:endParaRPr lang="fr-FR" altLang="fr-FR" sz="18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18380D8E-5117-9A8A-2592-35136000995C}"/>
              </a:ext>
            </a:extLst>
          </p:cNvPr>
          <p:cNvSpPr>
            <a:spLocks noGrp="1"/>
          </p:cNvSpPr>
          <p:nvPr>
            <p:ph type="title"/>
          </p:nvPr>
        </p:nvSpPr>
        <p:spPr/>
        <p:txBody>
          <a:bodyPr/>
          <a:lstStyle/>
          <a:p>
            <a:pPr>
              <a:defRPr/>
            </a:pPr>
            <a:r>
              <a:rPr lang="fr-BE" sz="2000" dirty="0">
                <a:highlight>
                  <a:srgbClr val="FFFF00"/>
                </a:highlight>
              </a:rPr>
              <a:t>Le magnésium </a:t>
            </a:r>
            <a:r>
              <a:rPr lang="fr-BE" sz="2000" dirty="0"/>
              <a:t>est un composant important dans les prairies. Trop peu de magnésium peut entraîner la tétanie de l'herbe.</a:t>
            </a:r>
          </a:p>
        </p:txBody>
      </p:sp>
      <p:sp>
        <p:nvSpPr>
          <p:cNvPr id="40963" name="Espace réservé du contenu 2">
            <a:extLst>
              <a:ext uri="{FF2B5EF4-FFF2-40B4-BE49-F238E27FC236}">
                <a16:creationId xmlns:a16="http://schemas.microsoft.com/office/drawing/2014/main" xmlns="" id="{87215695-F7EC-6344-A450-5A754E2B2AAB}"/>
              </a:ext>
            </a:extLst>
          </p:cNvPr>
          <p:cNvSpPr>
            <a:spLocks noGrp="1" noChangeArrowheads="1"/>
          </p:cNvSpPr>
          <p:nvPr>
            <p:ph idx="1"/>
          </p:nvPr>
        </p:nvSpPr>
        <p:spPr/>
        <p:txBody>
          <a:bodyPr/>
          <a:lstStyle/>
          <a:p>
            <a:endParaRPr lang="x-none" altLang="fr-FR"/>
          </a:p>
          <a:p>
            <a:endParaRPr lang="x-none" altLang="fr-FR"/>
          </a:p>
          <a:p>
            <a:endParaRPr lang="x-none" altLang="fr-FR"/>
          </a:p>
          <a:p>
            <a:r>
              <a:rPr lang="fr-BE" altLang="fr-FR"/>
              <a:t>Cependant, un excès de Mg peut induire une carence en K en raison de l'antagonisme entre ces deux cations</a:t>
            </a:r>
          </a:p>
        </p:txBody>
      </p:sp>
      <p:pic>
        <p:nvPicPr>
          <p:cNvPr id="40964" name="Picture 2" descr="Alarmzeichen Auf Einem Weißen Hintergrund Lizenzfreie Fotos, Bilder Und  Stock Fotografie. Image 11296851.">
            <a:extLst>
              <a:ext uri="{FF2B5EF4-FFF2-40B4-BE49-F238E27FC236}">
                <a16:creationId xmlns:a16="http://schemas.microsoft.com/office/drawing/2014/main" xmlns="" id="{827DB807-2A3C-B84C-4B5F-CC2DAC8596CB}"/>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024439" y="1196976"/>
            <a:ext cx="2143125" cy="21431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descr="Papier lettre">
            <a:extLst>
              <a:ext uri="{FF2B5EF4-FFF2-40B4-BE49-F238E27FC236}">
                <a16:creationId xmlns:a16="http://schemas.microsoft.com/office/drawing/2014/main" xmlns="" id="{8EEF1163-0D83-4982-A059-706479EC9225}"/>
              </a:ext>
            </a:extLst>
          </p:cNvPr>
          <p:cNvSpPr txBox="1">
            <a:spLocks noChangeArrowheads="1"/>
          </p:cNvSpPr>
          <p:nvPr/>
        </p:nvSpPr>
        <p:spPr bwMode="auto">
          <a:xfrm>
            <a:off x="2133600" y="0"/>
            <a:ext cx="7924800" cy="641350"/>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fr-BE" altLang="de-DE" sz="3600" b="1">
                <a:latin typeface="Times New Roman" panose="02020603050405020304" pitchFamily="18" charset="0"/>
                <a:cs typeface="Times New Roman" panose="02020603050405020304" pitchFamily="18" charset="0"/>
              </a:rPr>
              <a:t>Le compostage : avantages </a:t>
            </a:r>
            <a:endParaRPr lang="fr-FR" altLang="de-DE" sz="3600" b="1">
              <a:latin typeface="Times New Roman" panose="02020603050405020304" pitchFamily="18" charset="0"/>
              <a:cs typeface="Times New Roman" panose="02020603050405020304" pitchFamily="18" charset="0"/>
            </a:endParaRPr>
          </a:p>
        </p:txBody>
      </p:sp>
      <p:sp>
        <p:nvSpPr>
          <p:cNvPr id="43011" name="Text Box 3">
            <a:extLst>
              <a:ext uri="{FF2B5EF4-FFF2-40B4-BE49-F238E27FC236}">
                <a16:creationId xmlns:a16="http://schemas.microsoft.com/office/drawing/2014/main" xmlns="" id="{0302C601-6744-4D68-81FB-DEC7657E09F9}"/>
              </a:ext>
            </a:extLst>
          </p:cNvPr>
          <p:cNvSpPr txBox="1">
            <a:spLocks noChangeArrowheads="1"/>
          </p:cNvSpPr>
          <p:nvPr/>
        </p:nvSpPr>
        <p:spPr bwMode="auto">
          <a:xfrm>
            <a:off x="1524000" y="1125538"/>
            <a:ext cx="9144000" cy="3009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90000"/>
              </a:lnSpc>
              <a:spcBef>
                <a:spcPct val="50000"/>
              </a:spcBef>
            </a:pPr>
            <a:r>
              <a:rPr lang="fr-BE" altLang="de-DE" sz="2000">
                <a:latin typeface="Times New Roman" panose="02020603050405020304" pitchFamily="18" charset="0"/>
                <a:cs typeface="Times New Roman" panose="02020603050405020304" pitchFamily="18" charset="0"/>
              </a:rPr>
              <a:t> </a:t>
            </a:r>
            <a:r>
              <a:rPr lang="fr-BE" altLang="de-DE" sz="2400" b="1">
                <a:latin typeface="Times New Roman" panose="02020603050405020304" pitchFamily="18" charset="0"/>
                <a:cs typeface="Times New Roman" panose="02020603050405020304" pitchFamily="18" charset="0"/>
              </a:rPr>
              <a:t>Assainissement</a:t>
            </a:r>
            <a:r>
              <a:rPr lang="fr-BE" altLang="de-DE" sz="2400">
                <a:latin typeface="Times New Roman" panose="02020603050405020304" pitchFamily="18" charset="0"/>
                <a:cs typeface="Times New Roman" panose="02020603050405020304" pitchFamily="18" charset="0"/>
              </a:rPr>
              <a:t> du fumier, destruction des graines d’adventices</a:t>
            </a:r>
          </a:p>
          <a:p>
            <a:pPr eaLnBrk="1" hangingPunct="1">
              <a:lnSpc>
                <a:spcPct val="90000"/>
              </a:lnSpc>
              <a:spcBef>
                <a:spcPct val="50000"/>
              </a:spcBef>
            </a:pPr>
            <a:r>
              <a:rPr lang="fr-BE" altLang="de-DE" sz="2400">
                <a:latin typeface="Times New Roman" panose="02020603050405020304" pitchFamily="18" charset="0"/>
                <a:cs typeface="Times New Roman" panose="02020603050405020304" pitchFamily="18" charset="0"/>
              </a:rPr>
              <a:t> Epandage sur cultures qui n’aiment pas le fumier frais</a:t>
            </a:r>
          </a:p>
          <a:p>
            <a:pPr eaLnBrk="1" hangingPunct="1">
              <a:lnSpc>
                <a:spcPct val="90000"/>
              </a:lnSpc>
              <a:spcBef>
                <a:spcPct val="50000"/>
              </a:spcBef>
            </a:pPr>
            <a:r>
              <a:rPr lang="fr-BE" altLang="de-DE" sz="2400">
                <a:latin typeface="Times New Roman" panose="02020603050405020304" pitchFamily="18" charset="0"/>
                <a:cs typeface="Times New Roman" panose="02020603050405020304" pitchFamily="18" charset="0"/>
              </a:rPr>
              <a:t> Suppression des mauvaises </a:t>
            </a:r>
            <a:r>
              <a:rPr lang="fr-BE" altLang="de-DE" sz="2400" b="1">
                <a:latin typeface="Times New Roman" panose="02020603050405020304" pitchFamily="18" charset="0"/>
                <a:cs typeface="Times New Roman" panose="02020603050405020304" pitchFamily="18" charset="0"/>
              </a:rPr>
              <a:t>odeurs</a:t>
            </a:r>
            <a:r>
              <a:rPr lang="fr-BE" altLang="de-DE" sz="2400">
                <a:latin typeface="Times New Roman" panose="02020603050405020304" pitchFamily="18" charset="0"/>
                <a:cs typeface="Times New Roman" panose="02020603050405020304" pitchFamily="18" charset="0"/>
              </a:rPr>
              <a:t> </a:t>
            </a:r>
            <a:r>
              <a:rPr lang="fr-BE" altLang="de-DE" sz="1800">
                <a:latin typeface="Times New Roman" panose="02020603050405020304" pitchFamily="18" charset="0"/>
                <a:cs typeface="Times New Roman" panose="02020603050405020304" pitchFamily="18" charset="0"/>
              </a:rPr>
              <a:t>(appétence de l’herbe)</a:t>
            </a:r>
          </a:p>
          <a:p>
            <a:pPr eaLnBrk="1" hangingPunct="1">
              <a:lnSpc>
                <a:spcPct val="90000"/>
              </a:lnSpc>
              <a:spcBef>
                <a:spcPct val="50000"/>
              </a:spcBef>
            </a:pPr>
            <a:r>
              <a:rPr lang="fr-BE" altLang="de-DE" sz="2400">
                <a:latin typeface="Times New Roman" panose="02020603050405020304" pitchFamily="18" charset="0"/>
                <a:cs typeface="Times New Roman" panose="02020603050405020304" pitchFamily="18" charset="0"/>
              </a:rPr>
              <a:t> </a:t>
            </a:r>
            <a:r>
              <a:rPr lang="fr-BE" altLang="de-DE" sz="2400" b="1">
                <a:latin typeface="Times New Roman" panose="02020603050405020304" pitchFamily="18" charset="0"/>
                <a:cs typeface="Times New Roman" panose="02020603050405020304" pitchFamily="18" charset="0"/>
              </a:rPr>
              <a:t>Homogénéisation</a:t>
            </a:r>
            <a:r>
              <a:rPr lang="fr-BE" altLang="de-DE" sz="2400">
                <a:latin typeface="Times New Roman" panose="02020603050405020304" pitchFamily="18" charset="0"/>
                <a:cs typeface="Times New Roman" panose="02020603050405020304" pitchFamily="18" charset="0"/>
              </a:rPr>
              <a:t> du produit</a:t>
            </a:r>
          </a:p>
          <a:p>
            <a:pPr eaLnBrk="1" hangingPunct="1">
              <a:lnSpc>
                <a:spcPct val="90000"/>
              </a:lnSpc>
              <a:spcBef>
                <a:spcPct val="50000"/>
              </a:spcBef>
            </a:pPr>
            <a:r>
              <a:rPr lang="fr-BE" altLang="de-DE" sz="2400">
                <a:latin typeface="Times New Roman" panose="02020603050405020304" pitchFamily="18" charset="0"/>
                <a:cs typeface="Times New Roman" panose="02020603050405020304" pitchFamily="18" charset="0"/>
              </a:rPr>
              <a:t> </a:t>
            </a:r>
            <a:r>
              <a:rPr lang="fr-BE" altLang="de-DE" sz="2400" b="1">
                <a:latin typeface="Times New Roman" panose="02020603050405020304" pitchFamily="18" charset="0"/>
                <a:cs typeface="Times New Roman" panose="02020603050405020304" pitchFamily="18" charset="0"/>
              </a:rPr>
              <a:t>Diminution de la masse </a:t>
            </a:r>
            <a:r>
              <a:rPr lang="fr-BE" altLang="de-DE" sz="2400">
                <a:latin typeface="Times New Roman" panose="02020603050405020304" pitchFamily="18" charset="0"/>
                <a:cs typeface="Times New Roman" panose="02020603050405020304" pitchFamily="18" charset="0"/>
              </a:rPr>
              <a:t>à épandre, </a:t>
            </a:r>
            <a:r>
              <a:rPr lang="fr-BE" altLang="de-DE" sz="2400" b="1">
                <a:latin typeface="Times New Roman" panose="02020603050405020304" pitchFamily="18" charset="0"/>
                <a:cs typeface="Times New Roman" panose="02020603050405020304" pitchFamily="18" charset="0"/>
              </a:rPr>
              <a:t>facilité</a:t>
            </a:r>
            <a:r>
              <a:rPr lang="fr-BE" altLang="de-DE" sz="2400">
                <a:latin typeface="Times New Roman" panose="02020603050405020304" pitchFamily="18" charset="0"/>
                <a:cs typeface="Times New Roman" panose="02020603050405020304" pitchFamily="18" charset="0"/>
              </a:rPr>
              <a:t> d’épandage </a:t>
            </a:r>
          </a:p>
          <a:p>
            <a:pPr eaLnBrk="1" hangingPunct="1">
              <a:lnSpc>
                <a:spcPct val="90000"/>
              </a:lnSpc>
              <a:spcBef>
                <a:spcPct val="50000"/>
              </a:spcBef>
            </a:pPr>
            <a:r>
              <a:rPr lang="fr-BE" altLang="de-DE" sz="2400">
                <a:latin typeface="Times New Roman" panose="02020603050405020304" pitchFamily="18" charset="0"/>
                <a:cs typeface="Times New Roman" panose="02020603050405020304" pitchFamily="18" charset="0"/>
              </a:rPr>
              <a:t> Application toute l’année</a:t>
            </a:r>
            <a:endParaRPr lang="fr-FR" altLang="de-DE" sz="2400">
              <a:latin typeface="Times New Roman" panose="02020603050405020304" pitchFamily="18" charset="0"/>
              <a:cs typeface="Times New Roman" panose="02020603050405020304" pitchFamily="18" charset="0"/>
            </a:endParaRPr>
          </a:p>
        </p:txBody>
      </p:sp>
      <p:pic>
        <p:nvPicPr>
          <p:cNvPr id="43012" name="Picture 4">
            <a:extLst>
              <a:ext uri="{FF2B5EF4-FFF2-40B4-BE49-F238E27FC236}">
                <a16:creationId xmlns:a16="http://schemas.microsoft.com/office/drawing/2014/main" xmlns="" id="{0E05C635-33D6-46F5-9753-671086AEEF7B}"/>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819401" y="4572001"/>
            <a:ext cx="2981325" cy="2238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13" name="Picture 5">
            <a:extLst>
              <a:ext uri="{FF2B5EF4-FFF2-40B4-BE49-F238E27FC236}">
                <a16:creationId xmlns:a16="http://schemas.microsoft.com/office/drawing/2014/main" xmlns="" id="{A1257160-AF95-4B12-B47A-346354F48787}"/>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781801" y="4495801"/>
            <a:ext cx="3057525" cy="2295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64EA31-328D-77A2-E46F-999B56977E67}"/>
              </a:ext>
            </a:extLst>
          </p:cNvPr>
          <p:cNvSpPr>
            <a:spLocks noGrp="1"/>
          </p:cNvSpPr>
          <p:nvPr>
            <p:ph type="title"/>
          </p:nvPr>
        </p:nvSpPr>
        <p:spPr>
          <a:xfrm>
            <a:off x="198408" y="365125"/>
            <a:ext cx="11852694" cy="1325563"/>
          </a:xfrm>
        </p:spPr>
        <p:txBody>
          <a:bodyPr/>
          <a:lstStyle/>
          <a:p>
            <a:pPr algn="ctr"/>
            <a:r>
              <a:rPr lang="fr-BE" dirty="0"/>
              <a:t>Fumier frais vs compost: Combien est perdu durant le compostage?</a:t>
            </a:r>
            <a:endParaRPr lang="x-none" dirty="0"/>
          </a:p>
        </p:txBody>
      </p:sp>
      <p:pic>
        <p:nvPicPr>
          <p:cNvPr id="4" name="Grafik 3">
            <a:extLst>
              <a:ext uri="{FF2B5EF4-FFF2-40B4-BE49-F238E27FC236}">
                <a16:creationId xmlns:a16="http://schemas.microsoft.com/office/drawing/2014/main" xmlns="" id="{8B510953-EE34-6259-36CA-ED8C49E9D637}"/>
              </a:ext>
            </a:extLst>
          </p:cNvPr>
          <p:cNvPicPr>
            <a:picLocks noChangeAspect="1"/>
          </p:cNvPicPr>
          <p:nvPr/>
        </p:nvPicPr>
        <p:blipFill>
          <a:blip r:embed="rId2"/>
          <a:stretch>
            <a:fillRect/>
          </a:stretch>
        </p:blipFill>
        <p:spPr>
          <a:xfrm>
            <a:off x="1971948" y="1793920"/>
            <a:ext cx="7812360" cy="3173490"/>
          </a:xfrm>
          <a:prstGeom prst="rect">
            <a:avLst/>
          </a:prstGeom>
        </p:spPr>
      </p:pic>
      <p:pic>
        <p:nvPicPr>
          <p:cNvPr id="5" name="table">
            <a:extLst>
              <a:ext uri="{FF2B5EF4-FFF2-40B4-BE49-F238E27FC236}">
                <a16:creationId xmlns:a16="http://schemas.microsoft.com/office/drawing/2014/main" xmlns="" id="{C4B1A72B-998E-2B1B-F978-18C3875AE71F}"/>
              </a:ext>
            </a:extLst>
          </p:cNvPr>
          <p:cNvPicPr>
            <a:picLocks noChangeAspect="1"/>
          </p:cNvPicPr>
          <p:nvPr/>
        </p:nvPicPr>
        <p:blipFill>
          <a:blip r:embed="rId3"/>
          <a:stretch>
            <a:fillRect/>
          </a:stretch>
        </p:blipFill>
        <p:spPr>
          <a:xfrm>
            <a:off x="1579091" y="5036849"/>
            <a:ext cx="9033817" cy="843556"/>
          </a:xfrm>
          <a:prstGeom prst="rect">
            <a:avLst/>
          </a:prstGeom>
        </p:spPr>
      </p:pic>
    </p:spTree>
    <p:extLst>
      <p:ext uri="{BB962C8B-B14F-4D97-AF65-F5344CB8AC3E}">
        <p14:creationId xmlns:p14="http://schemas.microsoft.com/office/powerpoint/2010/main" xmlns="" val="24187677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2B1910CF-4876-1FF6-437E-6C3D42ED3010}"/>
              </a:ext>
            </a:extLst>
          </p:cNvPr>
          <p:cNvSpPr>
            <a:spLocks noGrp="1"/>
          </p:cNvSpPr>
          <p:nvPr>
            <p:ph type="title"/>
          </p:nvPr>
        </p:nvSpPr>
        <p:spPr/>
        <p:txBody>
          <a:bodyPr/>
          <a:lstStyle/>
          <a:p>
            <a:r>
              <a:rPr lang="de-DE" dirty="0" err="1"/>
              <a:t>Les</a:t>
            </a:r>
            <a:r>
              <a:rPr lang="de-DE" dirty="0"/>
              <a:t> </a:t>
            </a:r>
            <a:r>
              <a:rPr lang="de-DE" dirty="0" err="1"/>
              <a:t>avantages</a:t>
            </a:r>
            <a:r>
              <a:rPr lang="de-DE" dirty="0"/>
              <a:t> du </a:t>
            </a:r>
            <a:r>
              <a:rPr lang="de-DE" dirty="0" err="1"/>
              <a:t>compostage</a:t>
            </a:r>
            <a:r>
              <a:rPr lang="de-DE" dirty="0"/>
              <a:t>/</a:t>
            </a:r>
            <a:r>
              <a:rPr lang="de-DE" dirty="0" err="1"/>
              <a:t>retournement</a:t>
            </a:r>
            <a:endParaRPr lang="x-none" dirty="0"/>
          </a:p>
        </p:txBody>
      </p:sp>
      <p:sp>
        <p:nvSpPr>
          <p:cNvPr id="4" name="Textfeld 4">
            <a:extLst>
              <a:ext uri="{FF2B5EF4-FFF2-40B4-BE49-F238E27FC236}">
                <a16:creationId xmlns:a16="http://schemas.microsoft.com/office/drawing/2014/main" xmlns="" id="{076A4762-BFC9-B84B-8916-00D98000C83B}"/>
              </a:ext>
            </a:extLst>
          </p:cNvPr>
          <p:cNvSpPr txBox="1"/>
          <p:nvPr/>
        </p:nvSpPr>
        <p:spPr>
          <a:xfrm>
            <a:off x="332119" y="2130635"/>
            <a:ext cx="11527762" cy="230832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fr-BE" sz="2400" dirty="0"/>
              <a:t>Homogénéisation des fractions</a:t>
            </a:r>
          </a:p>
          <a:p>
            <a:pPr marL="285750" indent="-285750">
              <a:buFont typeface="Arial" panose="020B0604020202020204" pitchFamily="34" charset="0"/>
              <a:buChar char="•"/>
            </a:pPr>
            <a:r>
              <a:rPr lang="fr-BE" sz="2400" dirty="0"/>
              <a:t>Réduction de la taille des morceaux à décomposer</a:t>
            </a:r>
          </a:p>
          <a:p>
            <a:pPr marL="285750" indent="-285750">
              <a:buFont typeface="Arial" panose="020B0604020202020204" pitchFamily="34" charset="0"/>
              <a:buChar char="•"/>
            </a:pPr>
            <a:r>
              <a:rPr lang="fr-BE" sz="2400" dirty="0"/>
              <a:t>Hydrolyse de la matière organique (première étape de la minéralisation)</a:t>
            </a:r>
          </a:p>
          <a:p>
            <a:pPr marL="285750" indent="-285750">
              <a:buFont typeface="Arial" panose="020B0604020202020204" pitchFamily="34" charset="0"/>
              <a:buChar char="•"/>
            </a:pPr>
            <a:r>
              <a:rPr lang="fr-BE" sz="2400" dirty="0"/>
              <a:t>Assainissement du fumier : montée en température (70°C pendant 8 à 10 jours= suffisant, conseil = 4-6 semaines)</a:t>
            </a:r>
          </a:p>
          <a:p>
            <a:pPr>
              <a:buFont typeface="Wingdings" panose="05000000000000000000" pitchFamily="2" charset="2"/>
              <a:buChar char="Ø"/>
            </a:pPr>
            <a:r>
              <a:rPr lang="fr-FR" sz="2400" dirty="0"/>
              <a:t>Attention: tout compostage/stockage prolongé entraîne des pertes </a:t>
            </a:r>
            <a:r>
              <a:rPr lang="fr-FR" sz="2400" u="sng" dirty="0">
                <a:solidFill>
                  <a:srgbClr val="FF0000"/>
                </a:solidFill>
              </a:rPr>
              <a:t>inutiles</a:t>
            </a:r>
          </a:p>
        </p:txBody>
      </p:sp>
      <p:pic>
        <p:nvPicPr>
          <p:cNvPr id="5" name="table">
            <a:extLst>
              <a:ext uri="{FF2B5EF4-FFF2-40B4-BE49-F238E27FC236}">
                <a16:creationId xmlns:a16="http://schemas.microsoft.com/office/drawing/2014/main" xmlns="" id="{2E4CCA2D-489D-5659-BE90-369ED5E5F4F8}"/>
              </a:ext>
            </a:extLst>
          </p:cNvPr>
          <p:cNvPicPr>
            <a:picLocks noChangeAspect="1"/>
          </p:cNvPicPr>
          <p:nvPr/>
        </p:nvPicPr>
        <p:blipFill>
          <a:blip r:embed="rId2"/>
          <a:stretch>
            <a:fillRect/>
          </a:stretch>
        </p:blipFill>
        <p:spPr>
          <a:xfrm>
            <a:off x="144205" y="5027466"/>
            <a:ext cx="11903590" cy="1325562"/>
          </a:xfrm>
          <a:prstGeom prst="rect">
            <a:avLst/>
          </a:prstGeom>
        </p:spPr>
      </p:pic>
      <p:sp>
        <p:nvSpPr>
          <p:cNvPr id="6" name="Textfeld 6">
            <a:extLst>
              <a:ext uri="{FF2B5EF4-FFF2-40B4-BE49-F238E27FC236}">
                <a16:creationId xmlns:a16="http://schemas.microsoft.com/office/drawing/2014/main" xmlns="" id="{D8C6EEBB-2C4C-36E4-4CD1-1619F4E6E7C0}"/>
              </a:ext>
            </a:extLst>
          </p:cNvPr>
          <p:cNvSpPr txBox="1"/>
          <p:nvPr/>
        </p:nvSpPr>
        <p:spPr>
          <a:xfrm>
            <a:off x="144205" y="6353028"/>
            <a:ext cx="3900921" cy="313272"/>
          </a:xfrm>
          <a:prstGeom prst="rect">
            <a:avLst/>
          </a:prstGeom>
          <a:noFill/>
          <a:ln>
            <a:solidFill>
              <a:schemeClr val="tx1"/>
            </a:solidFill>
          </a:ln>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BE" sz="1400" dirty="0"/>
              <a:t>Source: calcule mise à jour de Yves </a:t>
            </a:r>
            <a:r>
              <a:rPr lang="fr-BE" sz="1400" dirty="0" err="1"/>
              <a:t>Hérody</a:t>
            </a:r>
            <a:r>
              <a:rPr lang="fr-BE" sz="1400" dirty="0"/>
              <a:t> 2015 </a:t>
            </a:r>
          </a:p>
        </p:txBody>
      </p:sp>
    </p:spTree>
    <p:extLst>
      <p:ext uri="{BB962C8B-B14F-4D97-AF65-F5344CB8AC3E}">
        <p14:creationId xmlns:p14="http://schemas.microsoft.com/office/powerpoint/2010/main" xmlns="" val="3349707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C4E7A670-F616-2074-72BD-C3A03331AA9F}"/>
              </a:ext>
            </a:extLst>
          </p:cNvPr>
          <p:cNvSpPr>
            <a:spLocks noGrp="1"/>
          </p:cNvSpPr>
          <p:nvPr>
            <p:ph type="title"/>
          </p:nvPr>
        </p:nvSpPr>
        <p:spPr/>
        <p:txBody>
          <a:bodyPr/>
          <a:lstStyle/>
          <a:p>
            <a:pPr algn="ctr"/>
            <a:r>
              <a:rPr lang="fr-BE"/>
              <a:t>„Engrais liquide“: renseignez vous!</a:t>
            </a:r>
          </a:p>
        </p:txBody>
      </p:sp>
      <p:sp>
        <p:nvSpPr>
          <p:cNvPr id="3" name="Inhaltsplatzhalter 2">
            <a:extLst>
              <a:ext uri="{FF2B5EF4-FFF2-40B4-BE49-F238E27FC236}">
                <a16:creationId xmlns:a16="http://schemas.microsoft.com/office/drawing/2014/main" xmlns="" id="{EE331991-BAFC-5CAA-6359-E53B07B0B548}"/>
              </a:ext>
            </a:extLst>
          </p:cNvPr>
          <p:cNvSpPr>
            <a:spLocks noGrp="1"/>
          </p:cNvSpPr>
          <p:nvPr>
            <p:ph idx="1"/>
          </p:nvPr>
        </p:nvSpPr>
        <p:spPr/>
        <p:txBody>
          <a:bodyPr>
            <a:normAutofit fontScale="92500" lnSpcReduction="10000"/>
          </a:bodyPr>
          <a:lstStyle/>
          <a:p>
            <a:r>
              <a:rPr lang="fr-BE" dirty="0"/>
              <a:t>Il existe de nombreux types d'engrais liquides!</a:t>
            </a:r>
          </a:p>
          <a:p>
            <a:pPr lvl="1"/>
            <a:r>
              <a:rPr lang="fr-BE" dirty="0"/>
              <a:t>Sulfate d’ammoniaque</a:t>
            </a:r>
          </a:p>
          <a:p>
            <a:pPr lvl="1"/>
            <a:r>
              <a:rPr lang="fr-BE" dirty="0"/>
              <a:t>Nitrate d’ammoniaque</a:t>
            </a:r>
          </a:p>
          <a:p>
            <a:pPr lvl="1"/>
            <a:r>
              <a:rPr lang="fr-BE" dirty="0"/>
              <a:t>Urée</a:t>
            </a:r>
          </a:p>
          <a:p>
            <a:pPr lvl="1"/>
            <a:r>
              <a:rPr lang="fr-BE" dirty="0"/>
              <a:t>Phosphate de </a:t>
            </a:r>
            <a:r>
              <a:rPr lang="fr-BE" dirty="0" err="1"/>
              <a:t>diammonium</a:t>
            </a:r>
            <a:r>
              <a:rPr lang="fr-BE" dirty="0"/>
              <a:t> (DAP)</a:t>
            </a:r>
          </a:p>
          <a:p>
            <a:pPr lvl="1"/>
            <a:r>
              <a:rPr lang="fr-BE" dirty="0"/>
              <a:t>Mélanges …</a:t>
            </a:r>
          </a:p>
          <a:p>
            <a:pPr marL="457200" lvl="1" indent="0">
              <a:buNone/>
            </a:pPr>
            <a:endParaRPr lang="fr-BE" dirty="0"/>
          </a:p>
          <a:p>
            <a:pPr marL="0" indent="0" algn="ctr">
              <a:buNone/>
            </a:pPr>
            <a:r>
              <a:rPr lang="fr-BE" dirty="0"/>
              <a:t>La question principale : combien d‘unités ou kg d‘azote?</a:t>
            </a:r>
          </a:p>
          <a:p>
            <a:pPr marL="0" indent="0">
              <a:buNone/>
            </a:pPr>
            <a:r>
              <a:rPr lang="fr-BE" sz="1400" dirty="0"/>
              <a:t>Exemple: „13 % sulfate d‘ammoniaque“ = 13 % de (NH4)2SO4  - ces 13% ne sont donc </a:t>
            </a:r>
            <a:r>
              <a:rPr lang="fr-BE" sz="1400" u="sng" dirty="0"/>
              <a:t>pas</a:t>
            </a:r>
            <a:r>
              <a:rPr lang="fr-BE" sz="1400" dirty="0"/>
              <a:t> entièrement de l'azote</a:t>
            </a:r>
          </a:p>
          <a:p>
            <a:pPr marL="0" indent="0">
              <a:buNone/>
            </a:pPr>
            <a:r>
              <a:rPr lang="fr-BE" sz="1400" dirty="0"/>
              <a:t>Poids moléculaire sulfate d‘ammoniaque : </a:t>
            </a:r>
            <a:r>
              <a:rPr lang="fr-BE" sz="1400" b="1" dirty="0"/>
              <a:t>2 N</a:t>
            </a:r>
            <a:r>
              <a:rPr lang="fr-BE" sz="1400" dirty="0"/>
              <a:t>, 8 H, 1 S + 4 O= 132 g dont </a:t>
            </a:r>
            <a:r>
              <a:rPr lang="fr-BE" sz="1400" u="sng" dirty="0"/>
              <a:t>seulement 28 g de N</a:t>
            </a:r>
            <a:r>
              <a:rPr lang="fr-BE" sz="1400" dirty="0"/>
              <a:t> (28/132 = 0,21)</a:t>
            </a:r>
          </a:p>
          <a:p>
            <a:pPr>
              <a:buFont typeface="Symbol" panose="05050102010706020507" pitchFamily="18" charset="2"/>
              <a:buChar char="Þ"/>
            </a:pPr>
            <a:r>
              <a:rPr lang="fr-BE" sz="1800" b="1" dirty="0"/>
              <a:t>13% * 0,21= </a:t>
            </a:r>
            <a:r>
              <a:rPr lang="fr-BE" sz="1800" b="1" u="sng" dirty="0">
                <a:highlight>
                  <a:srgbClr val="FFFF00"/>
                </a:highlight>
              </a:rPr>
              <a:t>2,75 % N </a:t>
            </a:r>
            <a:r>
              <a:rPr lang="fr-BE" sz="1800" b="1" u="sng" dirty="0"/>
              <a:t>= 27,5 kg N/tonne</a:t>
            </a:r>
          </a:p>
          <a:p>
            <a:pPr>
              <a:buFont typeface="Symbol" panose="05050102010706020507" pitchFamily="18" charset="2"/>
              <a:buChar char="Þ"/>
            </a:pPr>
            <a:r>
              <a:rPr lang="fr-BE" sz="1800" dirty="0"/>
              <a:t>Soufre: 32/132= 0,24 * 13 %= 3,15 % S = 31 kg S/tonne</a:t>
            </a:r>
          </a:p>
          <a:p>
            <a:pPr>
              <a:buFont typeface="Symbol" panose="05050102010706020507" pitchFamily="18" charset="2"/>
              <a:buChar char="Þ"/>
            </a:pPr>
            <a:endParaRPr lang="fr-BE" sz="1800" b="1" u="sng" dirty="0"/>
          </a:p>
          <a:p>
            <a:pPr marL="0" indent="0">
              <a:buNone/>
            </a:pPr>
            <a:endParaRPr lang="fr-BE" sz="1800" b="1" u="sng" dirty="0"/>
          </a:p>
          <a:p>
            <a:pPr marL="0" indent="0">
              <a:buNone/>
            </a:pPr>
            <a:endParaRPr lang="fr-BE" sz="1800" b="1" u="sng" dirty="0"/>
          </a:p>
        </p:txBody>
      </p:sp>
    </p:spTree>
    <p:extLst>
      <p:ext uri="{BB962C8B-B14F-4D97-AF65-F5344CB8AC3E}">
        <p14:creationId xmlns:p14="http://schemas.microsoft.com/office/powerpoint/2010/main" xmlns="" val="33262922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CA41FF6B-1C34-FFF0-227E-305847919E8F}"/>
              </a:ext>
            </a:extLst>
          </p:cNvPr>
          <p:cNvSpPr>
            <a:spLocks noGrp="1"/>
          </p:cNvSpPr>
          <p:nvPr>
            <p:ph type="title"/>
          </p:nvPr>
        </p:nvSpPr>
        <p:spPr/>
        <p:txBody>
          <a:bodyPr/>
          <a:lstStyle/>
          <a:p>
            <a:pPr algn="ctr"/>
            <a:r>
              <a:rPr lang="fr-BE" dirty="0"/>
              <a:t>„Azote liquide“: renseignez vous!</a:t>
            </a:r>
          </a:p>
        </p:txBody>
      </p:sp>
      <p:sp>
        <p:nvSpPr>
          <p:cNvPr id="3" name="Inhaltsplatzhalter 2">
            <a:extLst>
              <a:ext uri="{FF2B5EF4-FFF2-40B4-BE49-F238E27FC236}">
                <a16:creationId xmlns:a16="http://schemas.microsoft.com/office/drawing/2014/main" xmlns="" id="{653211C4-E8AD-2929-F769-22F26CD6136B}"/>
              </a:ext>
            </a:extLst>
          </p:cNvPr>
          <p:cNvSpPr>
            <a:spLocks noGrp="1"/>
          </p:cNvSpPr>
          <p:nvPr>
            <p:ph idx="1"/>
          </p:nvPr>
        </p:nvSpPr>
        <p:spPr>
          <a:xfrm>
            <a:off x="483079" y="1825625"/>
            <a:ext cx="11421374" cy="4351338"/>
          </a:xfrm>
        </p:spPr>
        <p:txBody>
          <a:bodyPr/>
          <a:lstStyle/>
          <a:p>
            <a:r>
              <a:rPr lang="fr-BE" dirty="0"/>
              <a:t>AS= Sulfate d‘ammonium </a:t>
            </a:r>
          </a:p>
          <a:p>
            <a:r>
              <a:rPr lang="fr-BE" dirty="0"/>
              <a:t>HAS= Sulfate d‘ammonium + urée</a:t>
            </a:r>
          </a:p>
          <a:p>
            <a:r>
              <a:rPr lang="fr-BE" dirty="0"/>
              <a:t>AH= Nitrate d‘ammonium + urée </a:t>
            </a:r>
          </a:p>
          <a:p>
            <a:r>
              <a:rPr lang="fr-BE" dirty="0"/>
              <a:t>DAP= Phosphate de </a:t>
            </a:r>
            <a:r>
              <a:rPr lang="fr-BE" dirty="0" err="1"/>
              <a:t>diammonium</a:t>
            </a:r>
            <a:r>
              <a:rPr lang="fr-BE" dirty="0"/>
              <a:t> (maïs)</a:t>
            </a:r>
          </a:p>
        </p:txBody>
      </p:sp>
      <p:graphicFrame>
        <p:nvGraphicFramePr>
          <p:cNvPr id="4" name="Tabelle 4">
            <a:extLst>
              <a:ext uri="{FF2B5EF4-FFF2-40B4-BE49-F238E27FC236}">
                <a16:creationId xmlns:a16="http://schemas.microsoft.com/office/drawing/2014/main" xmlns="" id="{EB330E7A-2304-E181-3822-406F0154FCCF}"/>
              </a:ext>
            </a:extLst>
          </p:cNvPr>
          <p:cNvGraphicFramePr>
            <a:graphicFrameLocks noGrp="1"/>
          </p:cNvGraphicFramePr>
          <p:nvPr>
            <p:extLst>
              <p:ext uri="{D42A27DB-BD31-4B8C-83A1-F6EECF244321}">
                <p14:modId xmlns:p14="http://schemas.microsoft.com/office/powerpoint/2010/main" xmlns="" val="3453313059"/>
              </p:ext>
            </p:extLst>
          </p:nvPr>
        </p:nvGraphicFramePr>
        <p:xfrm>
          <a:off x="117893" y="4147149"/>
          <a:ext cx="11956214" cy="1854200"/>
        </p:xfrm>
        <a:graphic>
          <a:graphicData uri="http://schemas.openxmlformats.org/drawingml/2006/table">
            <a:tbl>
              <a:tblPr firstRow="1" bandRow="1">
                <a:tableStyleId>{5C22544A-7EE6-4342-B048-85BDC9FD1C3A}</a:tableStyleId>
              </a:tblPr>
              <a:tblGrid>
                <a:gridCol w="583961">
                  <a:extLst>
                    <a:ext uri="{9D8B030D-6E8A-4147-A177-3AD203B41FA5}">
                      <a16:colId xmlns:a16="http://schemas.microsoft.com/office/drawing/2014/main" xmlns="" val="2238615527"/>
                    </a:ext>
                  </a:extLst>
                </a:gridCol>
                <a:gridCol w="1641654">
                  <a:extLst>
                    <a:ext uri="{9D8B030D-6E8A-4147-A177-3AD203B41FA5}">
                      <a16:colId xmlns:a16="http://schemas.microsoft.com/office/drawing/2014/main" xmlns="" val="2743219149"/>
                    </a:ext>
                  </a:extLst>
                </a:gridCol>
                <a:gridCol w="1595887">
                  <a:extLst>
                    <a:ext uri="{9D8B030D-6E8A-4147-A177-3AD203B41FA5}">
                      <a16:colId xmlns:a16="http://schemas.microsoft.com/office/drawing/2014/main" xmlns="" val="1636131535"/>
                    </a:ext>
                  </a:extLst>
                </a:gridCol>
                <a:gridCol w="1742536">
                  <a:extLst>
                    <a:ext uri="{9D8B030D-6E8A-4147-A177-3AD203B41FA5}">
                      <a16:colId xmlns:a16="http://schemas.microsoft.com/office/drawing/2014/main" xmlns="" val="316661223"/>
                    </a:ext>
                  </a:extLst>
                </a:gridCol>
                <a:gridCol w="1078302">
                  <a:extLst>
                    <a:ext uri="{9D8B030D-6E8A-4147-A177-3AD203B41FA5}">
                      <a16:colId xmlns:a16="http://schemas.microsoft.com/office/drawing/2014/main" xmlns="" val="3279164318"/>
                    </a:ext>
                  </a:extLst>
                </a:gridCol>
                <a:gridCol w="1423358">
                  <a:extLst>
                    <a:ext uri="{9D8B030D-6E8A-4147-A177-3AD203B41FA5}">
                      <a16:colId xmlns:a16="http://schemas.microsoft.com/office/drawing/2014/main" xmlns="" val="2850608479"/>
                    </a:ext>
                  </a:extLst>
                </a:gridCol>
                <a:gridCol w="1673525">
                  <a:extLst>
                    <a:ext uri="{9D8B030D-6E8A-4147-A177-3AD203B41FA5}">
                      <a16:colId xmlns:a16="http://schemas.microsoft.com/office/drawing/2014/main" xmlns="" val="1037480355"/>
                    </a:ext>
                  </a:extLst>
                </a:gridCol>
                <a:gridCol w="1069675">
                  <a:extLst>
                    <a:ext uri="{9D8B030D-6E8A-4147-A177-3AD203B41FA5}">
                      <a16:colId xmlns:a16="http://schemas.microsoft.com/office/drawing/2014/main" xmlns="" val="4091662472"/>
                    </a:ext>
                  </a:extLst>
                </a:gridCol>
                <a:gridCol w="1147316">
                  <a:extLst>
                    <a:ext uri="{9D8B030D-6E8A-4147-A177-3AD203B41FA5}">
                      <a16:colId xmlns:a16="http://schemas.microsoft.com/office/drawing/2014/main" xmlns="" val="1083079065"/>
                    </a:ext>
                  </a:extLst>
                </a:gridCol>
              </a:tblGrid>
              <a:tr h="370840">
                <a:tc>
                  <a:txBody>
                    <a:bodyPr/>
                    <a:lstStyle/>
                    <a:p>
                      <a:pPr algn="ctr"/>
                      <a:endParaRPr lang="x-none" sz="1200" dirty="0"/>
                    </a:p>
                  </a:txBody>
                  <a:tcPr/>
                </a:tc>
                <a:tc>
                  <a:txBody>
                    <a:bodyPr/>
                    <a:lstStyle/>
                    <a:p>
                      <a:pPr algn="ctr"/>
                      <a:r>
                        <a:rPr lang="fr-BE" sz="1200" dirty="0"/>
                        <a:t>N-NH</a:t>
                      </a:r>
                      <a:r>
                        <a:rPr lang="fr-BE" sz="1200" baseline="-25000" dirty="0"/>
                        <a:t>4</a:t>
                      </a:r>
                      <a:r>
                        <a:rPr lang="fr-BE" sz="1200" dirty="0"/>
                        <a:t> </a:t>
                      </a:r>
                      <a:r>
                        <a:rPr lang="de-DE" sz="1200" dirty="0"/>
                        <a:t>(2,1 €/kg)</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BE" sz="1200" dirty="0"/>
                        <a:t>N-NO</a:t>
                      </a:r>
                      <a:r>
                        <a:rPr lang="fr-BE" sz="1200" baseline="-25000" dirty="0"/>
                        <a:t>3</a:t>
                      </a:r>
                      <a:r>
                        <a:rPr lang="fr-BE" sz="1200" dirty="0"/>
                        <a:t> </a:t>
                      </a:r>
                      <a:r>
                        <a:rPr lang="de-DE" sz="1200" dirty="0"/>
                        <a:t>(2,1 €/kg)</a:t>
                      </a:r>
                      <a:endParaRPr lang="x-none" sz="1200" dirty="0"/>
                    </a:p>
                  </a:txBody>
                  <a:tcPr/>
                </a:tc>
                <a:tc>
                  <a:txBody>
                    <a:bodyPr/>
                    <a:lstStyle/>
                    <a:p>
                      <a:pPr algn="ctr"/>
                      <a:r>
                        <a:rPr lang="de-DE" sz="1200" dirty="0"/>
                        <a:t>N-NH2 (1,96 €/kg)</a:t>
                      </a:r>
                      <a:endParaRPr lang="x-none" sz="1200" dirty="0"/>
                    </a:p>
                  </a:txBody>
                  <a:tcPr/>
                </a:tc>
                <a:tc>
                  <a:txBody>
                    <a:bodyPr/>
                    <a:lstStyle/>
                    <a:p>
                      <a:pPr algn="ctr"/>
                      <a:r>
                        <a:rPr lang="de-DE" sz="1200" dirty="0"/>
                        <a:t>N –total</a:t>
                      </a:r>
                      <a:endParaRPr lang="x-none" sz="1200" dirty="0"/>
                    </a:p>
                  </a:txBody>
                  <a:tcPr/>
                </a:tc>
                <a:tc>
                  <a:txBody>
                    <a:bodyPr/>
                    <a:lstStyle/>
                    <a:p>
                      <a:pPr algn="ctr"/>
                      <a:r>
                        <a:rPr lang="de-DE" sz="1200" dirty="0"/>
                        <a:t>S-SO</a:t>
                      </a:r>
                      <a:r>
                        <a:rPr lang="de-DE" sz="1200" baseline="-25000" dirty="0"/>
                        <a:t>4 </a:t>
                      </a:r>
                      <a:r>
                        <a:rPr lang="de-DE" sz="1200" dirty="0"/>
                        <a:t>(1 €/kg)</a:t>
                      </a:r>
                      <a:endParaRPr lang="x-none" sz="1200" baseline="-25000" dirty="0"/>
                    </a:p>
                  </a:txBody>
                  <a:tcPr/>
                </a:tc>
                <a:tc>
                  <a:txBody>
                    <a:bodyPr/>
                    <a:lstStyle/>
                    <a:p>
                      <a:pPr algn="ctr"/>
                      <a:r>
                        <a:rPr lang="de-DE" sz="1200" dirty="0"/>
                        <a:t>P-PO</a:t>
                      </a:r>
                      <a:r>
                        <a:rPr lang="de-DE" sz="1200" baseline="-25000" dirty="0"/>
                        <a:t>4 </a:t>
                      </a:r>
                      <a:r>
                        <a:rPr lang="de-DE" sz="1200" dirty="0"/>
                        <a:t>(1,37 €/kg)</a:t>
                      </a:r>
                      <a:endParaRPr lang="x-none" sz="1200" baseline="-25000" dirty="0"/>
                    </a:p>
                  </a:txBody>
                  <a:tcPr/>
                </a:tc>
                <a:tc>
                  <a:txBody>
                    <a:bodyPr/>
                    <a:lstStyle/>
                    <a:p>
                      <a:pPr algn="ctr"/>
                      <a:endParaRPr lang="x-none" sz="1200" baseline="-25000" dirty="0"/>
                    </a:p>
                  </a:txBody>
                  <a:tcPr/>
                </a:tc>
                <a:tc>
                  <a:txBody>
                    <a:bodyPr/>
                    <a:lstStyle/>
                    <a:p>
                      <a:pPr algn="ctr"/>
                      <a:endParaRPr lang="x-none" sz="1200" baseline="-25000" dirty="0"/>
                    </a:p>
                  </a:txBody>
                  <a:tcPr/>
                </a:tc>
                <a:extLst>
                  <a:ext uri="{0D108BD9-81ED-4DB2-BD59-A6C34878D82A}">
                    <a16:rowId xmlns:a16="http://schemas.microsoft.com/office/drawing/2014/main" xmlns="" val="296583544"/>
                  </a:ext>
                </a:extLst>
              </a:tr>
              <a:tr h="370840">
                <a:tc>
                  <a:txBody>
                    <a:bodyPr/>
                    <a:lstStyle/>
                    <a:p>
                      <a:pPr algn="ctr"/>
                      <a:r>
                        <a:rPr lang="de-DE" sz="1200" dirty="0"/>
                        <a:t>AS</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100 kg N/m</a:t>
                      </a:r>
                      <a:r>
                        <a:rPr lang="de-DE" sz="1200" baseline="30000" dirty="0"/>
                        <a:t>3</a:t>
                      </a:r>
                      <a:r>
                        <a:rPr lang="de-DE" sz="1200" dirty="0"/>
                        <a:t> </a:t>
                      </a:r>
                      <a:endParaRPr lang="x-none" sz="1200" dirty="0"/>
                    </a:p>
                  </a:txBody>
                  <a:tcPr/>
                </a:tc>
                <a:tc>
                  <a:txBody>
                    <a:bodyPr/>
                    <a:lstStyle/>
                    <a:p>
                      <a:pPr algn="ctr"/>
                      <a:endParaRPr lang="x-none" sz="1200" dirty="0"/>
                    </a:p>
                  </a:txBody>
                  <a:tcPr/>
                </a:tc>
                <a:tc>
                  <a:txBody>
                    <a:bodyPr/>
                    <a:lstStyle/>
                    <a:p>
                      <a:pPr algn="ctr"/>
                      <a:endParaRPr lang="x-none" sz="1200" dirty="0"/>
                    </a:p>
                  </a:txBody>
                  <a:tcPr/>
                </a:tc>
                <a:tc>
                  <a:txBody>
                    <a:bodyPr/>
                    <a:lstStyle/>
                    <a:p>
                      <a:pPr algn="ctr"/>
                      <a:r>
                        <a:rPr lang="de-DE" sz="1200" dirty="0"/>
                        <a:t>100 kg N/m</a:t>
                      </a:r>
                      <a:r>
                        <a:rPr lang="de-DE" sz="1200" baseline="30000" dirty="0"/>
                        <a:t>3</a:t>
                      </a:r>
                      <a:r>
                        <a:rPr lang="de-DE" sz="1200" dirty="0"/>
                        <a:t> </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114 kg N/m</a:t>
                      </a:r>
                      <a:r>
                        <a:rPr lang="de-DE" sz="1200" baseline="30000" dirty="0"/>
                        <a:t>3</a:t>
                      </a:r>
                      <a:r>
                        <a:rPr lang="de-DE" sz="1200" dirty="0"/>
                        <a:t> </a:t>
                      </a:r>
                      <a:endParaRPr lang="x-none" sz="1200" dirty="0"/>
                    </a:p>
                  </a:txBody>
                  <a:tcPr/>
                </a:tc>
                <a:tc>
                  <a:txBody>
                    <a:bodyPr/>
                    <a:lstStyle/>
                    <a:p>
                      <a:endParaRPr lang="x-none" sz="1200" dirty="0"/>
                    </a:p>
                  </a:txBody>
                  <a:tcPr/>
                </a:tc>
                <a:tc>
                  <a:txBody>
                    <a:bodyPr/>
                    <a:lstStyle/>
                    <a:p>
                      <a:pPr algn="ctr"/>
                      <a:r>
                        <a:rPr lang="de-DE" sz="1200" dirty="0"/>
                        <a:t>324 €/m</a:t>
                      </a:r>
                      <a:r>
                        <a:rPr lang="de-DE" sz="1200" baseline="30000" dirty="0"/>
                        <a:t>3</a:t>
                      </a:r>
                      <a:endParaRPr lang="x-none" sz="1200" dirty="0"/>
                    </a:p>
                  </a:txBody>
                  <a:tcPr/>
                </a:tc>
                <a:tc>
                  <a:txBody>
                    <a:bodyPr/>
                    <a:lstStyle/>
                    <a:p>
                      <a:pPr algn="ctr"/>
                      <a:r>
                        <a:rPr lang="de-DE" sz="1200" dirty="0"/>
                        <a:t>3,24 €/kg N</a:t>
                      </a:r>
                      <a:endParaRPr lang="x-none" sz="1200" dirty="0"/>
                    </a:p>
                  </a:txBody>
                  <a:tcPr/>
                </a:tc>
                <a:extLst>
                  <a:ext uri="{0D108BD9-81ED-4DB2-BD59-A6C34878D82A}">
                    <a16:rowId xmlns:a16="http://schemas.microsoft.com/office/drawing/2014/main" xmlns="" val="282896499"/>
                  </a:ext>
                </a:extLst>
              </a:tr>
              <a:tr h="370840">
                <a:tc>
                  <a:txBody>
                    <a:bodyPr/>
                    <a:lstStyle/>
                    <a:p>
                      <a:pPr algn="ctr"/>
                      <a:r>
                        <a:rPr lang="de-DE" sz="1200" dirty="0"/>
                        <a:t>HAS</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43 kg N/m</a:t>
                      </a:r>
                      <a:r>
                        <a:rPr lang="de-DE" sz="1200" baseline="30000" dirty="0"/>
                        <a:t>3</a:t>
                      </a:r>
                      <a:r>
                        <a:rPr lang="de-DE" sz="1200" dirty="0"/>
                        <a:t> </a:t>
                      </a:r>
                      <a:endParaRPr lang="x-none" sz="1200" dirty="0"/>
                    </a:p>
                  </a:txBody>
                  <a:tcPr/>
                </a:tc>
                <a:tc>
                  <a:txBody>
                    <a:bodyPr/>
                    <a:lstStyle/>
                    <a:p>
                      <a:pPr algn="ctr"/>
                      <a:endParaRPr lang="x-none" sz="12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197 kg N/m</a:t>
                      </a:r>
                      <a:r>
                        <a:rPr lang="de-DE" sz="1200" baseline="30000" dirty="0"/>
                        <a:t>3</a:t>
                      </a:r>
                      <a:r>
                        <a:rPr lang="de-DE" sz="1200" dirty="0"/>
                        <a:t> </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240 kg N/m</a:t>
                      </a:r>
                      <a:r>
                        <a:rPr lang="de-DE" sz="1200" baseline="30000" dirty="0"/>
                        <a:t>3</a:t>
                      </a:r>
                      <a:r>
                        <a:rPr lang="de-DE" sz="1200" dirty="0"/>
                        <a:t> </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49 kg N/m</a:t>
                      </a:r>
                      <a:r>
                        <a:rPr lang="de-DE" sz="1200" baseline="30000" dirty="0"/>
                        <a:t>3</a:t>
                      </a:r>
                      <a:r>
                        <a:rPr lang="de-DE" sz="1200" dirty="0"/>
                        <a:t> </a:t>
                      </a:r>
                      <a:endParaRPr lang="x-none" sz="1200" dirty="0"/>
                    </a:p>
                  </a:txBody>
                  <a:tcPr/>
                </a:tc>
                <a:tc>
                  <a:txBody>
                    <a:bodyPr/>
                    <a:lstStyle/>
                    <a:p>
                      <a:endParaRPr lang="x-none" sz="1200" dirty="0"/>
                    </a:p>
                  </a:txBody>
                  <a:tcPr/>
                </a:tc>
                <a:tc>
                  <a:txBody>
                    <a:bodyPr/>
                    <a:lstStyle/>
                    <a:p>
                      <a:pPr algn="ctr"/>
                      <a:r>
                        <a:rPr lang="de-DE" sz="1200" dirty="0"/>
                        <a:t>525 €/m</a:t>
                      </a:r>
                      <a:r>
                        <a:rPr lang="de-DE" sz="1200" baseline="30000" dirty="0"/>
                        <a:t>3</a:t>
                      </a:r>
                      <a:endParaRPr lang="x-none" sz="1200" dirty="0"/>
                    </a:p>
                  </a:txBody>
                  <a:tcPr/>
                </a:tc>
                <a:tc>
                  <a:txBody>
                    <a:bodyPr/>
                    <a:lstStyle/>
                    <a:p>
                      <a:pPr algn="ctr"/>
                      <a:r>
                        <a:rPr lang="de-DE" sz="1200" b="1" dirty="0"/>
                        <a:t>2,19 €/kg N</a:t>
                      </a:r>
                      <a:endParaRPr lang="x-none" sz="1200" b="1" dirty="0"/>
                    </a:p>
                  </a:txBody>
                  <a:tcPr/>
                </a:tc>
                <a:extLst>
                  <a:ext uri="{0D108BD9-81ED-4DB2-BD59-A6C34878D82A}">
                    <a16:rowId xmlns:a16="http://schemas.microsoft.com/office/drawing/2014/main" xmlns="" val="2572274963"/>
                  </a:ext>
                </a:extLst>
              </a:tr>
              <a:tr h="370840">
                <a:tc>
                  <a:txBody>
                    <a:bodyPr/>
                    <a:lstStyle/>
                    <a:p>
                      <a:pPr algn="ctr"/>
                      <a:r>
                        <a:rPr lang="de-DE" sz="1200" dirty="0"/>
                        <a:t>AH</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90 kg N/m</a:t>
                      </a:r>
                      <a:r>
                        <a:rPr lang="de-DE" sz="1200" baseline="30000" dirty="0"/>
                        <a:t>3</a:t>
                      </a:r>
                      <a:r>
                        <a:rPr lang="de-DE" sz="1200" dirty="0"/>
                        <a:t> </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90 kg N/m</a:t>
                      </a:r>
                      <a:r>
                        <a:rPr lang="de-DE" sz="1200" baseline="30000" dirty="0"/>
                        <a:t>3</a:t>
                      </a:r>
                      <a:r>
                        <a:rPr lang="de-DE" sz="1200" dirty="0"/>
                        <a:t> </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180 kg N/m</a:t>
                      </a:r>
                      <a:r>
                        <a:rPr lang="de-DE" sz="1200" baseline="30000" dirty="0"/>
                        <a:t>3</a:t>
                      </a:r>
                      <a:r>
                        <a:rPr lang="de-DE" sz="1200" dirty="0"/>
                        <a:t> </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360 kg N/m</a:t>
                      </a:r>
                      <a:r>
                        <a:rPr lang="de-DE" sz="1200" baseline="30000" dirty="0"/>
                        <a:t>3</a:t>
                      </a:r>
                      <a:endParaRPr lang="x-none" sz="1200" dirty="0"/>
                    </a:p>
                  </a:txBody>
                  <a:tcPr/>
                </a:tc>
                <a:tc>
                  <a:txBody>
                    <a:bodyPr/>
                    <a:lstStyle/>
                    <a:p>
                      <a:pPr algn="ctr"/>
                      <a:endParaRPr lang="x-none" sz="1200" dirty="0"/>
                    </a:p>
                  </a:txBody>
                  <a:tcPr/>
                </a:tc>
                <a:tc>
                  <a:txBody>
                    <a:bodyPr/>
                    <a:lstStyle/>
                    <a:p>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731 €/m</a:t>
                      </a:r>
                      <a:r>
                        <a:rPr lang="de-DE" sz="1200" baseline="30000" dirty="0"/>
                        <a:t>3</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1" dirty="0"/>
                        <a:t>2,03 €/kg N</a:t>
                      </a:r>
                      <a:endParaRPr lang="x-none" sz="1200" b="1" dirty="0"/>
                    </a:p>
                  </a:txBody>
                  <a:tcPr/>
                </a:tc>
                <a:extLst>
                  <a:ext uri="{0D108BD9-81ED-4DB2-BD59-A6C34878D82A}">
                    <a16:rowId xmlns:a16="http://schemas.microsoft.com/office/drawing/2014/main" xmlns="" val="570168201"/>
                  </a:ext>
                </a:extLst>
              </a:tr>
              <a:tr h="370840">
                <a:tc>
                  <a:txBody>
                    <a:bodyPr/>
                    <a:lstStyle/>
                    <a:p>
                      <a:pPr algn="ctr"/>
                      <a:r>
                        <a:rPr lang="de-DE" sz="1200" dirty="0"/>
                        <a:t>DAP</a:t>
                      </a:r>
                      <a:endParaRPr lang="x-none" sz="1200" dirty="0"/>
                    </a:p>
                  </a:txBody>
                  <a:tcPr/>
                </a:tc>
                <a:tc>
                  <a:txBody>
                    <a:bodyPr/>
                    <a:lstStyle/>
                    <a:p>
                      <a:pPr algn="ctr"/>
                      <a:r>
                        <a:rPr lang="de-DE" sz="1200" dirty="0"/>
                        <a:t>77 kg N/m</a:t>
                      </a:r>
                      <a:r>
                        <a:rPr lang="de-DE" sz="1200" baseline="30000" dirty="0"/>
                        <a:t>3 </a:t>
                      </a:r>
                      <a:endParaRPr lang="x-none" sz="1200" dirty="0"/>
                    </a:p>
                  </a:txBody>
                  <a:tcPr/>
                </a:tc>
                <a:tc>
                  <a:txBody>
                    <a:bodyPr/>
                    <a:lstStyle/>
                    <a:p>
                      <a:pPr algn="ctr"/>
                      <a:endParaRPr lang="x-none" sz="1200"/>
                    </a:p>
                  </a:txBody>
                  <a:tcPr/>
                </a:tc>
                <a:tc>
                  <a:txBody>
                    <a:bodyPr/>
                    <a:lstStyle/>
                    <a:p>
                      <a:pPr algn="ct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77 kg N/m</a:t>
                      </a:r>
                      <a:r>
                        <a:rPr lang="de-DE" sz="1200" baseline="30000" dirty="0"/>
                        <a:t>3 </a:t>
                      </a:r>
                      <a:endParaRPr lang="x-none" sz="1200" dirty="0"/>
                    </a:p>
                  </a:txBody>
                  <a:tcPr/>
                </a:tc>
                <a:tc>
                  <a:txBody>
                    <a:bodyPr/>
                    <a:lstStyle/>
                    <a:p>
                      <a:pPr algn="ct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85 kg N/m</a:t>
                      </a:r>
                      <a:r>
                        <a:rPr lang="de-DE" sz="1200" baseline="30000" dirty="0"/>
                        <a:t>3</a:t>
                      </a:r>
                      <a:r>
                        <a:rPr lang="de-DE" sz="1200" dirty="0"/>
                        <a:t> </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278 €/m</a:t>
                      </a:r>
                      <a:r>
                        <a:rPr lang="de-DE" sz="1200" baseline="30000" dirty="0"/>
                        <a:t>3</a:t>
                      </a:r>
                      <a:endParaRPr lang="x-none"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t>3,61 €/kg N</a:t>
                      </a:r>
                      <a:endParaRPr lang="x-none" sz="1200" dirty="0"/>
                    </a:p>
                  </a:txBody>
                  <a:tcPr/>
                </a:tc>
                <a:extLst>
                  <a:ext uri="{0D108BD9-81ED-4DB2-BD59-A6C34878D82A}">
                    <a16:rowId xmlns:a16="http://schemas.microsoft.com/office/drawing/2014/main" xmlns="" val="4036235626"/>
                  </a:ext>
                </a:extLst>
              </a:tr>
            </a:tbl>
          </a:graphicData>
        </a:graphic>
      </p:graphicFrame>
      <p:sp>
        <p:nvSpPr>
          <p:cNvPr id="5" name="Textfeld 4">
            <a:extLst>
              <a:ext uri="{FF2B5EF4-FFF2-40B4-BE49-F238E27FC236}">
                <a16:creationId xmlns:a16="http://schemas.microsoft.com/office/drawing/2014/main" xmlns="" id="{54EA7D13-144A-AE18-DE24-CEBE775EBEA8}"/>
              </a:ext>
            </a:extLst>
          </p:cNvPr>
          <p:cNvSpPr txBox="1"/>
          <p:nvPr/>
        </p:nvSpPr>
        <p:spPr>
          <a:xfrm>
            <a:off x="246963" y="6308209"/>
            <a:ext cx="5849037" cy="369332"/>
          </a:xfrm>
          <a:prstGeom prst="rect">
            <a:avLst/>
          </a:prstGeom>
          <a:noFill/>
        </p:spPr>
        <p:txBody>
          <a:bodyPr wrap="none" rtlCol="0">
            <a:spAutoFit/>
          </a:bodyPr>
          <a:lstStyle/>
          <a:p>
            <a:r>
              <a:rPr lang="fr-BE"/>
              <a:t>Prix N sous forme solide (Nitrate d‘ammonium)= 2,41 €/kg N</a:t>
            </a:r>
          </a:p>
        </p:txBody>
      </p:sp>
    </p:spTree>
    <p:extLst>
      <p:ext uri="{BB962C8B-B14F-4D97-AF65-F5344CB8AC3E}">
        <p14:creationId xmlns:p14="http://schemas.microsoft.com/office/powerpoint/2010/main" xmlns="" val="14976770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24BD13AB-62F4-896C-F246-B9DAF6AA0BA6}"/>
              </a:ext>
            </a:extLst>
          </p:cNvPr>
          <p:cNvSpPr>
            <a:spLocks noGrp="1"/>
          </p:cNvSpPr>
          <p:nvPr>
            <p:ph type="title"/>
          </p:nvPr>
        </p:nvSpPr>
        <p:spPr>
          <a:xfrm>
            <a:off x="838200" y="63201"/>
            <a:ext cx="10515600" cy="1325563"/>
          </a:xfrm>
        </p:spPr>
        <p:txBody>
          <a:bodyPr/>
          <a:lstStyle/>
          <a:p>
            <a:pPr algn="ctr"/>
            <a:r>
              <a:rPr lang="de-DE" dirty="0"/>
              <a:t>Fertilisation mixte (</a:t>
            </a:r>
            <a:r>
              <a:rPr lang="de-DE" dirty="0" err="1"/>
              <a:t>lisier</a:t>
            </a:r>
            <a:r>
              <a:rPr lang="de-DE" dirty="0"/>
              <a:t> + </a:t>
            </a:r>
            <a:r>
              <a:rPr lang="de-DE" dirty="0" err="1"/>
              <a:t>engrais</a:t>
            </a:r>
            <a:r>
              <a:rPr lang="de-DE" dirty="0"/>
              <a:t> liquide)</a:t>
            </a:r>
            <a:endParaRPr lang="x-none" dirty="0"/>
          </a:p>
        </p:txBody>
      </p:sp>
      <p:sp>
        <p:nvSpPr>
          <p:cNvPr id="3" name="Inhaltsplatzhalter 2">
            <a:extLst>
              <a:ext uri="{FF2B5EF4-FFF2-40B4-BE49-F238E27FC236}">
                <a16:creationId xmlns:a16="http://schemas.microsoft.com/office/drawing/2014/main" xmlns="" id="{FD08F4AA-67A0-193D-0E0E-5580E771689D}"/>
              </a:ext>
            </a:extLst>
          </p:cNvPr>
          <p:cNvSpPr>
            <a:spLocks noGrp="1"/>
          </p:cNvSpPr>
          <p:nvPr>
            <p:ph idx="1"/>
          </p:nvPr>
        </p:nvSpPr>
        <p:spPr>
          <a:xfrm>
            <a:off x="152400" y="1115585"/>
            <a:ext cx="11887200" cy="4351338"/>
          </a:xfrm>
        </p:spPr>
        <p:txBody>
          <a:bodyPr/>
          <a:lstStyle/>
          <a:p>
            <a:pPr marL="0" indent="0" algn="ctr">
              <a:buNone/>
            </a:pPr>
            <a:r>
              <a:rPr lang="fr-BE" dirty="0"/>
              <a:t>Rendement visé pour la première coupe : 4 tonnes de MS</a:t>
            </a:r>
          </a:p>
          <a:p>
            <a:pPr marL="0" indent="0" algn="ctr">
              <a:buNone/>
            </a:pPr>
            <a:r>
              <a:rPr lang="fr-BE" dirty="0"/>
              <a:t>25 kg N/t de MS (silo)</a:t>
            </a:r>
          </a:p>
          <a:p>
            <a:pPr marL="0" indent="0">
              <a:buNone/>
            </a:pPr>
            <a:r>
              <a:rPr lang="fr-BE" dirty="0"/>
              <a:t>=&gt; 100 kg N/ha à fertiliser avant la première coupe</a:t>
            </a:r>
          </a:p>
          <a:p>
            <a:r>
              <a:rPr lang="fr-BE" dirty="0"/>
              <a:t>Premier apport de lisier en janvier/février (15 m</a:t>
            </a:r>
            <a:r>
              <a:rPr lang="fr-BE" baseline="30000" dirty="0"/>
              <a:t>3</a:t>
            </a:r>
            <a:r>
              <a:rPr lang="fr-BE" dirty="0"/>
              <a:t>/ha) = 15 * 3,5 kg N * 0,7 </a:t>
            </a:r>
          </a:p>
          <a:p>
            <a:pPr marL="0" indent="0">
              <a:buNone/>
            </a:pPr>
            <a:r>
              <a:rPr lang="fr-BE" dirty="0"/>
              <a:t>=&gt; 37 kg N/ha</a:t>
            </a:r>
          </a:p>
          <a:p>
            <a:r>
              <a:rPr lang="fr-BE" dirty="0"/>
              <a:t>Deuxième apport de lisier en mars/avril (15 m</a:t>
            </a:r>
            <a:r>
              <a:rPr lang="fr-BE" baseline="30000" dirty="0"/>
              <a:t>3</a:t>
            </a:r>
            <a:r>
              <a:rPr lang="fr-BE" dirty="0"/>
              <a:t>/ha) = 15 * 3,5 kg N * 0,7 </a:t>
            </a:r>
          </a:p>
          <a:p>
            <a:pPr>
              <a:buFont typeface="Symbol" panose="05050102010706020507" pitchFamily="18" charset="2"/>
              <a:buChar char="Þ"/>
            </a:pPr>
            <a:r>
              <a:rPr lang="fr-BE" dirty="0"/>
              <a:t> 37 kg N/ha</a:t>
            </a:r>
          </a:p>
          <a:p>
            <a:r>
              <a:rPr lang="fr-BE" dirty="0"/>
              <a:t>Complément d'engrais liquide: (100 – 74) = 26 kg N/ha</a:t>
            </a:r>
          </a:p>
        </p:txBody>
      </p:sp>
      <p:graphicFrame>
        <p:nvGraphicFramePr>
          <p:cNvPr id="4" name="Tabelle 4">
            <a:extLst>
              <a:ext uri="{FF2B5EF4-FFF2-40B4-BE49-F238E27FC236}">
                <a16:creationId xmlns:a16="http://schemas.microsoft.com/office/drawing/2014/main" xmlns="" id="{C1120ED8-F5C4-A021-5550-8750E84FEF29}"/>
              </a:ext>
            </a:extLst>
          </p:cNvPr>
          <p:cNvGraphicFramePr>
            <a:graphicFrameLocks noGrp="1"/>
          </p:cNvGraphicFramePr>
          <p:nvPr>
            <p:extLst>
              <p:ext uri="{D42A27DB-BD31-4B8C-83A1-F6EECF244321}">
                <p14:modId xmlns:p14="http://schemas.microsoft.com/office/powerpoint/2010/main" xmlns="" val="2220754990"/>
              </p:ext>
            </p:extLst>
          </p:nvPr>
        </p:nvGraphicFramePr>
        <p:xfrm>
          <a:off x="1773208" y="5193743"/>
          <a:ext cx="8128000" cy="148336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xmlns="" val="4185785470"/>
                    </a:ext>
                  </a:extLst>
                </a:gridCol>
                <a:gridCol w="1625600">
                  <a:extLst>
                    <a:ext uri="{9D8B030D-6E8A-4147-A177-3AD203B41FA5}">
                      <a16:colId xmlns:a16="http://schemas.microsoft.com/office/drawing/2014/main" xmlns="" val="855451855"/>
                    </a:ext>
                  </a:extLst>
                </a:gridCol>
                <a:gridCol w="1625600">
                  <a:extLst>
                    <a:ext uri="{9D8B030D-6E8A-4147-A177-3AD203B41FA5}">
                      <a16:colId xmlns:a16="http://schemas.microsoft.com/office/drawing/2014/main" xmlns="" val="1301936288"/>
                    </a:ext>
                  </a:extLst>
                </a:gridCol>
                <a:gridCol w="1625600">
                  <a:extLst>
                    <a:ext uri="{9D8B030D-6E8A-4147-A177-3AD203B41FA5}">
                      <a16:colId xmlns:a16="http://schemas.microsoft.com/office/drawing/2014/main" xmlns="" val="1022356312"/>
                    </a:ext>
                  </a:extLst>
                </a:gridCol>
                <a:gridCol w="1625600">
                  <a:extLst>
                    <a:ext uri="{9D8B030D-6E8A-4147-A177-3AD203B41FA5}">
                      <a16:colId xmlns:a16="http://schemas.microsoft.com/office/drawing/2014/main" xmlns="" val="3311952302"/>
                    </a:ext>
                  </a:extLst>
                </a:gridCol>
              </a:tblGrid>
              <a:tr h="370840">
                <a:tc>
                  <a:txBody>
                    <a:bodyPr/>
                    <a:lstStyle/>
                    <a:p>
                      <a:pPr algn="ctr"/>
                      <a:endParaRPr lang="x-none" dirty="0"/>
                    </a:p>
                  </a:txBody>
                  <a:tcPr/>
                </a:tc>
                <a:tc>
                  <a:txBody>
                    <a:bodyPr/>
                    <a:lstStyle/>
                    <a:p>
                      <a:pPr algn="ctr"/>
                      <a:r>
                        <a:rPr lang="de-DE" dirty="0"/>
                        <a:t>AS (260 l/ha) </a:t>
                      </a:r>
                      <a:endParaRPr lang="x-none" dirty="0"/>
                    </a:p>
                  </a:txBody>
                  <a:tcPr/>
                </a:tc>
                <a:tc>
                  <a:txBody>
                    <a:bodyPr/>
                    <a:lstStyle/>
                    <a:p>
                      <a:pPr algn="ctr"/>
                      <a:r>
                        <a:rPr lang="de-DE" dirty="0"/>
                        <a:t>AHS (108 l/ha)</a:t>
                      </a:r>
                      <a:endParaRPr lang="x-none" dirty="0"/>
                    </a:p>
                  </a:txBody>
                  <a:tcPr/>
                </a:tc>
                <a:tc>
                  <a:txBody>
                    <a:bodyPr/>
                    <a:lstStyle/>
                    <a:p>
                      <a:pPr algn="ctr"/>
                      <a:r>
                        <a:rPr lang="de-DE" dirty="0"/>
                        <a:t>AH (72 l/ha)</a:t>
                      </a:r>
                      <a:endParaRPr lang="x-none" dirty="0"/>
                    </a:p>
                  </a:txBody>
                  <a:tcPr/>
                </a:tc>
                <a:tc>
                  <a:txBody>
                    <a:bodyPr/>
                    <a:lstStyle/>
                    <a:p>
                      <a:pPr algn="ctr"/>
                      <a:r>
                        <a:rPr lang="de-DE" dirty="0"/>
                        <a:t>DAP (338 l/ha)</a:t>
                      </a:r>
                      <a:endParaRPr lang="x-none" dirty="0"/>
                    </a:p>
                  </a:txBody>
                  <a:tcPr/>
                </a:tc>
                <a:extLst>
                  <a:ext uri="{0D108BD9-81ED-4DB2-BD59-A6C34878D82A}">
                    <a16:rowId xmlns:a16="http://schemas.microsoft.com/office/drawing/2014/main" xmlns="" val="2640164773"/>
                  </a:ext>
                </a:extLst>
              </a:tr>
              <a:tr h="370840">
                <a:tc>
                  <a:txBody>
                    <a:bodyPr/>
                    <a:lstStyle/>
                    <a:p>
                      <a:pPr algn="ctr"/>
                      <a:r>
                        <a:rPr lang="de-DE" dirty="0"/>
                        <a:t>N</a:t>
                      </a:r>
                      <a:endParaRPr lang="x-none" dirty="0"/>
                    </a:p>
                  </a:txBody>
                  <a:tcPr/>
                </a:tc>
                <a:tc>
                  <a:txBody>
                    <a:bodyPr/>
                    <a:lstStyle/>
                    <a:p>
                      <a:pPr algn="ctr"/>
                      <a:r>
                        <a:rPr lang="de-DE" dirty="0"/>
                        <a:t>26</a:t>
                      </a:r>
                      <a:endParaRPr lang="x-none" dirty="0"/>
                    </a:p>
                  </a:txBody>
                  <a:tcPr/>
                </a:tc>
                <a:tc>
                  <a:txBody>
                    <a:bodyPr/>
                    <a:lstStyle/>
                    <a:p>
                      <a:pPr algn="ctr"/>
                      <a:r>
                        <a:rPr lang="de-DE" dirty="0"/>
                        <a:t>26</a:t>
                      </a:r>
                      <a:endParaRPr lang="x-none" dirty="0"/>
                    </a:p>
                  </a:txBody>
                  <a:tcPr/>
                </a:tc>
                <a:tc>
                  <a:txBody>
                    <a:bodyPr/>
                    <a:lstStyle/>
                    <a:p>
                      <a:pPr algn="ctr"/>
                      <a:r>
                        <a:rPr lang="de-DE" dirty="0"/>
                        <a:t>26</a:t>
                      </a:r>
                      <a:endParaRPr lang="x-none" dirty="0"/>
                    </a:p>
                  </a:txBody>
                  <a:tcPr/>
                </a:tc>
                <a:tc>
                  <a:txBody>
                    <a:bodyPr/>
                    <a:lstStyle/>
                    <a:p>
                      <a:pPr algn="ctr"/>
                      <a:r>
                        <a:rPr lang="de-DE" dirty="0"/>
                        <a:t>26</a:t>
                      </a:r>
                      <a:endParaRPr lang="x-none" dirty="0"/>
                    </a:p>
                  </a:txBody>
                  <a:tcPr/>
                </a:tc>
                <a:extLst>
                  <a:ext uri="{0D108BD9-81ED-4DB2-BD59-A6C34878D82A}">
                    <a16:rowId xmlns:a16="http://schemas.microsoft.com/office/drawing/2014/main" xmlns="" val="914854373"/>
                  </a:ext>
                </a:extLst>
              </a:tr>
              <a:tr h="370840">
                <a:tc>
                  <a:txBody>
                    <a:bodyPr/>
                    <a:lstStyle/>
                    <a:p>
                      <a:pPr algn="ctr"/>
                      <a:r>
                        <a:rPr lang="de-DE" dirty="0"/>
                        <a:t>S</a:t>
                      </a:r>
                      <a:endParaRPr lang="x-none" dirty="0"/>
                    </a:p>
                  </a:txBody>
                  <a:tcPr/>
                </a:tc>
                <a:tc>
                  <a:txBody>
                    <a:bodyPr/>
                    <a:lstStyle/>
                    <a:p>
                      <a:pPr algn="ctr"/>
                      <a:r>
                        <a:rPr lang="de-DE" dirty="0"/>
                        <a:t>36</a:t>
                      </a:r>
                      <a:endParaRPr lang="x-none" dirty="0"/>
                    </a:p>
                  </a:txBody>
                  <a:tcPr/>
                </a:tc>
                <a:tc>
                  <a:txBody>
                    <a:bodyPr/>
                    <a:lstStyle/>
                    <a:p>
                      <a:pPr algn="ctr"/>
                      <a:r>
                        <a:rPr lang="de-DE" dirty="0"/>
                        <a:t>5</a:t>
                      </a:r>
                      <a:endParaRPr lang="x-none" dirty="0"/>
                    </a:p>
                  </a:txBody>
                  <a:tcPr/>
                </a:tc>
                <a:tc>
                  <a:txBody>
                    <a:bodyPr/>
                    <a:lstStyle/>
                    <a:p>
                      <a:pPr algn="ctr"/>
                      <a:r>
                        <a:rPr lang="de-DE" dirty="0"/>
                        <a:t>0</a:t>
                      </a:r>
                      <a:endParaRPr lang="x-none" dirty="0"/>
                    </a:p>
                  </a:txBody>
                  <a:tcPr/>
                </a:tc>
                <a:tc>
                  <a:txBody>
                    <a:bodyPr/>
                    <a:lstStyle/>
                    <a:p>
                      <a:pPr algn="ctr"/>
                      <a:r>
                        <a:rPr lang="de-DE" dirty="0"/>
                        <a:t>0</a:t>
                      </a:r>
                      <a:endParaRPr lang="x-none" dirty="0"/>
                    </a:p>
                  </a:txBody>
                  <a:tcPr/>
                </a:tc>
                <a:extLst>
                  <a:ext uri="{0D108BD9-81ED-4DB2-BD59-A6C34878D82A}">
                    <a16:rowId xmlns:a16="http://schemas.microsoft.com/office/drawing/2014/main" xmlns="" val="2418115833"/>
                  </a:ext>
                </a:extLst>
              </a:tr>
              <a:tr h="370840">
                <a:tc>
                  <a:txBody>
                    <a:bodyPr/>
                    <a:lstStyle/>
                    <a:p>
                      <a:pPr algn="ctr"/>
                      <a:r>
                        <a:rPr lang="de-DE" dirty="0"/>
                        <a:t>P</a:t>
                      </a:r>
                      <a:endParaRPr lang="x-none" dirty="0"/>
                    </a:p>
                  </a:txBody>
                  <a:tcPr/>
                </a:tc>
                <a:tc>
                  <a:txBody>
                    <a:bodyPr/>
                    <a:lstStyle/>
                    <a:p>
                      <a:pPr algn="ctr"/>
                      <a:r>
                        <a:rPr lang="de-DE" dirty="0"/>
                        <a:t>0</a:t>
                      </a:r>
                      <a:endParaRPr lang="x-none" dirty="0"/>
                    </a:p>
                  </a:txBody>
                  <a:tcPr/>
                </a:tc>
                <a:tc>
                  <a:txBody>
                    <a:bodyPr/>
                    <a:lstStyle/>
                    <a:p>
                      <a:pPr algn="ctr"/>
                      <a:r>
                        <a:rPr lang="de-DE" dirty="0"/>
                        <a:t>0</a:t>
                      </a:r>
                      <a:endParaRPr lang="x-none" dirty="0"/>
                    </a:p>
                  </a:txBody>
                  <a:tcPr/>
                </a:tc>
                <a:tc>
                  <a:txBody>
                    <a:bodyPr/>
                    <a:lstStyle/>
                    <a:p>
                      <a:pPr algn="ctr"/>
                      <a:r>
                        <a:rPr lang="de-DE" dirty="0"/>
                        <a:t>0</a:t>
                      </a:r>
                      <a:endParaRPr lang="x-none" dirty="0"/>
                    </a:p>
                  </a:txBody>
                  <a:tcPr/>
                </a:tc>
                <a:tc>
                  <a:txBody>
                    <a:bodyPr/>
                    <a:lstStyle/>
                    <a:p>
                      <a:pPr algn="ctr"/>
                      <a:r>
                        <a:rPr lang="de-DE" dirty="0"/>
                        <a:t>29</a:t>
                      </a:r>
                      <a:endParaRPr lang="x-none" dirty="0"/>
                    </a:p>
                  </a:txBody>
                  <a:tcPr/>
                </a:tc>
                <a:extLst>
                  <a:ext uri="{0D108BD9-81ED-4DB2-BD59-A6C34878D82A}">
                    <a16:rowId xmlns:a16="http://schemas.microsoft.com/office/drawing/2014/main" xmlns="" val="608877443"/>
                  </a:ext>
                </a:extLst>
              </a:tr>
            </a:tbl>
          </a:graphicData>
        </a:graphic>
      </p:graphicFrame>
    </p:spTree>
    <p:extLst>
      <p:ext uri="{BB962C8B-B14F-4D97-AF65-F5344CB8AC3E}">
        <p14:creationId xmlns:p14="http://schemas.microsoft.com/office/powerpoint/2010/main" xmlns="" val="2140337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0C598EDF-6937-073F-38DC-F36199636177}"/>
              </a:ext>
            </a:extLst>
          </p:cNvPr>
          <p:cNvSpPr>
            <a:spLocks noGrp="1"/>
          </p:cNvSpPr>
          <p:nvPr>
            <p:ph type="title"/>
          </p:nvPr>
        </p:nvSpPr>
        <p:spPr/>
        <p:txBody>
          <a:bodyPr/>
          <a:lstStyle/>
          <a:p>
            <a:r>
              <a:rPr lang="de-DE" dirty="0"/>
              <a:t>Le </a:t>
            </a:r>
            <a:r>
              <a:rPr lang="de-DE" dirty="0" err="1"/>
              <a:t>contexte</a:t>
            </a:r>
            <a:r>
              <a:rPr lang="de-DE" dirty="0"/>
              <a:t> </a:t>
            </a:r>
            <a:r>
              <a:rPr lang="de-DE" dirty="0" err="1"/>
              <a:t>actuel</a:t>
            </a:r>
            <a:endParaRPr lang="x-none" dirty="0"/>
          </a:p>
        </p:txBody>
      </p:sp>
      <p:sp>
        <p:nvSpPr>
          <p:cNvPr id="3" name="Inhaltsplatzhalter 2">
            <a:extLst>
              <a:ext uri="{FF2B5EF4-FFF2-40B4-BE49-F238E27FC236}">
                <a16:creationId xmlns:a16="http://schemas.microsoft.com/office/drawing/2014/main" xmlns="" id="{23DC5C27-CF48-73B9-1E8A-589A1563A06B}"/>
              </a:ext>
            </a:extLst>
          </p:cNvPr>
          <p:cNvSpPr>
            <a:spLocks noGrp="1"/>
          </p:cNvSpPr>
          <p:nvPr>
            <p:ph idx="1"/>
          </p:nvPr>
        </p:nvSpPr>
        <p:spPr>
          <a:xfrm>
            <a:off x="184727" y="1825625"/>
            <a:ext cx="11868728" cy="4351338"/>
          </a:xfrm>
        </p:spPr>
        <p:txBody>
          <a:bodyPr>
            <a:normAutofit fontScale="92500" lnSpcReduction="10000"/>
          </a:bodyPr>
          <a:lstStyle/>
          <a:p>
            <a:r>
              <a:rPr lang="x-none" b="0" i="0" dirty="0">
                <a:solidFill>
                  <a:srgbClr val="545454"/>
                </a:solidFill>
                <a:effectLst/>
                <a:latin typeface="Roboto" panose="02000000000000000000" pitchFamily="2" charset="0"/>
              </a:rPr>
              <a:t>29.08.2022</a:t>
            </a:r>
            <a:r>
              <a:rPr lang="de-DE" b="0" i="0" dirty="0">
                <a:solidFill>
                  <a:srgbClr val="545454"/>
                </a:solidFill>
                <a:effectLst/>
                <a:latin typeface="Roboto" panose="02000000000000000000" pitchFamily="2" charset="0"/>
              </a:rPr>
              <a:t>: </a:t>
            </a:r>
            <a:r>
              <a:rPr lang="de-DE" b="0" i="0" dirty="0" err="1">
                <a:solidFill>
                  <a:srgbClr val="545454"/>
                </a:solidFill>
                <a:effectLst/>
                <a:latin typeface="Roboto" panose="02000000000000000000" pitchFamily="2" charset="0"/>
              </a:rPr>
              <a:t>les</a:t>
            </a:r>
            <a:r>
              <a:rPr lang="de-DE" b="0" i="0" dirty="0">
                <a:solidFill>
                  <a:srgbClr val="545454"/>
                </a:solidFill>
                <a:effectLst/>
                <a:latin typeface="Roboto" panose="02000000000000000000" pitchFamily="2" charset="0"/>
              </a:rPr>
              <a:t> </a:t>
            </a:r>
            <a:r>
              <a:rPr lang="de-DE" b="0" i="0" dirty="0" err="1">
                <a:solidFill>
                  <a:srgbClr val="545454"/>
                </a:solidFill>
                <a:effectLst/>
                <a:latin typeface="Roboto" panose="02000000000000000000" pitchFamily="2" charset="0"/>
              </a:rPr>
              <a:t>fabricants</a:t>
            </a:r>
            <a:r>
              <a:rPr lang="de-DE" b="0" i="0" dirty="0">
                <a:solidFill>
                  <a:srgbClr val="545454"/>
                </a:solidFill>
                <a:effectLst/>
                <a:latin typeface="Roboto" panose="02000000000000000000" pitchFamily="2" charset="0"/>
              </a:rPr>
              <a:t> </a:t>
            </a:r>
            <a:r>
              <a:rPr lang="de-DE" b="0" i="0" dirty="0" err="1">
                <a:solidFill>
                  <a:srgbClr val="545454"/>
                </a:solidFill>
                <a:effectLst/>
                <a:latin typeface="Roboto" panose="02000000000000000000" pitchFamily="2" charset="0"/>
              </a:rPr>
              <a:t>européens</a:t>
            </a:r>
            <a:r>
              <a:rPr lang="de-DE" b="0" i="0" dirty="0">
                <a:solidFill>
                  <a:srgbClr val="545454"/>
                </a:solidFill>
                <a:effectLst/>
                <a:latin typeface="Roboto" panose="02000000000000000000" pitchFamily="2" charset="0"/>
              </a:rPr>
              <a:t> </a:t>
            </a:r>
            <a:r>
              <a:rPr lang="de-DE" b="0" i="0" dirty="0" err="1">
                <a:solidFill>
                  <a:srgbClr val="545454"/>
                </a:solidFill>
                <a:effectLst/>
                <a:latin typeface="Roboto" panose="02000000000000000000" pitchFamily="2" charset="0"/>
              </a:rPr>
              <a:t>d'engrais</a:t>
            </a:r>
            <a:r>
              <a:rPr lang="de-DE" b="0" i="0" dirty="0">
                <a:solidFill>
                  <a:srgbClr val="545454"/>
                </a:solidFill>
                <a:effectLst/>
                <a:latin typeface="Roboto" panose="02000000000000000000" pitchFamily="2" charset="0"/>
              </a:rPr>
              <a:t> </a:t>
            </a:r>
            <a:r>
              <a:rPr lang="fr-FR" b="0" i="0" dirty="0">
                <a:solidFill>
                  <a:srgbClr val="545454"/>
                </a:solidFill>
                <a:effectLst/>
                <a:latin typeface="Roboto" panose="02000000000000000000" pitchFamily="2" charset="0"/>
              </a:rPr>
              <a:t>demandent de l'aide de la Commission européenne</a:t>
            </a:r>
          </a:p>
          <a:p>
            <a:pPr lvl="1"/>
            <a:r>
              <a:rPr lang="fr-FR" b="0" i="0" dirty="0">
                <a:solidFill>
                  <a:srgbClr val="545454"/>
                </a:solidFill>
                <a:effectLst/>
                <a:latin typeface="Roboto" panose="02000000000000000000" pitchFamily="2" charset="0"/>
              </a:rPr>
              <a:t>Réduction ou fermeture de la plupart des usines européennes d'engrais (-70 %)</a:t>
            </a:r>
          </a:p>
          <a:p>
            <a:pPr lvl="1"/>
            <a:r>
              <a:rPr lang="fr-FR" b="0" i="0" dirty="0">
                <a:solidFill>
                  <a:srgbClr val="545454"/>
                </a:solidFill>
                <a:effectLst/>
                <a:latin typeface="Roboto" panose="02000000000000000000" pitchFamily="2" charset="0"/>
              </a:rPr>
              <a:t>Coût du gaz naturel 8 à 10 fois plus élevé en Europe qu'aux États-Unis</a:t>
            </a:r>
            <a:r>
              <a:rPr lang="fr-FR" dirty="0">
                <a:solidFill>
                  <a:srgbClr val="545454"/>
                </a:solidFill>
                <a:latin typeface="Roboto" panose="02000000000000000000" pitchFamily="2" charset="0"/>
              </a:rPr>
              <a:t> (ou autre pays)</a:t>
            </a:r>
          </a:p>
          <a:p>
            <a:pPr lvl="1"/>
            <a:r>
              <a:rPr lang="fr-FR" dirty="0">
                <a:solidFill>
                  <a:srgbClr val="545454"/>
                </a:solidFill>
                <a:latin typeface="Roboto" panose="02000000000000000000" pitchFamily="2" charset="0"/>
              </a:rPr>
              <a:t>15 fois le niveau d'avant-guerre</a:t>
            </a:r>
          </a:p>
          <a:p>
            <a:pPr marL="457200" lvl="1" indent="0">
              <a:buNone/>
            </a:pPr>
            <a:endParaRPr lang="fr-FR" b="0" i="0" dirty="0">
              <a:solidFill>
                <a:srgbClr val="545454"/>
              </a:solidFill>
              <a:effectLst/>
              <a:latin typeface="Roboto" panose="02000000000000000000" pitchFamily="2" charset="0"/>
            </a:endParaRPr>
          </a:p>
          <a:p>
            <a:pPr marL="0" indent="0">
              <a:buNone/>
            </a:pPr>
            <a:endParaRPr lang="fr-FR" b="0" i="0" dirty="0">
              <a:solidFill>
                <a:srgbClr val="545454"/>
              </a:solidFill>
              <a:effectLst/>
              <a:latin typeface="Roboto" panose="02000000000000000000" pitchFamily="2" charset="0"/>
            </a:endParaRPr>
          </a:p>
          <a:p>
            <a:pPr marL="0" indent="0" algn="ctr">
              <a:buNone/>
            </a:pPr>
            <a:r>
              <a:rPr lang="fr-FR" b="0" i="0" dirty="0">
                <a:solidFill>
                  <a:srgbClr val="545454"/>
                </a:solidFill>
                <a:effectLst/>
                <a:latin typeface="Roboto" panose="02000000000000000000" pitchFamily="2" charset="0"/>
              </a:rPr>
              <a:t>Conséquences:</a:t>
            </a:r>
          </a:p>
          <a:p>
            <a:pPr algn="ctr">
              <a:buFont typeface="Wingdings" panose="05000000000000000000" pitchFamily="2" charset="2"/>
              <a:buChar char="Ø"/>
            </a:pPr>
            <a:r>
              <a:rPr lang="fr-FR" dirty="0">
                <a:solidFill>
                  <a:srgbClr val="545454"/>
                </a:solidFill>
                <a:latin typeface="Roboto" panose="02000000000000000000" pitchFamily="2" charset="0"/>
              </a:rPr>
              <a:t>plus de prévisibilité et de certitude pour les investissements et les développements futurs</a:t>
            </a:r>
            <a:r>
              <a:rPr lang="fr-FR" dirty="0"/>
              <a:t>. </a:t>
            </a:r>
          </a:p>
          <a:p>
            <a:pPr algn="ctr">
              <a:buFont typeface="Wingdings" panose="05000000000000000000" pitchFamily="2" charset="2"/>
              <a:buChar char="Ø"/>
            </a:pPr>
            <a:r>
              <a:rPr lang="fr-FR" dirty="0">
                <a:solidFill>
                  <a:srgbClr val="545454"/>
                </a:solidFill>
                <a:latin typeface="Roboto" panose="02000000000000000000" pitchFamily="2" charset="0"/>
              </a:rPr>
              <a:t>fermeture d'usines et </a:t>
            </a:r>
            <a:r>
              <a:rPr lang="fr-FR" u="sng" dirty="0">
                <a:solidFill>
                  <a:srgbClr val="545454"/>
                </a:solidFill>
                <a:latin typeface="Roboto" panose="02000000000000000000" pitchFamily="2" charset="0"/>
              </a:rPr>
              <a:t>délocalisation</a:t>
            </a:r>
            <a:r>
              <a:rPr lang="fr-FR" dirty="0">
                <a:solidFill>
                  <a:srgbClr val="545454"/>
                </a:solidFill>
                <a:latin typeface="Roboto" panose="02000000000000000000" pitchFamily="2" charset="0"/>
              </a:rPr>
              <a:t> d'emplois hors d'Europe.</a:t>
            </a:r>
            <a:endParaRPr lang="de-DE" dirty="0">
              <a:solidFill>
                <a:srgbClr val="545454"/>
              </a:solidFill>
              <a:latin typeface="Roboto" panose="02000000000000000000" pitchFamily="2" charset="0"/>
            </a:endParaRPr>
          </a:p>
          <a:p>
            <a:pPr>
              <a:buFont typeface="Wingdings" panose="05000000000000000000" pitchFamily="2" charset="2"/>
              <a:buChar char="Ø"/>
            </a:pPr>
            <a:endParaRPr lang="x-none" dirty="0"/>
          </a:p>
        </p:txBody>
      </p:sp>
      <p:pic>
        <p:nvPicPr>
          <p:cNvPr id="6" name="Grafik 5">
            <a:extLst>
              <a:ext uri="{FF2B5EF4-FFF2-40B4-BE49-F238E27FC236}">
                <a16:creationId xmlns:a16="http://schemas.microsoft.com/office/drawing/2014/main" xmlns="" id="{E708BC14-FA09-0B75-863D-980B42467067}"/>
              </a:ext>
            </a:extLst>
          </p:cNvPr>
          <p:cNvPicPr>
            <a:picLocks noChangeAspect="1"/>
          </p:cNvPicPr>
          <p:nvPr/>
        </p:nvPicPr>
        <p:blipFill>
          <a:blip r:embed="rId2"/>
          <a:stretch>
            <a:fillRect/>
          </a:stretch>
        </p:blipFill>
        <p:spPr>
          <a:xfrm>
            <a:off x="8304362" y="230188"/>
            <a:ext cx="3316672" cy="1423824"/>
          </a:xfrm>
          <a:prstGeom prst="rect">
            <a:avLst/>
          </a:prstGeom>
        </p:spPr>
      </p:pic>
    </p:spTree>
    <p:extLst>
      <p:ext uri="{BB962C8B-B14F-4D97-AF65-F5344CB8AC3E}">
        <p14:creationId xmlns:p14="http://schemas.microsoft.com/office/powerpoint/2010/main" xmlns="" val="5413223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CDBF02EF-FC62-2FBC-DF32-46CA529725E5}"/>
              </a:ext>
            </a:extLst>
          </p:cNvPr>
          <p:cNvSpPr>
            <a:spLocks noGrp="1"/>
          </p:cNvSpPr>
          <p:nvPr>
            <p:ph type="title"/>
          </p:nvPr>
        </p:nvSpPr>
        <p:spPr>
          <a:xfrm>
            <a:off x="69012" y="130250"/>
            <a:ext cx="11959086" cy="1325563"/>
          </a:xfrm>
        </p:spPr>
        <p:txBody>
          <a:bodyPr/>
          <a:lstStyle/>
          <a:p>
            <a:pPr algn="ctr"/>
            <a:r>
              <a:rPr lang="de-DE" dirty="0"/>
              <a:t>CULTAN </a:t>
            </a:r>
            <a:r>
              <a:rPr lang="en-US" dirty="0"/>
              <a:t>«Controlled Uptake Long Term Ammonium Nutrition»</a:t>
            </a:r>
            <a:endParaRPr lang="x-none" dirty="0"/>
          </a:p>
        </p:txBody>
      </p:sp>
      <p:pic>
        <p:nvPicPr>
          <p:cNvPr id="2050" name="Picture 2" descr="Injection method of fertilization (Cultan technology)">
            <a:extLst>
              <a:ext uri="{FF2B5EF4-FFF2-40B4-BE49-F238E27FC236}">
                <a16:creationId xmlns:a16="http://schemas.microsoft.com/office/drawing/2014/main" xmlns="" id="{3FA00321-0356-47C1-0127-5C5E10FB9C72}"/>
              </a:ext>
            </a:extLst>
          </p:cNvPr>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8054684" y="2209235"/>
            <a:ext cx="3815449" cy="284263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feld 3">
            <a:extLst>
              <a:ext uri="{FF2B5EF4-FFF2-40B4-BE49-F238E27FC236}">
                <a16:creationId xmlns:a16="http://schemas.microsoft.com/office/drawing/2014/main" xmlns="" id="{6507CDFA-C4D8-4C0D-7E50-554F5AD2AA48}"/>
              </a:ext>
            </a:extLst>
          </p:cNvPr>
          <p:cNvSpPr txBox="1"/>
          <p:nvPr/>
        </p:nvSpPr>
        <p:spPr>
          <a:xfrm>
            <a:off x="163902" y="1455813"/>
            <a:ext cx="7468088" cy="2031325"/>
          </a:xfrm>
          <a:prstGeom prst="rect">
            <a:avLst/>
          </a:prstGeom>
          <a:noFill/>
        </p:spPr>
        <p:txBody>
          <a:bodyPr wrap="square" rtlCol="0">
            <a:spAutoFit/>
          </a:bodyPr>
          <a:lstStyle/>
          <a:p>
            <a:r>
              <a:rPr lang="fr-BE" dirty="0"/>
              <a:t>Fertilisation de dépôt (sous forme d’ammonium)</a:t>
            </a:r>
          </a:p>
          <a:p>
            <a:pPr marL="285750" indent="-285750">
              <a:buFont typeface="Arial" panose="020B0604020202020204" pitchFamily="34" charset="0"/>
              <a:buChar char="•"/>
            </a:pPr>
            <a:r>
              <a:rPr lang="fr-FR" dirty="0"/>
              <a:t>Épandage dans de bonnes conditions</a:t>
            </a:r>
          </a:p>
          <a:p>
            <a:pPr marL="285750" indent="-285750">
              <a:buFont typeface="Arial" panose="020B0604020202020204" pitchFamily="34" charset="0"/>
              <a:buChar char="•"/>
            </a:pPr>
            <a:r>
              <a:rPr lang="fr-FR" dirty="0"/>
              <a:t>libération plus lente</a:t>
            </a:r>
          </a:p>
          <a:p>
            <a:pPr marL="285750" indent="-285750">
              <a:buFont typeface="Arial" panose="020B0604020202020204" pitchFamily="34" charset="0"/>
              <a:buChar char="•"/>
            </a:pPr>
            <a:r>
              <a:rPr lang="fr-FR" dirty="0"/>
              <a:t>Possibilité de fertiliser pour 2 coupes (ex: première et deuxième coupe)</a:t>
            </a:r>
          </a:p>
          <a:p>
            <a:pPr marL="285750" indent="-285750">
              <a:buFont typeface="Arial" panose="020B0604020202020204" pitchFamily="34" charset="0"/>
              <a:buChar char="•"/>
            </a:pPr>
            <a:r>
              <a:rPr lang="fr-FR" u="sng" dirty="0"/>
              <a:t>moins de pertes</a:t>
            </a:r>
            <a:r>
              <a:rPr lang="fr-FR" dirty="0"/>
              <a:t> : possibilité de réduire la fertilisation azotée (-20%)</a:t>
            </a:r>
          </a:p>
          <a:p>
            <a:pPr marL="285750" indent="-285750">
              <a:buFont typeface="Arial" panose="020B0604020202020204" pitchFamily="34" charset="0"/>
              <a:buChar char="•"/>
            </a:pPr>
            <a:r>
              <a:rPr lang="fr-FR" dirty="0"/>
              <a:t>Compenser le surcoût de l'épandage en économisant sur la quantité d'engrais</a:t>
            </a:r>
            <a:endParaRPr lang="fr-BE" dirty="0"/>
          </a:p>
        </p:txBody>
      </p:sp>
      <p:sp>
        <p:nvSpPr>
          <p:cNvPr id="6" name="Textfeld 5">
            <a:extLst>
              <a:ext uri="{FF2B5EF4-FFF2-40B4-BE49-F238E27FC236}">
                <a16:creationId xmlns:a16="http://schemas.microsoft.com/office/drawing/2014/main" xmlns="" id="{8528544F-12E3-A9E5-686C-EE6705C2DCD8}"/>
              </a:ext>
            </a:extLst>
          </p:cNvPr>
          <p:cNvSpPr txBox="1"/>
          <p:nvPr/>
        </p:nvSpPr>
        <p:spPr>
          <a:xfrm>
            <a:off x="69012" y="3518784"/>
            <a:ext cx="7985672" cy="3139321"/>
          </a:xfrm>
          <a:prstGeom prst="rect">
            <a:avLst/>
          </a:prstGeom>
          <a:noFill/>
          <a:ln>
            <a:solidFill>
              <a:schemeClr val="bg2">
                <a:lumMod val="75000"/>
              </a:schemeClr>
            </a:solidFill>
          </a:ln>
        </p:spPr>
        <p:txBody>
          <a:bodyPr wrap="square">
            <a:spAutoFit/>
          </a:bodyPr>
          <a:lstStyle/>
          <a:p>
            <a:pPr marL="0" indent="0" algn="ctr">
              <a:buNone/>
            </a:pPr>
            <a:r>
              <a:rPr lang="fr-BE" dirty="0"/>
              <a:t>Rendement visé pour la première et deuxième coupe : 8 tonnes de MS</a:t>
            </a:r>
          </a:p>
          <a:p>
            <a:pPr marL="0" indent="0" algn="ctr">
              <a:buNone/>
            </a:pPr>
            <a:r>
              <a:rPr lang="fr-BE" dirty="0"/>
              <a:t>25 kg N/t de MS (silo)</a:t>
            </a:r>
          </a:p>
          <a:p>
            <a:pPr marL="0" indent="0">
              <a:buNone/>
            </a:pPr>
            <a:r>
              <a:rPr lang="fr-BE" dirty="0"/>
              <a:t>=&gt; 200 kg N/ha à fertiliser avant la première coupe</a:t>
            </a:r>
          </a:p>
          <a:p>
            <a:r>
              <a:rPr lang="fr-BE" dirty="0"/>
              <a:t>Premier et deuxième apport de lisier (2 *15 m</a:t>
            </a:r>
            <a:r>
              <a:rPr lang="fr-BE" baseline="30000" dirty="0"/>
              <a:t>3</a:t>
            </a:r>
            <a:r>
              <a:rPr lang="fr-BE" dirty="0"/>
              <a:t>/ha) = 30 * 3,5 kg N * 0,7 </a:t>
            </a:r>
          </a:p>
          <a:p>
            <a:pPr>
              <a:buFont typeface="Symbol" panose="05050102010706020507" pitchFamily="18" charset="2"/>
              <a:buChar char="Þ"/>
            </a:pPr>
            <a:r>
              <a:rPr lang="fr-BE" dirty="0"/>
              <a:t> 74 kg N/ha</a:t>
            </a:r>
          </a:p>
          <a:p>
            <a:r>
              <a:rPr lang="fr-BE" b="1" dirty="0"/>
              <a:t>Complément d'engrais liquide CULTAN: (200 – (74+37)) = 89 kg N/ha </a:t>
            </a:r>
          </a:p>
          <a:p>
            <a:r>
              <a:rPr lang="fr-BE" b="1" dirty="0"/>
              <a:t>(-20% = 72 kg N)</a:t>
            </a:r>
          </a:p>
          <a:p>
            <a:r>
              <a:rPr lang="fr-BE" dirty="0"/>
              <a:t>Troisième apport de lisier en mai (15 m</a:t>
            </a:r>
            <a:r>
              <a:rPr lang="fr-BE" baseline="30000" dirty="0"/>
              <a:t>3</a:t>
            </a:r>
            <a:r>
              <a:rPr lang="fr-BE" dirty="0"/>
              <a:t>/ha) = 20 * 3,5 kg N * 0,7 </a:t>
            </a:r>
          </a:p>
          <a:p>
            <a:pPr>
              <a:buFont typeface="Symbol" panose="05050102010706020507" pitchFamily="18" charset="2"/>
              <a:buChar char="Þ"/>
            </a:pPr>
            <a:r>
              <a:rPr lang="fr-BE" dirty="0"/>
              <a:t> 37 kg N/ha</a:t>
            </a:r>
          </a:p>
          <a:p>
            <a:pPr>
              <a:buFont typeface="Symbol" panose="05050102010706020507" pitchFamily="18" charset="2"/>
              <a:buChar char="Þ"/>
            </a:pPr>
            <a:endParaRPr lang="fr-BE" dirty="0"/>
          </a:p>
          <a:p>
            <a:r>
              <a:rPr lang="fr-BE" dirty="0"/>
              <a:t>Apport de lisier en Juin/Juillet et/ou Septembre</a:t>
            </a:r>
          </a:p>
        </p:txBody>
      </p:sp>
      <p:graphicFrame>
        <p:nvGraphicFramePr>
          <p:cNvPr id="7" name="Tabelle 4">
            <a:extLst>
              <a:ext uri="{FF2B5EF4-FFF2-40B4-BE49-F238E27FC236}">
                <a16:creationId xmlns:a16="http://schemas.microsoft.com/office/drawing/2014/main" xmlns="" id="{D2BF4650-CA66-673C-34FB-1A80A410E578}"/>
              </a:ext>
            </a:extLst>
          </p:cNvPr>
          <p:cNvGraphicFramePr>
            <a:graphicFrameLocks noGrp="1"/>
          </p:cNvGraphicFramePr>
          <p:nvPr>
            <p:extLst>
              <p:ext uri="{D42A27DB-BD31-4B8C-83A1-F6EECF244321}">
                <p14:modId xmlns:p14="http://schemas.microsoft.com/office/powerpoint/2010/main" xmlns="" val="484773070"/>
              </p:ext>
            </p:extLst>
          </p:nvPr>
        </p:nvGraphicFramePr>
        <p:xfrm>
          <a:off x="7362612" y="5570418"/>
          <a:ext cx="4639607" cy="1112520"/>
        </p:xfrm>
        <a:graphic>
          <a:graphicData uri="http://schemas.openxmlformats.org/drawingml/2006/table">
            <a:tbl>
              <a:tblPr firstRow="1" bandRow="1">
                <a:tableStyleId>{5C22544A-7EE6-4342-B048-85BDC9FD1C3A}</a:tableStyleId>
              </a:tblPr>
              <a:tblGrid>
                <a:gridCol w="1333669">
                  <a:extLst>
                    <a:ext uri="{9D8B030D-6E8A-4147-A177-3AD203B41FA5}">
                      <a16:colId xmlns:a16="http://schemas.microsoft.com/office/drawing/2014/main" xmlns="" val="4185785470"/>
                    </a:ext>
                  </a:extLst>
                </a:gridCol>
                <a:gridCol w="1063070">
                  <a:extLst>
                    <a:ext uri="{9D8B030D-6E8A-4147-A177-3AD203B41FA5}">
                      <a16:colId xmlns:a16="http://schemas.microsoft.com/office/drawing/2014/main" xmlns="" val="855451855"/>
                    </a:ext>
                  </a:extLst>
                </a:gridCol>
                <a:gridCol w="1173193">
                  <a:extLst>
                    <a:ext uri="{9D8B030D-6E8A-4147-A177-3AD203B41FA5}">
                      <a16:colId xmlns:a16="http://schemas.microsoft.com/office/drawing/2014/main" xmlns="" val="1301936288"/>
                    </a:ext>
                  </a:extLst>
                </a:gridCol>
                <a:gridCol w="1069675">
                  <a:extLst>
                    <a:ext uri="{9D8B030D-6E8A-4147-A177-3AD203B41FA5}">
                      <a16:colId xmlns:a16="http://schemas.microsoft.com/office/drawing/2014/main" xmlns="" val="1022356312"/>
                    </a:ext>
                  </a:extLst>
                </a:gridCol>
              </a:tblGrid>
              <a:tr h="370840">
                <a:tc>
                  <a:txBody>
                    <a:bodyPr/>
                    <a:lstStyle/>
                    <a:p>
                      <a:pPr algn="ctr"/>
                      <a:endParaRPr lang="x-none" dirty="0"/>
                    </a:p>
                  </a:txBody>
                  <a:tcPr/>
                </a:tc>
                <a:tc>
                  <a:txBody>
                    <a:bodyPr/>
                    <a:lstStyle/>
                    <a:p>
                      <a:pPr algn="ctr"/>
                      <a:r>
                        <a:rPr lang="de-DE" dirty="0"/>
                        <a:t>AS (l/ha) </a:t>
                      </a:r>
                      <a:endParaRPr lang="x-none" dirty="0"/>
                    </a:p>
                  </a:txBody>
                  <a:tcPr/>
                </a:tc>
                <a:tc>
                  <a:txBody>
                    <a:bodyPr/>
                    <a:lstStyle/>
                    <a:p>
                      <a:pPr algn="ctr"/>
                      <a:r>
                        <a:rPr lang="de-DE" dirty="0"/>
                        <a:t>AHS (l/ha)</a:t>
                      </a:r>
                      <a:endParaRPr lang="x-none" dirty="0"/>
                    </a:p>
                  </a:txBody>
                  <a:tcPr/>
                </a:tc>
                <a:tc>
                  <a:txBody>
                    <a:bodyPr/>
                    <a:lstStyle/>
                    <a:p>
                      <a:pPr algn="ctr"/>
                      <a:r>
                        <a:rPr lang="de-DE" dirty="0"/>
                        <a:t>AH (l/ha)</a:t>
                      </a:r>
                      <a:endParaRPr lang="x-none" dirty="0"/>
                    </a:p>
                  </a:txBody>
                  <a:tcPr/>
                </a:tc>
                <a:extLst>
                  <a:ext uri="{0D108BD9-81ED-4DB2-BD59-A6C34878D82A}">
                    <a16:rowId xmlns:a16="http://schemas.microsoft.com/office/drawing/2014/main" xmlns="" val="2640164773"/>
                  </a:ext>
                </a:extLst>
              </a:tr>
              <a:tr h="370840">
                <a:tc>
                  <a:txBody>
                    <a:bodyPr/>
                    <a:lstStyle/>
                    <a:p>
                      <a:pPr algn="ctr"/>
                      <a:r>
                        <a:rPr lang="de-DE" dirty="0"/>
                        <a:t>89 kg N</a:t>
                      </a:r>
                      <a:endParaRPr lang="x-none" dirty="0"/>
                    </a:p>
                  </a:txBody>
                  <a:tcPr/>
                </a:tc>
                <a:tc>
                  <a:txBody>
                    <a:bodyPr/>
                    <a:lstStyle/>
                    <a:p>
                      <a:pPr algn="ctr"/>
                      <a:r>
                        <a:rPr lang="de-DE" dirty="0"/>
                        <a:t>890</a:t>
                      </a:r>
                      <a:endParaRPr lang="x-none" dirty="0"/>
                    </a:p>
                  </a:txBody>
                  <a:tcPr/>
                </a:tc>
                <a:tc>
                  <a:txBody>
                    <a:bodyPr/>
                    <a:lstStyle/>
                    <a:p>
                      <a:pPr algn="ctr"/>
                      <a:r>
                        <a:rPr lang="de-DE" dirty="0"/>
                        <a:t>370</a:t>
                      </a:r>
                      <a:endParaRPr lang="x-none" dirty="0"/>
                    </a:p>
                  </a:txBody>
                  <a:tcPr/>
                </a:tc>
                <a:tc>
                  <a:txBody>
                    <a:bodyPr/>
                    <a:lstStyle/>
                    <a:p>
                      <a:pPr algn="ctr"/>
                      <a:r>
                        <a:rPr lang="de-DE" dirty="0"/>
                        <a:t>247</a:t>
                      </a:r>
                      <a:endParaRPr lang="x-none" dirty="0"/>
                    </a:p>
                  </a:txBody>
                  <a:tcPr/>
                </a:tc>
                <a:extLst>
                  <a:ext uri="{0D108BD9-81ED-4DB2-BD59-A6C34878D82A}">
                    <a16:rowId xmlns:a16="http://schemas.microsoft.com/office/drawing/2014/main" xmlns="" val="914854373"/>
                  </a:ext>
                </a:extLst>
              </a:tr>
              <a:tr h="370840">
                <a:tc>
                  <a:txBody>
                    <a:bodyPr/>
                    <a:lstStyle/>
                    <a:p>
                      <a:pPr algn="ctr"/>
                      <a:r>
                        <a:rPr lang="de-DE" dirty="0"/>
                        <a:t>72 kg N </a:t>
                      </a:r>
                      <a:r>
                        <a:rPr lang="de-DE" sz="1100" dirty="0"/>
                        <a:t>(-20%)</a:t>
                      </a:r>
                      <a:endParaRPr lang="x-none" dirty="0"/>
                    </a:p>
                  </a:txBody>
                  <a:tcPr/>
                </a:tc>
                <a:tc>
                  <a:txBody>
                    <a:bodyPr/>
                    <a:lstStyle/>
                    <a:p>
                      <a:pPr algn="ctr"/>
                      <a:r>
                        <a:rPr lang="de-DE" dirty="0"/>
                        <a:t>712</a:t>
                      </a:r>
                      <a:endParaRPr lang="x-none" dirty="0"/>
                    </a:p>
                  </a:txBody>
                  <a:tcPr/>
                </a:tc>
                <a:tc>
                  <a:txBody>
                    <a:bodyPr/>
                    <a:lstStyle/>
                    <a:p>
                      <a:pPr algn="ctr"/>
                      <a:r>
                        <a:rPr lang="de-DE" dirty="0"/>
                        <a:t>296</a:t>
                      </a:r>
                      <a:endParaRPr lang="x-none" dirty="0"/>
                    </a:p>
                  </a:txBody>
                  <a:tcPr/>
                </a:tc>
                <a:tc>
                  <a:txBody>
                    <a:bodyPr/>
                    <a:lstStyle/>
                    <a:p>
                      <a:pPr algn="ctr"/>
                      <a:r>
                        <a:rPr lang="de-DE" dirty="0"/>
                        <a:t>198</a:t>
                      </a:r>
                      <a:endParaRPr lang="x-none" dirty="0"/>
                    </a:p>
                  </a:txBody>
                  <a:tcPr/>
                </a:tc>
                <a:extLst>
                  <a:ext uri="{0D108BD9-81ED-4DB2-BD59-A6C34878D82A}">
                    <a16:rowId xmlns:a16="http://schemas.microsoft.com/office/drawing/2014/main" xmlns="" val="2418115833"/>
                  </a:ext>
                </a:extLst>
              </a:tr>
            </a:tbl>
          </a:graphicData>
        </a:graphic>
      </p:graphicFrame>
      <p:sp>
        <p:nvSpPr>
          <p:cNvPr id="8" name="Textfeld 7">
            <a:extLst>
              <a:ext uri="{FF2B5EF4-FFF2-40B4-BE49-F238E27FC236}">
                <a16:creationId xmlns:a16="http://schemas.microsoft.com/office/drawing/2014/main" xmlns="" id="{33907370-47C1-295A-5C84-5601C0B5149E}"/>
              </a:ext>
            </a:extLst>
          </p:cNvPr>
          <p:cNvSpPr txBox="1"/>
          <p:nvPr/>
        </p:nvSpPr>
        <p:spPr>
          <a:xfrm>
            <a:off x="8054684" y="1690688"/>
            <a:ext cx="3177088" cy="369332"/>
          </a:xfrm>
          <a:prstGeom prst="rect">
            <a:avLst/>
          </a:prstGeom>
          <a:noFill/>
        </p:spPr>
        <p:txBody>
          <a:bodyPr wrap="none" rtlCol="0">
            <a:spAutoFit/>
          </a:bodyPr>
          <a:lstStyle/>
          <a:p>
            <a:r>
              <a:rPr lang="de-DE" dirty="0" err="1"/>
              <a:t>Duport</a:t>
            </a:r>
            <a:r>
              <a:rPr lang="de-DE" dirty="0"/>
              <a:t> </a:t>
            </a:r>
            <a:r>
              <a:rPr lang="de-DE" dirty="0" err="1"/>
              <a:t>Liquilizer</a:t>
            </a:r>
            <a:r>
              <a:rPr lang="de-DE" dirty="0"/>
              <a:t>: 50 -1600 l/ha)</a:t>
            </a:r>
            <a:endParaRPr lang="x-none" dirty="0"/>
          </a:p>
        </p:txBody>
      </p:sp>
    </p:spTree>
    <p:extLst>
      <p:ext uri="{BB962C8B-B14F-4D97-AF65-F5344CB8AC3E}">
        <p14:creationId xmlns:p14="http://schemas.microsoft.com/office/powerpoint/2010/main" xmlns="" val="22223351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14624016-966F-2CAE-261D-60EBBE585BFA}"/>
              </a:ext>
            </a:extLst>
          </p:cNvPr>
          <p:cNvSpPr>
            <a:spLocks noGrp="1"/>
          </p:cNvSpPr>
          <p:nvPr>
            <p:ph type="title"/>
          </p:nvPr>
        </p:nvSpPr>
        <p:spPr/>
        <p:txBody>
          <a:bodyPr/>
          <a:lstStyle/>
          <a:p>
            <a:pPr algn="ctr"/>
            <a:r>
              <a:rPr lang="de-DE" dirty="0"/>
              <a:t>Pseudo-CULTAN</a:t>
            </a:r>
            <a:endParaRPr lang="x-none" dirty="0"/>
          </a:p>
        </p:txBody>
      </p:sp>
      <p:sp>
        <p:nvSpPr>
          <p:cNvPr id="4" name="Textfeld 3">
            <a:extLst>
              <a:ext uri="{FF2B5EF4-FFF2-40B4-BE49-F238E27FC236}">
                <a16:creationId xmlns:a16="http://schemas.microsoft.com/office/drawing/2014/main" xmlns="" id="{05774623-F637-C34B-E0A1-1E3289237CC4}"/>
              </a:ext>
            </a:extLst>
          </p:cNvPr>
          <p:cNvSpPr txBox="1"/>
          <p:nvPr/>
        </p:nvSpPr>
        <p:spPr>
          <a:xfrm>
            <a:off x="291191" y="1298052"/>
            <a:ext cx="7468088" cy="2031325"/>
          </a:xfrm>
          <a:prstGeom prst="rect">
            <a:avLst/>
          </a:prstGeom>
          <a:noFill/>
        </p:spPr>
        <p:txBody>
          <a:bodyPr wrap="square" rtlCol="0">
            <a:spAutoFit/>
          </a:bodyPr>
          <a:lstStyle/>
          <a:p>
            <a:r>
              <a:rPr lang="fr-BE" dirty="0"/>
              <a:t>Fertilisation </a:t>
            </a:r>
            <a:r>
              <a:rPr lang="fr-BE" strike="sngStrike" dirty="0"/>
              <a:t>de dépôt</a:t>
            </a:r>
          </a:p>
          <a:p>
            <a:pPr marL="285750" indent="-285750">
              <a:buFont typeface="Arial" panose="020B0604020202020204" pitchFamily="34" charset="0"/>
              <a:buChar char="•"/>
            </a:pPr>
            <a:r>
              <a:rPr lang="fr-FR" dirty="0"/>
              <a:t>Épandage précis sur toute la surface</a:t>
            </a:r>
          </a:p>
          <a:p>
            <a:pPr marL="285750" indent="-285750">
              <a:buFont typeface="Arial" panose="020B0604020202020204" pitchFamily="34" charset="0"/>
              <a:buChar char="•"/>
            </a:pPr>
            <a:r>
              <a:rPr lang="fr-FR" dirty="0"/>
              <a:t>Possibilité d'ajouter des oligo-éléments</a:t>
            </a:r>
          </a:p>
          <a:p>
            <a:pPr marL="285750" indent="-285750">
              <a:buFont typeface="Arial" panose="020B0604020202020204" pitchFamily="34" charset="0"/>
              <a:buChar char="•"/>
            </a:pPr>
            <a:r>
              <a:rPr lang="fr-FR" dirty="0"/>
              <a:t>Engrais et épandage à moindre coût</a:t>
            </a:r>
          </a:p>
          <a:p>
            <a:pPr marL="285750" indent="-285750">
              <a:buFont typeface="Arial" panose="020B0604020202020204" pitchFamily="34" charset="0"/>
              <a:buChar char="•"/>
            </a:pPr>
            <a:r>
              <a:rPr lang="fr-FR" dirty="0"/>
              <a:t>Minéralise </a:t>
            </a:r>
            <a:r>
              <a:rPr lang="fr-FR" u="sng" dirty="0"/>
              <a:t>très vite: r</a:t>
            </a:r>
            <a:r>
              <a:rPr lang="fr-FR" dirty="0"/>
              <a:t>isque d’accumulation de nitrate dans le fourrage en cas de surdosage</a:t>
            </a:r>
          </a:p>
          <a:p>
            <a:pPr marL="285750" indent="-285750">
              <a:buFont typeface="Arial" panose="020B0604020202020204" pitchFamily="34" charset="0"/>
              <a:buChar char="•"/>
            </a:pPr>
            <a:r>
              <a:rPr lang="fr-FR" u="sng" dirty="0"/>
              <a:t>Risque de pertes accrue (volatilisation et lessivage)</a:t>
            </a:r>
            <a:endParaRPr lang="fr-FR" dirty="0"/>
          </a:p>
        </p:txBody>
      </p:sp>
      <p:pic>
        <p:nvPicPr>
          <p:cNvPr id="6" name="Grafik 5">
            <a:extLst>
              <a:ext uri="{FF2B5EF4-FFF2-40B4-BE49-F238E27FC236}">
                <a16:creationId xmlns:a16="http://schemas.microsoft.com/office/drawing/2014/main" xmlns="" id="{346FB595-C4E8-A8C7-C011-89B8F342C7F5}"/>
              </a:ext>
            </a:extLst>
          </p:cNvPr>
          <p:cNvPicPr>
            <a:picLocks noChangeAspect="1"/>
          </p:cNvPicPr>
          <p:nvPr/>
        </p:nvPicPr>
        <p:blipFill>
          <a:blip r:embed="rId2"/>
          <a:stretch>
            <a:fillRect/>
          </a:stretch>
        </p:blipFill>
        <p:spPr>
          <a:xfrm>
            <a:off x="7631990" y="1270917"/>
            <a:ext cx="1076475" cy="1991003"/>
          </a:xfrm>
          <a:prstGeom prst="rect">
            <a:avLst/>
          </a:prstGeom>
        </p:spPr>
      </p:pic>
      <p:pic>
        <p:nvPicPr>
          <p:cNvPr id="8" name="Grafik 7">
            <a:extLst>
              <a:ext uri="{FF2B5EF4-FFF2-40B4-BE49-F238E27FC236}">
                <a16:creationId xmlns:a16="http://schemas.microsoft.com/office/drawing/2014/main" xmlns="" id="{78259EDF-57FA-DC14-43F6-6E608C17DCCD}"/>
              </a:ext>
            </a:extLst>
          </p:cNvPr>
          <p:cNvPicPr>
            <a:picLocks noChangeAspect="1"/>
          </p:cNvPicPr>
          <p:nvPr/>
        </p:nvPicPr>
        <p:blipFill>
          <a:blip r:embed="rId3"/>
          <a:stretch>
            <a:fillRect/>
          </a:stretch>
        </p:blipFill>
        <p:spPr>
          <a:xfrm>
            <a:off x="9102491" y="1258217"/>
            <a:ext cx="1667108" cy="2372056"/>
          </a:xfrm>
          <a:prstGeom prst="rect">
            <a:avLst/>
          </a:prstGeom>
        </p:spPr>
      </p:pic>
      <p:pic>
        <p:nvPicPr>
          <p:cNvPr id="10" name="Grafik 9" descr="Ein Bild, das Gras, draußen, Baum, Feld enthält.&#10;&#10;Automatisch generierte Beschreibung">
            <a:extLst>
              <a:ext uri="{FF2B5EF4-FFF2-40B4-BE49-F238E27FC236}">
                <a16:creationId xmlns:a16="http://schemas.microsoft.com/office/drawing/2014/main" xmlns="" id="{040D2104-4B8C-3385-1566-6EE8F11EE174}"/>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43921" y="3396208"/>
            <a:ext cx="4359564" cy="3269673"/>
          </a:xfrm>
          <a:prstGeom prst="rect">
            <a:avLst/>
          </a:prstGeom>
        </p:spPr>
      </p:pic>
      <p:cxnSp>
        <p:nvCxnSpPr>
          <p:cNvPr id="12" name="Gerader Verbinder 11">
            <a:extLst>
              <a:ext uri="{FF2B5EF4-FFF2-40B4-BE49-F238E27FC236}">
                <a16:creationId xmlns:a16="http://schemas.microsoft.com/office/drawing/2014/main" xmlns="" id="{AA74FAC0-8A75-F0CF-6278-42E11BEFB6D5}"/>
              </a:ext>
            </a:extLst>
          </p:cNvPr>
          <p:cNvCxnSpPr/>
          <p:nvPr/>
        </p:nvCxnSpPr>
        <p:spPr>
          <a:xfrm flipV="1">
            <a:off x="234484" y="3396208"/>
            <a:ext cx="4378037" cy="329507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14" name="Grafik 13">
            <a:extLst>
              <a:ext uri="{FF2B5EF4-FFF2-40B4-BE49-F238E27FC236}">
                <a16:creationId xmlns:a16="http://schemas.microsoft.com/office/drawing/2014/main" xmlns="" id="{F6482F54-0E3D-DEDA-A9FE-C70B4DCF2944}"/>
              </a:ext>
            </a:extLst>
          </p:cNvPr>
          <p:cNvPicPr>
            <a:picLocks noChangeAspect="1"/>
          </p:cNvPicPr>
          <p:nvPr/>
        </p:nvPicPr>
        <p:blipFill>
          <a:blip r:embed="rId5"/>
          <a:stretch>
            <a:fillRect/>
          </a:stretch>
        </p:blipFill>
        <p:spPr>
          <a:xfrm>
            <a:off x="10769599" y="565968"/>
            <a:ext cx="1343212" cy="6154009"/>
          </a:xfrm>
          <a:prstGeom prst="rect">
            <a:avLst/>
          </a:prstGeom>
        </p:spPr>
      </p:pic>
      <p:pic>
        <p:nvPicPr>
          <p:cNvPr id="16" name="Grafik 15">
            <a:extLst>
              <a:ext uri="{FF2B5EF4-FFF2-40B4-BE49-F238E27FC236}">
                <a16:creationId xmlns:a16="http://schemas.microsoft.com/office/drawing/2014/main" xmlns="" id="{23B41140-2C45-6199-751D-B982CAB7B822}"/>
              </a:ext>
            </a:extLst>
          </p:cNvPr>
          <p:cNvPicPr>
            <a:picLocks noChangeAspect="1"/>
          </p:cNvPicPr>
          <p:nvPr/>
        </p:nvPicPr>
        <p:blipFill>
          <a:blip r:embed="rId6"/>
          <a:stretch>
            <a:fillRect/>
          </a:stretch>
        </p:blipFill>
        <p:spPr>
          <a:xfrm>
            <a:off x="5235187" y="3921121"/>
            <a:ext cx="5651952" cy="2546354"/>
          </a:xfrm>
          <a:prstGeom prst="rect">
            <a:avLst/>
          </a:prstGeom>
        </p:spPr>
      </p:pic>
      <p:sp>
        <p:nvSpPr>
          <p:cNvPr id="3" name="Textfeld 2">
            <a:extLst>
              <a:ext uri="{FF2B5EF4-FFF2-40B4-BE49-F238E27FC236}">
                <a16:creationId xmlns:a16="http://schemas.microsoft.com/office/drawing/2014/main" xmlns="" id="{E7486E81-D244-06F8-4269-B8D5C551688E}"/>
              </a:ext>
            </a:extLst>
          </p:cNvPr>
          <p:cNvSpPr txBox="1"/>
          <p:nvPr/>
        </p:nvSpPr>
        <p:spPr>
          <a:xfrm>
            <a:off x="7531384" y="3257607"/>
            <a:ext cx="1374094" cy="646331"/>
          </a:xfrm>
          <a:prstGeom prst="rect">
            <a:avLst/>
          </a:prstGeom>
          <a:noFill/>
        </p:spPr>
        <p:txBody>
          <a:bodyPr wrap="none" rtlCol="0">
            <a:spAutoFit/>
          </a:bodyPr>
          <a:lstStyle/>
          <a:p>
            <a:r>
              <a:rPr lang="de-DE" dirty="0"/>
              <a:t>„Buses </a:t>
            </a:r>
            <a:r>
              <a:rPr lang="de-DE" dirty="0" err="1"/>
              <a:t>pipi</a:t>
            </a:r>
            <a:r>
              <a:rPr lang="de-DE" dirty="0"/>
              <a:t>“ </a:t>
            </a:r>
          </a:p>
          <a:p>
            <a:pPr algn="ctr"/>
            <a:r>
              <a:rPr lang="de-DE" dirty="0"/>
              <a:t>(5 </a:t>
            </a:r>
            <a:r>
              <a:rPr lang="de-DE" dirty="0" err="1"/>
              <a:t>trous</a:t>
            </a:r>
            <a:r>
              <a:rPr lang="de-DE" dirty="0"/>
              <a:t>)</a:t>
            </a:r>
            <a:endParaRPr lang="x-none" dirty="0"/>
          </a:p>
        </p:txBody>
      </p:sp>
    </p:spTree>
    <p:extLst>
      <p:ext uri="{BB962C8B-B14F-4D97-AF65-F5344CB8AC3E}">
        <p14:creationId xmlns:p14="http://schemas.microsoft.com/office/powerpoint/2010/main" xmlns="" val="10979701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340E744-3292-7C7D-E43D-FAE93ECEE62D}"/>
              </a:ext>
            </a:extLst>
          </p:cNvPr>
          <p:cNvSpPr>
            <a:spLocks noGrp="1"/>
          </p:cNvSpPr>
          <p:nvPr>
            <p:ph type="title"/>
          </p:nvPr>
        </p:nvSpPr>
        <p:spPr/>
        <p:txBody>
          <a:bodyPr/>
          <a:lstStyle/>
          <a:p>
            <a:pPr algn="ctr"/>
            <a:r>
              <a:rPr lang="de-DE" dirty="0" err="1"/>
              <a:t>Généralités</a:t>
            </a:r>
            <a:r>
              <a:rPr lang="de-DE" dirty="0"/>
              <a:t> </a:t>
            </a:r>
            <a:r>
              <a:rPr lang="de-DE" dirty="0" err="1"/>
              <a:t>sur</a:t>
            </a:r>
            <a:r>
              <a:rPr lang="de-DE" dirty="0"/>
              <a:t> </a:t>
            </a:r>
            <a:r>
              <a:rPr lang="de-DE" dirty="0" err="1"/>
              <a:t>les</a:t>
            </a:r>
            <a:r>
              <a:rPr lang="de-DE" dirty="0"/>
              <a:t> </a:t>
            </a:r>
            <a:r>
              <a:rPr lang="de-DE" dirty="0" err="1"/>
              <a:t>légumineuses</a:t>
            </a:r>
            <a:endParaRPr lang="x-none" dirty="0"/>
          </a:p>
        </p:txBody>
      </p:sp>
      <p:sp>
        <p:nvSpPr>
          <p:cNvPr id="3" name="Inhaltsplatzhalter 2">
            <a:extLst>
              <a:ext uri="{FF2B5EF4-FFF2-40B4-BE49-F238E27FC236}">
                <a16:creationId xmlns:a16="http://schemas.microsoft.com/office/drawing/2014/main" xmlns="" id="{01AF8C65-550D-A192-F965-D1B20D535169}"/>
              </a:ext>
            </a:extLst>
          </p:cNvPr>
          <p:cNvSpPr>
            <a:spLocks noGrp="1"/>
          </p:cNvSpPr>
          <p:nvPr>
            <p:ph idx="1"/>
          </p:nvPr>
        </p:nvSpPr>
        <p:spPr>
          <a:xfrm>
            <a:off x="110835" y="1825625"/>
            <a:ext cx="11896437" cy="4351338"/>
          </a:xfrm>
        </p:spPr>
        <p:txBody>
          <a:bodyPr>
            <a:normAutofit/>
          </a:bodyPr>
          <a:lstStyle/>
          <a:p>
            <a:pPr algn="ctr"/>
            <a:r>
              <a:rPr lang="x-none" dirty="0"/>
              <a:t>Plante </a:t>
            </a:r>
            <a:r>
              <a:rPr lang="x-none" dirty="0" err="1"/>
              <a:t>fourragère</a:t>
            </a:r>
            <a:r>
              <a:rPr lang="x-none" dirty="0"/>
              <a:t> </a:t>
            </a:r>
            <a:r>
              <a:rPr lang="x-none" dirty="0" err="1"/>
              <a:t>importante</a:t>
            </a:r>
            <a:endParaRPr lang="x-none" dirty="0"/>
          </a:p>
          <a:p>
            <a:pPr algn="ctr"/>
            <a:r>
              <a:rPr lang="x-none" dirty="0"/>
              <a:t>Grâce à </a:t>
            </a:r>
            <a:r>
              <a:rPr lang="x-none" dirty="0" err="1"/>
              <a:t>sa</a:t>
            </a:r>
            <a:r>
              <a:rPr lang="x-none" dirty="0"/>
              <a:t> </a:t>
            </a:r>
            <a:r>
              <a:rPr lang="x-none" dirty="0" err="1"/>
              <a:t>teneur</a:t>
            </a:r>
            <a:r>
              <a:rPr lang="x-none" dirty="0"/>
              <a:t> </a:t>
            </a:r>
            <a:r>
              <a:rPr lang="x-none" dirty="0" err="1"/>
              <a:t>élevée</a:t>
            </a:r>
            <a:r>
              <a:rPr lang="x-none" dirty="0"/>
              <a:t> en </a:t>
            </a:r>
            <a:r>
              <a:rPr lang="x-none" dirty="0" err="1"/>
              <a:t>protéines</a:t>
            </a:r>
            <a:r>
              <a:rPr lang="x-none" dirty="0"/>
              <a:t> et en </a:t>
            </a:r>
            <a:r>
              <a:rPr lang="x-none" dirty="0" err="1"/>
              <a:t>minéraux</a:t>
            </a:r>
            <a:r>
              <a:rPr lang="x-none" dirty="0"/>
              <a:t>,</a:t>
            </a:r>
            <a:r>
              <a:rPr lang="de-DE" dirty="0"/>
              <a:t> </a:t>
            </a:r>
            <a:r>
              <a:rPr lang="x-none" dirty="0"/>
              <a:t>le </a:t>
            </a:r>
            <a:r>
              <a:rPr lang="x-none" dirty="0" err="1"/>
              <a:t>fourrage</a:t>
            </a:r>
            <a:r>
              <a:rPr lang="x-none" dirty="0"/>
              <a:t> </a:t>
            </a:r>
            <a:r>
              <a:rPr lang="x-none" dirty="0" err="1"/>
              <a:t>est</a:t>
            </a:r>
            <a:r>
              <a:rPr lang="x-none" dirty="0"/>
              <a:t> </a:t>
            </a:r>
            <a:r>
              <a:rPr lang="x-none" dirty="0" err="1"/>
              <a:t>particulièrement</a:t>
            </a:r>
            <a:r>
              <a:rPr lang="x-none" dirty="0"/>
              <a:t> </a:t>
            </a:r>
            <a:r>
              <a:rPr lang="x-none" dirty="0" err="1"/>
              <a:t>appétissant</a:t>
            </a:r>
            <a:endParaRPr lang="x-none" dirty="0"/>
          </a:p>
          <a:p>
            <a:pPr algn="ctr"/>
            <a:r>
              <a:rPr lang="x-none" dirty="0" err="1"/>
              <a:t>Fixent</a:t>
            </a:r>
            <a:r>
              <a:rPr lang="x-none" dirty="0"/>
              <a:t> </a:t>
            </a:r>
            <a:r>
              <a:rPr lang="x-none" dirty="0" err="1"/>
              <a:t>l'azote</a:t>
            </a:r>
            <a:r>
              <a:rPr lang="x-none" dirty="0"/>
              <a:t> </a:t>
            </a:r>
            <a:r>
              <a:rPr lang="x-none" dirty="0" err="1"/>
              <a:t>atmosphérique</a:t>
            </a:r>
            <a:r>
              <a:rPr lang="x-none" dirty="0"/>
              <a:t> à </a:t>
            </a:r>
            <a:r>
              <a:rPr lang="x-none" dirty="0" err="1"/>
              <a:t>l'aide</a:t>
            </a:r>
            <a:r>
              <a:rPr lang="x-none" dirty="0"/>
              <a:t> de</a:t>
            </a:r>
            <a:r>
              <a:rPr lang="de-DE" dirty="0"/>
              <a:t>s b</a:t>
            </a:r>
            <a:r>
              <a:rPr lang="x-none" dirty="0" err="1"/>
              <a:t>actéries</a:t>
            </a:r>
            <a:r>
              <a:rPr lang="x-none" dirty="0"/>
              <a:t> des </a:t>
            </a:r>
            <a:r>
              <a:rPr lang="x-none" dirty="0" err="1"/>
              <a:t>nodosités</a:t>
            </a:r>
            <a:endParaRPr lang="de-DE" dirty="0"/>
          </a:p>
          <a:p>
            <a:pPr algn="ctr"/>
            <a:r>
              <a:rPr lang="fr-FR" dirty="0"/>
              <a:t>Sensible à l’azote </a:t>
            </a:r>
            <a:r>
              <a:rPr lang="fr-FR" u="sng" dirty="0"/>
              <a:t>de synthèse</a:t>
            </a:r>
          </a:p>
          <a:p>
            <a:pPr lvl="1" algn="ctr"/>
            <a:r>
              <a:rPr lang="fr-FR" dirty="0"/>
              <a:t>toutes les légumineuses aiment la chaux, le P, le K et le soufre</a:t>
            </a:r>
            <a:endParaRPr lang="x-none" dirty="0"/>
          </a:p>
          <a:p>
            <a:pPr algn="ctr"/>
            <a:r>
              <a:rPr lang="x-none" dirty="0" err="1"/>
              <a:t>Certaines</a:t>
            </a:r>
            <a:r>
              <a:rPr lang="x-none" dirty="0"/>
              <a:t> </a:t>
            </a:r>
            <a:r>
              <a:rPr lang="x-none" dirty="0" err="1"/>
              <a:t>espèces</a:t>
            </a:r>
            <a:r>
              <a:rPr lang="x-none" dirty="0"/>
              <a:t> </a:t>
            </a:r>
            <a:r>
              <a:rPr lang="x-none" dirty="0" err="1"/>
              <a:t>conviennent</a:t>
            </a:r>
            <a:r>
              <a:rPr lang="x-none" dirty="0"/>
              <a:t> </a:t>
            </a:r>
            <a:r>
              <a:rPr lang="x-none" dirty="0" err="1"/>
              <a:t>aux</a:t>
            </a:r>
            <a:r>
              <a:rPr lang="x-none" dirty="0"/>
              <a:t> </a:t>
            </a:r>
            <a:r>
              <a:rPr lang="x-none" dirty="0" err="1"/>
              <a:t>cultures</a:t>
            </a:r>
            <a:r>
              <a:rPr lang="x-none" dirty="0"/>
              <a:t> </a:t>
            </a:r>
            <a:r>
              <a:rPr lang="x-none" dirty="0" err="1"/>
              <a:t>fourragères</a:t>
            </a:r>
            <a:r>
              <a:rPr lang="de-DE" dirty="0"/>
              <a:t> </a:t>
            </a:r>
            <a:r>
              <a:rPr lang="x-none" dirty="0"/>
              <a:t>et/</a:t>
            </a:r>
            <a:r>
              <a:rPr lang="x-none" dirty="0" err="1"/>
              <a:t>ou</a:t>
            </a:r>
            <a:r>
              <a:rPr lang="x-none" dirty="0"/>
              <a:t> </a:t>
            </a:r>
            <a:r>
              <a:rPr lang="x-none" dirty="0" err="1"/>
              <a:t>les</a:t>
            </a:r>
            <a:r>
              <a:rPr lang="x-none" dirty="0"/>
              <a:t> </a:t>
            </a:r>
            <a:r>
              <a:rPr lang="x-none" dirty="0" err="1"/>
              <a:t>prairies</a:t>
            </a:r>
            <a:r>
              <a:rPr lang="x-none" dirty="0"/>
              <a:t> permanentes</a:t>
            </a:r>
          </a:p>
          <a:p>
            <a:pPr algn="ctr"/>
            <a:r>
              <a:rPr lang="x-none" dirty="0" err="1"/>
              <a:t>Augmentent</a:t>
            </a:r>
            <a:r>
              <a:rPr lang="x-none" dirty="0"/>
              <a:t> la </a:t>
            </a:r>
            <a:r>
              <a:rPr lang="x-none" dirty="0" err="1"/>
              <a:t>flexibilité</a:t>
            </a:r>
            <a:r>
              <a:rPr lang="x-none" dirty="0"/>
              <a:t> </a:t>
            </a:r>
            <a:r>
              <a:rPr lang="x-none" dirty="0" err="1"/>
              <a:t>d'utilisation</a:t>
            </a:r>
            <a:endParaRPr lang="x-none" dirty="0"/>
          </a:p>
          <a:p>
            <a:pPr algn="ctr"/>
            <a:endParaRPr lang="x-none" dirty="0"/>
          </a:p>
        </p:txBody>
      </p:sp>
    </p:spTree>
    <p:extLst>
      <p:ext uri="{BB962C8B-B14F-4D97-AF65-F5344CB8AC3E}">
        <p14:creationId xmlns:p14="http://schemas.microsoft.com/office/powerpoint/2010/main" xmlns="" val="17242859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ACADF93C-4CAE-69AB-18C0-AC5853BA25C6}"/>
              </a:ext>
            </a:extLst>
          </p:cNvPr>
          <p:cNvSpPr>
            <a:spLocks noGrp="1"/>
          </p:cNvSpPr>
          <p:nvPr>
            <p:ph type="title"/>
          </p:nvPr>
        </p:nvSpPr>
        <p:spPr>
          <a:xfrm>
            <a:off x="184727" y="365125"/>
            <a:ext cx="11924146" cy="1325563"/>
          </a:xfrm>
        </p:spPr>
        <p:txBody>
          <a:bodyPr/>
          <a:lstStyle/>
          <a:p>
            <a:r>
              <a:rPr lang="fr-FR" dirty="0"/>
              <a:t>Quelles espèces pour les prairies permanentes?</a:t>
            </a:r>
            <a:endParaRPr lang="x-none" dirty="0"/>
          </a:p>
        </p:txBody>
      </p:sp>
      <p:pic>
        <p:nvPicPr>
          <p:cNvPr id="5" name="Grafik 4">
            <a:extLst>
              <a:ext uri="{FF2B5EF4-FFF2-40B4-BE49-F238E27FC236}">
                <a16:creationId xmlns:a16="http://schemas.microsoft.com/office/drawing/2014/main" xmlns="" id="{C8A90A20-E4D4-2786-DE19-3143A397051E}"/>
              </a:ext>
            </a:extLst>
          </p:cNvPr>
          <p:cNvPicPr>
            <a:picLocks noChangeAspect="1"/>
          </p:cNvPicPr>
          <p:nvPr/>
        </p:nvPicPr>
        <p:blipFill>
          <a:blip r:embed="rId2"/>
          <a:stretch>
            <a:fillRect/>
          </a:stretch>
        </p:blipFill>
        <p:spPr>
          <a:xfrm>
            <a:off x="646545" y="2132676"/>
            <a:ext cx="11092873" cy="3882506"/>
          </a:xfrm>
          <a:prstGeom prst="rect">
            <a:avLst/>
          </a:prstGeom>
        </p:spPr>
      </p:pic>
      <p:sp>
        <p:nvSpPr>
          <p:cNvPr id="6" name="Textfeld 5">
            <a:extLst>
              <a:ext uri="{FF2B5EF4-FFF2-40B4-BE49-F238E27FC236}">
                <a16:creationId xmlns:a16="http://schemas.microsoft.com/office/drawing/2014/main" xmlns="" id="{5DBC0729-2591-7BFA-06F6-5A8AC184DE38}"/>
              </a:ext>
            </a:extLst>
          </p:cNvPr>
          <p:cNvSpPr txBox="1"/>
          <p:nvPr/>
        </p:nvSpPr>
        <p:spPr>
          <a:xfrm>
            <a:off x="1376218" y="6015182"/>
            <a:ext cx="1269771" cy="369332"/>
          </a:xfrm>
          <a:prstGeom prst="rect">
            <a:avLst/>
          </a:prstGeom>
          <a:noFill/>
        </p:spPr>
        <p:txBody>
          <a:bodyPr wrap="none" rtlCol="0">
            <a:spAutoFit/>
          </a:bodyPr>
          <a:lstStyle/>
          <a:p>
            <a:r>
              <a:rPr lang="de-DE" dirty="0" err="1"/>
              <a:t>Trèfle</a:t>
            </a:r>
            <a:r>
              <a:rPr lang="de-DE" dirty="0"/>
              <a:t> </a:t>
            </a:r>
            <a:r>
              <a:rPr lang="de-DE" dirty="0" err="1"/>
              <a:t>blanc</a:t>
            </a:r>
            <a:endParaRPr lang="x-none" dirty="0"/>
          </a:p>
        </p:txBody>
      </p:sp>
      <p:sp>
        <p:nvSpPr>
          <p:cNvPr id="7" name="Textfeld 6">
            <a:extLst>
              <a:ext uri="{FF2B5EF4-FFF2-40B4-BE49-F238E27FC236}">
                <a16:creationId xmlns:a16="http://schemas.microsoft.com/office/drawing/2014/main" xmlns="" id="{11B3AFD8-3D80-8911-63C7-B630788CDA40}"/>
              </a:ext>
            </a:extLst>
          </p:cNvPr>
          <p:cNvSpPr txBox="1"/>
          <p:nvPr/>
        </p:nvSpPr>
        <p:spPr>
          <a:xfrm>
            <a:off x="5261021" y="6015182"/>
            <a:ext cx="1287788" cy="369332"/>
          </a:xfrm>
          <a:prstGeom prst="rect">
            <a:avLst/>
          </a:prstGeom>
          <a:noFill/>
        </p:spPr>
        <p:txBody>
          <a:bodyPr wrap="none" rtlCol="0">
            <a:spAutoFit/>
          </a:bodyPr>
          <a:lstStyle/>
          <a:p>
            <a:r>
              <a:rPr lang="de-DE" dirty="0" err="1"/>
              <a:t>Trèfle</a:t>
            </a:r>
            <a:r>
              <a:rPr lang="de-DE" dirty="0"/>
              <a:t> </a:t>
            </a:r>
            <a:r>
              <a:rPr lang="de-DE" dirty="0" err="1"/>
              <a:t>violet</a:t>
            </a:r>
            <a:endParaRPr lang="x-none" dirty="0"/>
          </a:p>
        </p:txBody>
      </p:sp>
      <p:sp>
        <p:nvSpPr>
          <p:cNvPr id="8" name="Textfeld 7">
            <a:extLst>
              <a:ext uri="{FF2B5EF4-FFF2-40B4-BE49-F238E27FC236}">
                <a16:creationId xmlns:a16="http://schemas.microsoft.com/office/drawing/2014/main" xmlns="" id="{47074763-EF77-D5AF-A2EA-8CCF56B43863}"/>
              </a:ext>
            </a:extLst>
          </p:cNvPr>
          <p:cNvSpPr txBox="1"/>
          <p:nvPr/>
        </p:nvSpPr>
        <p:spPr>
          <a:xfrm>
            <a:off x="9385058" y="6015182"/>
            <a:ext cx="923266" cy="369332"/>
          </a:xfrm>
          <a:prstGeom prst="rect">
            <a:avLst/>
          </a:prstGeom>
          <a:noFill/>
        </p:spPr>
        <p:txBody>
          <a:bodyPr wrap="none" rtlCol="0">
            <a:spAutoFit/>
          </a:bodyPr>
          <a:lstStyle/>
          <a:p>
            <a:r>
              <a:rPr lang="de-DE" dirty="0"/>
              <a:t>Luzerne</a:t>
            </a:r>
            <a:endParaRPr lang="x-none" dirty="0"/>
          </a:p>
        </p:txBody>
      </p:sp>
    </p:spTree>
    <p:extLst>
      <p:ext uri="{BB962C8B-B14F-4D97-AF65-F5344CB8AC3E}">
        <p14:creationId xmlns:p14="http://schemas.microsoft.com/office/powerpoint/2010/main" xmlns="" val="40043957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xmlns="" id="{C0EF9B71-8D2E-48EE-D340-4D6E35683D95}"/>
              </a:ext>
            </a:extLst>
          </p:cNvPr>
          <p:cNvPicPr>
            <a:picLocks noChangeAspect="1"/>
          </p:cNvPicPr>
          <p:nvPr/>
        </p:nvPicPr>
        <p:blipFill>
          <a:blip r:embed="rId2"/>
          <a:stretch>
            <a:fillRect/>
          </a:stretch>
        </p:blipFill>
        <p:spPr>
          <a:xfrm>
            <a:off x="201880" y="-609600"/>
            <a:ext cx="11743376" cy="4110182"/>
          </a:xfrm>
          <a:prstGeom prst="rect">
            <a:avLst/>
          </a:prstGeom>
        </p:spPr>
      </p:pic>
      <p:sp>
        <p:nvSpPr>
          <p:cNvPr id="7" name="Inhaltsplatzhalter 5">
            <a:extLst>
              <a:ext uri="{FF2B5EF4-FFF2-40B4-BE49-F238E27FC236}">
                <a16:creationId xmlns:a16="http://schemas.microsoft.com/office/drawing/2014/main" xmlns="" id="{40328D60-7064-D322-1A5A-CB910B367AF8}"/>
              </a:ext>
            </a:extLst>
          </p:cNvPr>
          <p:cNvSpPr txBox="1">
            <a:spLocks/>
          </p:cNvSpPr>
          <p:nvPr/>
        </p:nvSpPr>
        <p:spPr>
          <a:xfrm>
            <a:off x="8116452" y="2703072"/>
            <a:ext cx="3828804" cy="4351338"/>
          </a:xfrm>
          <a:prstGeom prst="rect">
            <a:avLst/>
          </a:prstGeom>
          <a:solidFill>
            <a:schemeClr val="bg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pH à partir de 6</a:t>
            </a:r>
          </a:p>
          <a:p>
            <a:pPr algn="ctr"/>
            <a:r>
              <a:rPr lang="fr-FR" dirty="0"/>
              <a:t>Racine pivotante</a:t>
            </a:r>
          </a:p>
          <a:p>
            <a:pPr algn="ctr"/>
            <a:r>
              <a:rPr lang="fr-FR" dirty="0"/>
              <a:t>Sensible au piétinement</a:t>
            </a:r>
          </a:p>
          <a:p>
            <a:pPr algn="ctr"/>
            <a:endParaRPr lang="fr-FR" sz="600" dirty="0"/>
          </a:p>
          <a:p>
            <a:pPr algn="ctr"/>
            <a:r>
              <a:rPr lang="fr-FR" dirty="0"/>
              <a:t>Bonne aptitude pour les prairies de fauche</a:t>
            </a:r>
          </a:p>
          <a:p>
            <a:pPr algn="ctr"/>
            <a:r>
              <a:rPr lang="fr-FR" dirty="0"/>
              <a:t>Tolère à la sécheresse</a:t>
            </a:r>
          </a:p>
        </p:txBody>
      </p:sp>
      <p:sp>
        <p:nvSpPr>
          <p:cNvPr id="6" name="Inhaltsplatzhalter 5">
            <a:extLst>
              <a:ext uri="{FF2B5EF4-FFF2-40B4-BE49-F238E27FC236}">
                <a16:creationId xmlns:a16="http://schemas.microsoft.com/office/drawing/2014/main" xmlns="" id="{A21DAD6A-8015-97E3-CE9C-7DE37963EFA2}"/>
              </a:ext>
            </a:extLst>
          </p:cNvPr>
          <p:cNvSpPr>
            <a:spLocks noGrp="1"/>
          </p:cNvSpPr>
          <p:nvPr>
            <p:ph sz="half" idx="2"/>
          </p:nvPr>
        </p:nvSpPr>
        <p:spPr>
          <a:xfrm>
            <a:off x="3953035" y="2703072"/>
            <a:ext cx="3830400" cy="4351338"/>
          </a:xfrm>
          <a:solidFill>
            <a:schemeClr val="bg1"/>
          </a:solidFill>
        </p:spPr>
        <p:txBody>
          <a:bodyPr>
            <a:normAutofit lnSpcReduction="10000"/>
          </a:bodyPr>
          <a:lstStyle/>
          <a:p>
            <a:pPr algn="ctr"/>
            <a:r>
              <a:rPr lang="fr-BE" dirty="0"/>
              <a:t>pH supérieur à 5,5</a:t>
            </a:r>
          </a:p>
          <a:p>
            <a:pPr algn="ctr"/>
            <a:r>
              <a:rPr lang="fr-BE" dirty="0"/>
              <a:t>Racine pivotante</a:t>
            </a:r>
          </a:p>
          <a:p>
            <a:pPr algn="ctr"/>
            <a:r>
              <a:rPr lang="fr-BE" dirty="0"/>
              <a:t>Tolérance au piétinement </a:t>
            </a:r>
            <a:r>
              <a:rPr lang="fr-BE" b="1" dirty="0"/>
              <a:t>dépend de la variété</a:t>
            </a:r>
          </a:p>
          <a:p>
            <a:pPr algn="ctr"/>
            <a:r>
              <a:rPr lang="fr-BE" dirty="0"/>
              <a:t>Bonne aptitude pour les prairies de fauche et </a:t>
            </a:r>
            <a:r>
              <a:rPr lang="fr-BE" b="1" dirty="0"/>
              <a:t>en partie pâturages</a:t>
            </a:r>
          </a:p>
          <a:p>
            <a:pPr algn="ctr"/>
            <a:r>
              <a:rPr lang="fr-BE" dirty="0"/>
              <a:t>Bonne tolérance à la sécheresse</a:t>
            </a:r>
          </a:p>
        </p:txBody>
      </p:sp>
      <p:sp>
        <p:nvSpPr>
          <p:cNvPr id="5" name="Inhaltsplatzhalter 4">
            <a:extLst>
              <a:ext uri="{FF2B5EF4-FFF2-40B4-BE49-F238E27FC236}">
                <a16:creationId xmlns:a16="http://schemas.microsoft.com/office/drawing/2014/main" xmlns="" id="{BE729553-97D2-19B8-968B-ADD526B1D34B}"/>
              </a:ext>
            </a:extLst>
          </p:cNvPr>
          <p:cNvSpPr>
            <a:spLocks noGrp="1"/>
          </p:cNvSpPr>
          <p:nvPr>
            <p:ph sz="half" idx="1"/>
          </p:nvPr>
        </p:nvSpPr>
        <p:spPr>
          <a:xfrm>
            <a:off x="122635" y="2703072"/>
            <a:ext cx="3830400" cy="4351338"/>
          </a:xfrm>
          <a:solidFill>
            <a:schemeClr val="bg1"/>
          </a:solidFill>
        </p:spPr>
        <p:txBody>
          <a:bodyPr>
            <a:normAutofit lnSpcReduction="10000"/>
          </a:bodyPr>
          <a:lstStyle/>
          <a:p>
            <a:pPr algn="ctr"/>
            <a:r>
              <a:rPr lang="fr-FR" dirty="0"/>
              <a:t> pH supérieur à 5,5</a:t>
            </a:r>
          </a:p>
          <a:p>
            <a:pPr algn="ctr"/>
            <a:r>
              <a:rPr lang="fr-FR" dirty="0"/>
              <a:t>Stolons aériens</a:t>
            </a:r>
          </a:p>
          <a:p>
            <a:pPr algn="ctr"/>
            <a:r>
              <a:rPr lang="fr-FR" dirty="0"/>
              <a:t>Tolère le piétinement</a:t>
            </a:r>
          </a:p>
          <a:p>
            <a:pPr algn="ctr"/>
            <a:endParaRPr lang="fr-FR" sz="4000" dirty="0"/>
          </a:p>
          <a:p>
            <a:pPr algn="ctr"/>
            <a:r>
              <a:rPr lang="fr-FR" dirty="0"/>
              <a:t>Bonne aptitude aux pâturages et prairies de fauche</a:t>
            </a:r>
          </a:p>
          <a:p>
            <a:pPr algn="ctr"/>
            <a:r>
              <a:rPr lang="fr-FR" dirty="0"/>
              <a:t>Bonne aptitude aux sols à pH bas</a:t>
            </a:r>
            <a:endParaRPr lang="x-none" dirty="0"/>
          </a:p>
        </p:txBody>
      </p:sp>
    </p:spTree>
    <p:extLst>
      <p:ext uri="{BB962C8B-B14F-4D97-AF65-F5344CB8AC3E}">
        <p14:creationId xmlns:p14="http://schemas.microsoft.com/office/powerpoint/2010/main" xmlns="" val="12875925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7D1F7E0C-78FA-678A-60D0-92DBB6CFA1BD}"/>
              </a:ext>
            </a:extLst>
          </p:cNvPr>
          <p:cNvSpPr>
            <a:spLocks noGrp="1"/>
          </p:cNvSpPr>
          <p:nvPr>
            <p:ph type="title"/>
          </p:nvPr>
        </p:nvSpPr>
        <p:spPr/>
        <p:txBody>
          <a:bodyPr/>
          <a:lstStyle/>
          <a:p>
            <a:r>
              <a:rPr lang="fr-FR" dirty="0"/>
              <a:t>Le trèfle violet convient pour le pâturage ???</a:t>
            </a:r>
            <a:endParaRPr lang="x-none" dirty="0"/>
          </a:p>
        </p:txBody>
      </p:sp>
      <p:sp>
        <p:nvSpPr>
          <p:cNvPr id="3" name="Inhaltsplatzhalter 2">
            <a:extLst>
              <a:ext uri="{FF2B5EF4-FFF2-40B4-BE49-F238E27FC236}">
                <a16:creationId xmlns:a16="http://schemas.microsoft.com/office/drawing/2014/main" xmlns="" id="{068AB4C7-B5BE-4389-6E59-AE5BADAAAE16}"/>
              </a:ext>
            </a:extLst>
          </p:cNvPr>
          <p:cNvSpPr>
            <a:spLocks noGrp="1"/>
          </p:cNvSpPr>
          <p:nvPr>
            <p:ph sz="half" idx="1"/>
          </p:nvPr>
        </p:nvSpPr>
        <p:spPr>
          <a:xfrm>
            <a:off x="360218" y="1690688"/>
            <a:ext cx="8032700" cy="5005675"/>
          </a:xfrm>
        </p:spPr>
        <p:txBody>
          <a:bodyPr>
            <a:normAutofit lnSpcReduction="10000"/>
          </a:bodyPr>
          <a:lstStyle/>
          <a:p>
            <a:pPr marL="0" indent="0">
              <a:buNone/>
            </a:pPr>
            <a:r>
              <a:rPr lang="fr-FR" b="1" dirty="0"/>
              <a:t>Variété : PASTOR</a:t>
            </a:r>
          </a:p>
          <a:p>
            <a:r>
              <a:rPr lang="fr-FR" dirty="0"/>
              <a:t>Variété diploïde= se prête à la conservation (ensilage): 3 à 5 coupes/an</a:t>
            </a:r>
          </a:p>
          <a:p>
            <a:r>
              <a:rPr lang="fr-FR" dirty="0"/>
              <a:t>Croissance basse = </a:t>
            </a:r>
            <a:r>
              <a:rPr lang="fr-FR" b="1" dirty="0"/>
              <a:t>sélectionnée spécialement pour la pâture</a:t>
            </a:r>
          </a:p>
          <a:p>
            <a:r>
              <a:rPr lang="fr-FR" dirty="0"/>
              <a:t>Meilleur résistance au piétinement</a:t>
            </a:r>
          </a:p>
          <a:p>
            <a:r>
              <a:rPr lang="fr-FR" dirty="0"/>
              <a:t>Durée de vie: 2- 3 ans</a:t>
            </a:r>
          </a:p>
          <a:p>
            <a:endParaRPr lang="fr-FR" dirty="0"/>
          </a:p>
          <a:p>
            <a:r>
              <a:rPr lang="fr-FR" dirty="0"/>
              <a:t>De nombreuses semenciers développement  des nouvelles variétés de trèfle violet</a:t>
            </a:r>
            <a:r>
              <a:rPr lang="x-none" dirty="0"/>
              <a:t>, </a:t>
            </a:r>
            <a:r>
              <a:rPr lang="x-none" b="1" dirty="0" err="1"/>
              <a:t>il</a:t>
            </a:r>
            <a:r>
              <a:rPr lang="x-none" b="1" dirty="0"/>
              <a:t> </a:t>
            </a:r>
            <a:r>
              <a:rPr lang="x-none" b="1" dirty="0" err="1"/>
              <a:t>faut</a:t>
            </a:r>
            <a:r>
              <a:rPr lang="x-none" b="1" dirty="0"/>
              <a:t> </a:t>
            </a:r>
            <a:r>
              <a:rPr lang="x-none" b="1" dirty="0" err="1"/>
              <a:t>veiller</a:t>
            </a:r>
            <a:r>
              <a:rPr lang="x-none" b="1" dirty="0"/>
              <a:t> à </a:t>
            </a:r>
            <a:r>
              <a:rPr lang="x-none" b="1" dirty="0" err="1"/>
              <a:t>choisir</a:t>
            </a:r>
            <a:r>
              <a:rPr lang="x-none" b="1" dirty="0"/>
              <a:t> la </a:t>
            </a:r>
            <a:r>
              <a:rPr lang="x-none" b="1" dirty="0" err="1"/>
              <a:t>bonne</a:t>
            </a:r>
            <a:r>
              <a:rPr lang="x-none" b="1" dirty="0"/>
              <a:t> </a:t>
            </a:r>
            <a:r>
              <a:rPr lang="x-none" b="1" dirty="0" err="1"/>
              <a:t>variété</a:t>
            </a:r>
            <a:r>
              <a:rPr lang="de-DE" b="1" dirty="0"/>
              <a:t>!</a:t>
            </a:r>
            <a:endParaRPr lang="x-none" b="1" dirty="0"/>
          </a:p>
          <a:p>
            <a:endParaRPr lang="x-none" dirty="0"/>
          </a:p>
        </p:txBody>
      </p:sp>
      <p:pic>
        <p:nvPicPr>
          <p:cNvPr id="6" name="Grafik 5">
            <a:extLst>
              <a:ext uri="{FF2B5EF4-FFF2-40B4-BE49-F238E27FC236}">
                <a16:creationId xmlns:a16="http://schemas.microsoft.com/office/drawing/2014/main" xmlns="" id="{9D0DC709-E27F-DFB0-7C6E-9EF3666BFE1D}"/>
              </a:ext>
            </a:extLst>
          </p:cNvPr>
          <p:cNvPicPr>
            <a:picLocks noChangeAspect="1"/>
          </p:cNvPicPr>
          <p:nvPr/>
        </p:nvPicPr>
        <p:blipFill>
          <a:blip r:embed="rId2"/>
          <a:stretch>
            <a:fillRect/>
          </a:stretch>
        </p:blipFill>
        <p:spPr>
          <a:xfrm>
            <a:off x="8392918" y="1437698"/>
            <a:ext cx="3438864" cy="3520353"/>
          </a:xfrm>
          <a:prstGeom prst="rect">
            <a:avLst/>
          </a:prstGeom>
        </p:spPr>
      </p:pic>
    </p:spTree>
    <p:extLst>
      <p:ext uri="{BB962C8B-B14F-4D97-AF65-F5344CB8AC3E}">
        <p14:creationId xmlns:p14="http://schemas.microsoft.com/office/powerpoint/2010/main" xmlns="" val="42776618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xmlns="" id="{AAAEF4AA-F238-5575-10BB-F661781A5E56}"/>
              </a:ext>
            </a:extLst>
          </p:cNvPr>
          <p:cNvSpPr>
            <a:spLocks noGrp="1"/>
          </p:cNvSpPr>
          <p:nvPr>
            <p:ph type="title"/>
          </p:nvPr>
        </p:nvSpPr>
        <p:spPr/>
        <p:txBody>
          <a:bodyPr/>
          <a:lstStyle/>
          <a:p>
            <a:r>
              <a:rPr lang="fr-BE"/>
              <a:t>Le trefle blanc</a:t>
            </a:r>
          </a:p>
        </p:txBody>
      </p:sp>
      <p:sp>
        <p:nvSpPr>
          <p:cNvPr id="6" name="Inhaltsplatzhalter 5">
            <a:extLst>
              <a:ext uri="{FF2B5EF4-FFF2-40B4-BE49-F238E27FC236}">
                <a16:creationId xmlns:a16="http://schemas.microsoft.com/office/drawing/2014/main" xmlns="" id="{5918378C-56CF-7BA4-3D24-50195A8B2F67}"/>
              </a:ext>
            </a:extLst>
          </p:cNvPr>
          <p:cNvSpPr>
            <a:spLocks noGrp="1"/>
          </p:cNvSpPr>
          <p:nvPr>
            <p:ph idx="1"/>
          </p:nvPr>
        </p:nvSpPr>
        <p:spPr>
          <a:xfrm>
            <a:off x="295564" y="1825624"/>
            <a:ext cx="11647054" cy="4833793"/>
          </a:xfrm>
        </p:spPr>
        <p:txBody>
          <a:bodyPr>
            <a:normAutofit lnSpcReduction="10000"/>
          </a:bodyPr>
          <a:lstStyle/>
          <a:p>
            <a:r>
              <a:rPr lang="de-DE" dirty="0" err="1"/>
              <a:t>fixation</a:t>
            </a:r>
            <a:r>
              <a:rPr lang="de-DE" dirty="0"/>
              <a:t> </a:t>
            </a:r>
            <a:r>
              <a:rPr lang="de-DE" dirty="0" err="1"/>
              <a:t>symbiotique</a:t>
            </a:r>
            <a:r>
              <a:rPr lang="de-DE" dirty="0"/>
              <a:t> de </a:t>
            </a:r>
            <a:r>
              <a:rPr lang="de-DE" dirty="0" err="1"/>
              <a:t>l'azote</a:t>
            </a:r>
            <a:r>
              <a:rPr lang="de-DE" dirty="0"/>
              <a:t>: 3 (à 5) kg N/ha par % de </a:t>
            </a:r>
            <a:r>
              <a:rPr lang="de-DE" dirty="0" err="1"/>
              <a:t>trèfle</a:t>
            </a:r>
            <a:endParaRPr lang="de-DE" dirty="0"/>
          </a:p>
          <a:p>
            <a:r>
              <a:rPr lang="fr-FR" dirty="0"/>
              <a:t>sa part dans le couvert varie au cours de l'année (difficile de chiffrer le %)</a:t>
            </a:r>
          </a:p>
          <a:p>
            <a:pPr lvl="1"/>
            <a:r>
              <a:rPr lang="de-DE" dirty="0"/>
              <a:t>Lumière</a:t>
            </a:r>
          </a:p>
          <a:p>
            <a:pPr lvl="1"/>
            <a:r>
              <a:rPr lang="de-DE" dirty="0"/>
              <a:t>Fertilisation</a:t>
            </a:r>
          </a:p>
          <a:p>
            <a:pPr lvl="2"/>
            <a:r>
              <a:rPr lang="fr-FR" dirty="0"/>
              <a:t>Sensible à l’azote </a:t>
            </a:r>
            <a:r>
              <a:rPr lang="fr-FR" u="sng" dirty="0"/>
              <a:t>de synthèse</a:t>
            </a:r>
            <a:endParaRPr lang="fr-FR" dirty="0"/>
          </a:p>
          <a:p>
            <a:pPr lvl="2"/>
            <a:r>
              <a:rPr lang="fr-FR" dirty="0"/>
              <a:t>toutes les légumineuses aiment la chaux, le P, le K et le soufre</a:t>
            </a:r>
            <a:endParaRPr lang="de-DE" dirty="0"/>
          </a:p>
          <a:p>
            <a:pPr lvl="1"/>
            <a:r>
              <a:rPr lang="de-DE" dirty="0"/>
              <a:t>Coupes</a:t>
            </a:r>
          </a:p>
          <a:p>
            <a:r>
              <a:rPr lang="fr-FR" dirty="0"/>
              <a:t>Doit-on semer du trèfle blanc ou vient-il tout seul ?</a:t>
            </a:r>
            <a:endParaRPr lang="de-DE" dirty="0"/>
          </a:p>
          <a:p>
            <a:pPr lvl="1"/>
            <a:r>
              <a:rPr lang="fr-FR" dirty="0"/>
              <a:t>le trèfle blanc sauvage est peu productif</a:t>
            </a:r>
          </a:p>
          <a:p>
            <a:pPr lvl="1"/>
            <a:r>
              <a:rPr lang="fr-FR" dirty="0"/>
              <a:t>le trèfle cultivé coûte évidemment, mais il donne de bien meilleurs rendements</a:t>
            </a:r>
          </a:p>
          <a:p>
            <a:pPr lvl="1"/>
            <a:r>
              <a:rPr lang="fr-FR" dirty="0"/>
              <a:t>Une fois que le sol s'est enrichi de semences des variétés sélectionnées, celles-ci poussent d'elles-mêmes aussi.</a:t>
            </a:r>
            <a:endParaRPr lang="de-DE" dirty="0"/>
          </a:p>
          <a:p>
            <a:pPr lvl="1"/>
            <a:endParaRPr lang="x-none" dirty="0"/>
          </a:p>
        </p:txBody>
      </p:sp>
    </p:spTree>
    <p:extLst>
      <p:ext uri="{BB962C8B-B14F-4D97-AF65-F5344CB8AC3E}">
        <p14:creationId xmlns:p14="http://schemas.microsoft.com/office/powerpoint/2010/main" xmlns="" val="28286221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2B3F7CA7-781C-10C9-8AB4-0FE5302C1430}"/>
              </a:ext>
            </a:extLst>
          </p:cNvPr>
          <p:cNvSpPr>
            <a:spLocks noGrp="1"/>
          </p:cNvSpPr>
          <p:nvPr>
            <p:ph type="title"/>
          </p:nvPr>
        </p:nvSpPr>
        <p:spPr>
          <a:xfrm>
            <a:off x="230909" y="365125"/>
            <a:ext cx="11831782" cy="1325563"/>
          </a:xfrm>
        </p:spPr>
        <p:txBody>
          <a:bodyPr/>
          <a:lstStyle/>
          <a:p>
            <a:r>
              <a:rPr lang="fr-FR" dirty="0"/>
              <a:t>Comment implanter des légumineuses dans les prairies ? </a:t>
            </a:r>
            <a:r>
              <a:rPr lang="fr-FR" dirty="0" err="1"/>
              <a:t>Sursemis</a:t>
            </a:r>
            <a:endParaRPr lang="x-none" dirty="0"/>
          </a:p>
        </p:txBody>
      </p:sp>
      <p:sp>
        <p:nvSpPr>
          <p:cNvPr id="3" name="Inhaltsplatzhalter 2">
            <a:extLst>
              <a:ext uri="{FF2B5EF4-FFF2-40B4-BE49-F238E27FC236}">
                <a16:creationId xmlns:a16="http://schemas.microsoft.com/office/drawing/2014/main" xmlns="" id="{68ACA215-DA38-3B9C-FC9E-A37D99B52E9F}"/>
              </a:ext>
            </a:extLst>
          </p:cNvPr>
          <p:cNvSpPr>
            <a:spLocks noGrp="1"/>
          </p:cNvSpPr>
          <p:nvPr>
            <p:ph idx="1"/>
          </p:nvPr>
        </p:nvSpPr>
        <p:spPr>
          <a:xfrm>
            <a:off x="296174" y="1998927"/>
            <a:ext cx="9098490" cy="4678964"/>
          </a:xfrm>
        </p:spPr>
        <p:txBody>
          <a:bodyPr>
            <a:normAutofit/>
          </a:bodyPr>
          <a:lstStyle/>
          <a:p>
            <a:r>
              <a:rPr lang="fr-FR" dirty="0"/>
              <a:t>Pour pouvoir faire un </a:t>
            </a:r>
            <a:r>
              <a:rPr lang="fr-FR" dirty="0" err="1"/>
              <a:t>sursemis</a:t>
            </a:r>
            <a:r>
              <a:rPr lang="fr-FR" dirty="0"/>
              <a:t>, il faut qu'il y ait des espaces vides</a:t>
            </a:r>
          </a:p>
          <a:p>
            <a:pPr lvl="1" algn="r"/>
            <a:r>
              <a:rPr lang="fr-FR" dirty="0"/>
              <a:t>Délimiter 40X40 cm, la paume de votre main correspond à environ 15% de vides= &gt; à partir de 15 %, il faut généralement ressemer.</a:t>
            </a:r>
          </a:p>
          <a:p>
            <a:r>
              <a:rPr lang="fr-FR" dirty="0"/>
              <a:t>Force de concurrence des graminées trop élevée au printemps =&gt; </a:t>
            </a:r>
            <a:r>
              <a:rPr lang="fr-FR" b="1" dirty="0">
                <a:solidFill>
                  <a:srgbClr val="FF0000"/>
                </a:solidFill>
              </a:rPr>
              <a:t>Ne pas faire le </a:t>
            </a:r>
            <a:r>
              <a:rPr lang="fr-FR" b="1" dirty="0" err="1">
                <a:solidFill>
                  <a:srgbClr val="FF0000"/>
                </a:solidFill>
              </a:rPr>
              <a:t>sursemis</a:t>
            </a:r>
            <a:r>
              <a:rPr lang="fr-FR" b="1" dirty="0">
                <a:solidFill>
                  <a:srgbClr val="FF0000"/>
                </a:solidFill>
              </a:rPr>
              <a:t> avant la 1</a:t>
            </a:r>
            <a:r>
              <a:rPr lang="fr-FR" b="1" baseline="30000" dirty="0">
                <a:solidFill>
                  <a:srgbClr val="FF0000"/>
                </a:solidFill>
              </a:rPr>
              <a:t>ère</a:t>
            </a:r>
            <a:r>
              <a:rPr lang="fr-FR" b="1" dirty="0">
                <a:solidFill>
                  <a:srgbClr val="FF0000"/>
                </a:solidFill>
              </a:rPr>
              <a:t> coupe</a:t>
            </a:r>
          </a:p>
          <a:p>
            <a:pPr lvl="1"/>
            <a:r>
              <a:rPr lang="fr-FR" b="1" dirty="0">
                <a:solidFill>
                  <a:srgbClr val="FF0000"/>
                </a:solidFill>
              </a:rPr>
              <a:t>Et les récoltes qui suivent le </a:t>
            </a:r>
            <a:r>
              <a:rPr lang="fr-FR" b="1" dirty="0" err="1">
                <a:solidFill>
                  <a:srgbClr val="FF0000"/>
                </a:solidFill>
              </a:rPr>
              <a:t>sursemis</a:t>
            </a:r>
            <a:r>
              <a:rPr lang="fr-FR" b="1" dirty="0">
                <a:solidFill>
                  <a:srgbClr val="FF0000"/>
                </a:solidFill>
              </a:rPr>
              <a:t> devraient être plus précoces (surveiller le développement)</a:t>
            </a:r>
          </a:p>
          <a:p>
            <a:r>
              <a:rPr lang="fr-FR" dirty="0"/>
              <a:t>Une fertilisation azotée réduit l'effet du </a:t>
            </a:r>
            <a:r>
              <a:rPr lang="fr-FR" dirty="0" err="1"/>
              <a:t>sursemis</a:t>
            </a:r>
            <a:r>
              <a:rPr lang="fr-FR" dirty="0"/>
              <a:t> !</a:t>
            </a:r>
          </a:p>
          <a:p>
            <a:r>
              <a:rPr lang="fr-FR" dirty="0"/>
              <a:t>Il faut veiller à la disponibilité en eau</a:t>
            </a:r>
            <a:endParaRPr lang="x-none" dirty="0"/>
          </a:p>
        </p:txBody>
      </p:sp>
      <p:pic>
        <p:nvPicPr>
          <p:cNvPr id="5" name="Grafik 4">
            <a:extLst>
              <a:ext uri="{FF2B5EF4-FFF2-40B4-BE49-F238E27FC236}">
                <a16:creationId xmlns:a16="http://schemas.microsoft.com/office/drawing/2014/main" xmlns="" id="{CA52C42C-81ED-39B4-F592-8D9F75408829}"/>
              </a:ext>
            </a:extLst>
          </p:cNvPr>
          <p:cNvPicPr>
            <a:picLocks noChangeAspect="1"/>
          </p:cNvPicPr>
          <p:nvPr/>
        </p:nvPicPr>
        <p:blipFill>
          <a:blip r:embed="rId2"/>
          <a:stretch>
            <a:fillRect/>
          </a:stretch>
        </p:blipFill>
        <p:spPr>
          <a:xfrm>
            <a:off x="9394663" y="1998927"/>
            <a:ext cx="2501164" cy="2860145"/>
          </a:xfrm>
          <a:prstGeom prst="rect">
            <a:avLst/>
          </a:prstGeom>
        </p:spPr>
      </p:pic>
    </p:spTree>
    <p:extLst>
      <p:ext uri="{BB962C8B-B14F-4D97-AF65-F5344CB8AC3E}">
        <p14:creationId xmlns:p14="http://schemas.microsoft.com/office/powerpoint/2010/main" xmlns="" val="12229634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F1629CAA-71F3-73ED-8AD3-E5DBF365ECD1}"/>
              </a:ext>
            </a:extLst>
          </p:cNvPr>
          <p:cNvSpPr>
            <a:spLocks noGrp="1"/>
          </p:cNvSpPr>
          <p:nvPr>
            <p:ph type="title"/>
          </p:nvPr>
        </p:nvSpPr>
        <p:spPr/>
        <p:txBody>
          <a:bodyPr/>
          <a:lstStyle/>
          <a:p>
            <a:r>
              <a:rPr lang="fr-FR" dirty="0"/>
              <a:t>Essai de </a:t>
            </a:r>
            <a:r>
              <a:rPr lang="fr-FR" dirty="0" err="1"/>
              <a:t>sursemis</a:t>
            </a:r>
            <a:r>
              <a:rPr lang="fr-FR" dirty="0"/>
              <a:t> sur un sol argilo-sableux avec un pH optimal</a:t>
            </a:r>
            <a:endParaRPr lang="x-none" dirty="0"/>
          </a:p>
        </p:txBody>
      </p:sp>
      <p:pic>
        <p:nvPicPr>
          <p:cNvPr id="5" name="Inhaltsplatzhalter 4">
            <a:extLst>
              <a:ext uri="{FF2B5EF4-FFF2-40B4-BE49-F238E27FC236}">
                <a16:creationId xmlns:a16="http://schemas.microsoft.com/office/drawing/2014/main" xmlns="" id="{CC48D2CB-3462-C01B-FC50-A671CF76AF1D}"/>
              </a:ext>
            </a:extLst>
          </p:cNvPr>
          <p:cNvPicPr>
            <a:picLocks noGrp="1" noChangeAspect="1"/>
          </p:cNvPicPr>
          <p:nvPr>
            <p:ph idx="1"/>
          </p:nvPr>
        </p:nvPicPr>
        <p:blipFill>
          <a:blip r:embed="rId2"/>
          <a:stretch>
            <a:fillRect/>
          </a:stretch>
        </p:blipFill>
        <p:spPr>
          <a:xfrm>
            <a:off x="391148" y="2326105"/>
            <a:ext cx="5954234" cy="3727779"/>
          </a:xfrm>
        </p:spPr>
      </p:pic>
      <p:pic>
        <p:nvPicPr>
          <p:cNvPr id="6" name="Grafik 5">
            <a:extLst>
              <a:ext uri="{FF2B5EF4-FFF2-40B4-BE49-F238E27FC236}">
                <a16:creationId xmlns:a16="http://schemas.microsoft.com/office/drawing/2014/main" xmlns="" id="{A0FA692E-FA5B-27CF-9592-B32D51803D37}"/>
              </a:ext>
            </a:extLst>
          </p:cNvPr>
          <p:cNvPicPr>
            <a:picLocks noChangeAspect="1"/>
          </p:cNvPicPr>
          <p:nvPr/>
        </p:nvPicPr>
        <p:blipFill>
          <a:blip r:embed="rId3"/>
          <a:stretch>
            <a:fillRect/>
          </a:stretch>
        </p:blipFill>
        <p:spPr>
          <a:xfrm>
            <a:off x="1187343" y="6247012"/>
            <a:ext cx="3610479" cy="228632"/>
          </a:xfrm>
          <a:prstGeom prst="rect">
            <a:avLst/>
          </a:prstGeom>
        </p:spPr>
      </p:pic>
      <p:pic>
        <p:nvPicPr>
          <p:cNvPr id="7" name="Grafik 6">
            <a:extLst>
              <a:ext uri="{FF2B5EF4-FFF2-40B4-BE49-F238E27FC236}">
                <a16:creationId xmlns:a16="http://schemas.microsoft.com/office/drawing/2014/main" xmlns="" id="{6908AAFA-D1E7-F4C4-2B27-AFE55A1ECFF5}"/>
              </a:ext>
            </a:extLst>
          </p:cNvPr>
          <p:cNvPicPr>
            <a:picLocks noChangeAspect="1"/>
          </p:cNvPicPr>
          <p:nvPr/>
        </p:nvPicPr>
        <p:blipFill>
          <a:blip r:embed="rId4"/>
          <a:stretch>
            <a:fillRect/>
          </a:stretch>
        </p:blipFill>
        <p:spPr>
          <a:xfrm>
            <a:off x="4378663" y="6247012"/>
            <a:ext cx="838317" cy="228632"/>
          </a:xfrm>
          <a:prstGeom prst="rect">
            <a:avLst/>
          </a:prstGeom>
        </p:spPr>
      </p:pic>
      <p:sp>
        <p:nvSpPr>
          <p:cNvPr id="8" name="Textfeld 7">
            <a:extLst>
              <a:ext uri="{FF2B5EF4-FFF2-40B4-BE49-F238E27FC236}">
                <a16:creationId xmlns:a16="http://schemas.microsoft.com/office/drawing/2014/main" xmlns="" id="{35B95A5C-7832-2640-2E43-1DED9221AE30}"/>
              </a:ext>
            </a:extLst>
          </p:cNvPr>
          <p:cNvSpPr txBox="1"/>
          <p:nvPr/>
        </p:nvSpPr>
        <p:spPr>
          <a:xfrm>
            <a:off x="4554516" y="6218064"/>
            <a:ext cx="1209964" cy="276999"/>
          </a:xfrm>
          <a:prstGeom prst="rect">
            <a:avLst/>
          </a:prstGeom>
          <a:solidFill>
            <a:schemeClr val="bg1"/>
          </a:solidFill>
        </p:spPr>
        <p:txBody>
          <a:bodyPr wrap="square" lIns="0" tIns="0" rIns="0" bIns="0" rtlCol="0">
            <a:spAutoFit/>
          </a:bodyPr>
          <a:lstStyle/>
          <a:p>
            <a:r>
              <a:rPr lang="fr-BE" dirty="0"/>
              <a:t>Trèfle</a:t>
            </a:r>
            <a:r>
              <a:rPr lang="de-DE" dirty="0"/>
              <a:t> </a:t>
            </a:r>
            <a:r>
              <a:rPr lang="de-DE" dirty="0" err="1"/>
              <a:t>violet</a:t>
            </a:r>
            <a:endParaRPr lang="x-none" dirty="0"/>
          </a:p>
        </p:txBody>
      </p:sp>
      <p:sp>
        <p:nvSpPr>
          <p:cNvPr id="9" name="Textfeld 8">
            <a:extLst>
              <a:ext uri="{FF2B5EF4-FFF2-40B4-BE49-F238E27FC236}">
                <a16:creationId xmlns:a16="http://schemas.microsoft.com/office/drawing/2014/main" xmlns="" id="{35C6AAF0-5FCD-B118-EC71-7B871F6FF74C}"/>
              </a:ext>
            </a:extLst>
          </p:cNvPr>
          <p:cNvSpPr txBox="1"/>
          <p:nvPr/>
        </p:nvSpPr>
        <p:spPr>
          <a:xfrm>
            <a:off x="1385457" y="6218066"/>
            <a:ext cx="1300869" cy="276999"/>
          </a:xfrm>
          <a:prstGeom prst="rect">
            <a:avLst/>
          </a:prstGeom>
          <a:solidFill>
            <a:schemeClr val="bg1"/>
          </a:solidFill>
        </p:spPr>
        <p:txBody>
          <a:bodyPr wrap="none" lIns="0" tIns="0" rIns="0" bIns="0" rtlCol="0">
            <a:spAutoFit/>
          </a:bodyPr>
          <a:lstStyle/>
          <a:p>
            <a:r>
              <a:rPr lang="de-DE" dirty="0"/>
              <a:t>Sans </a:t>
            </a:r>
            <a:r>
              <a:rPr lang="de-DE" dirty="0" err="1"/>
              <a:t>sursemis</a:t>
            </a:r>
            <a:endParaRPr lang="x-none" dirty="0"/>
          </a:p>
        </p:txBody>
      </p:sp>
      <p:sp>
        <p:nvSpPr>
          <p:cNvPr id="10" name="Textfeld 9">
            <a:extLst>
              <a:ext uri="{FF2B5EF4-FFF2-40B4-BE49-F238E27FC236}">
                <a16:creationId xmlns:a16="http://schemas.microsoft.com/office/drawing/2014/main" xmlns="" id="{AD1D7C18-8B0B-7635-7B73-4E58F756A4B6}"/>
              </a:ext>
            </a:extLst>
          </p:cNvPr>
          <p:cNvSpPr txBox="1"/>
          <p:nvPr/>
        </p:nvSpPr>
        <p:spPr>
          <a:xfrm>
            <a:off x="3038766" y="6218065"/>
            <a:ext cx="1339898" cy="276999"/>
          </a:xfrm>
          <a:prstGeom prst="rect">
            <a:avLst/>
          </a:prstGeom>
          <a:solidFill>
            <a:schemeClr val="bg1"/>
          </a:solidFill>
        </p:spPr>
        <p:txBody>
          <a:bodyPr wrap="square" lIns="0" tIns="0" rIns="0" bIns="0" rtlCol="0">
            <a:spAutoFit/>
          </a:bodyPr>
          <a:lstStyle/>
          <a:p>
            <a:r>
              <a:rPr lang="fr-BE" dirty="0"/>
              <a:t>Trèfle</a:t>
            </a:r>
            <a:r>
              <a:rPr lang="de-DE" dirty="0"/>
              <a:t> </a:t>
            </a:r>
            <a:r>
              <a:rPr lang="de-DE" dirty="0" err="1"/>
              <a:t>blanc</a:t>
            </a:r>
            <a:endParaRPr lang="x-none" dirty="0"/>
          </a:p>
        </p:txBody>
      </p:sp>
      <p:sp>
        <p:nvSpPr>
          <p:cNvPr id="11" name="Textfeld 10">
            <a:extLst>
              <a:ext uri="{FF2B5EF4-FFF2-40B4-BE49-F238E27FC236}">
                <a16:creationId xmlns:a16="http://schemas.microsoft.com/office/drawing/2014/main" xmlns="" id="{BD3FA551-E176-3D90-F93C-ACA20AA76B31}"/>
              </a:ext>
            </a:extLst>
          </p:cNvPr>
          <p:cNvSpPr txBox="1"/>
          <p:nvPr/>
        </p:nvSpPr>
        <p:spPr>
          <a:xfrm>
            <a:off x="2035891" y="1883816"/>
            <a:ext cx="3461460" cy="369332"/>
          </a:xfrm>
          <a:prstGeom prst="rect">
            <a:avLst/>
          </a:prstGeom>
          <a:solidFill>
            <a:schemeClr val="bg1"/>
          </a:solidFill>
        </p:spPr>
        <p:txBody>
          <a:bodyPr wrap="none" rtlCol="0">
            <a:spAutoFit/>
          </a:bodyPr>
          <a:lstStyle/>
          <a:p>
            <a:r>
              <a:rPr lang="de-DE" dirty="0"/>
              <a:t>Rendements MS </a:t>
            </a:r>
            <a:r>
              <a:rPr lang="de-DE" dirty="0" err="1"/>
              <a:t>dt</a:t>
            </a:r>
            <a:r>
              <a:rPr lang="de-DE" dirty="0"/>
              <a:t>/ha 2015 - 2016</a:t>
            </a:r>
            <a:endParaRPr lang="x-none" dirty="0"/>
          </a:p>
        </p:txBody>
      </p:sp>
      <p:sp>
        <p:nvSpPr>
          <p:cNvPr id="12" name="Textfeld 11">
            <a:extLst>
              <a:ext uri="{FF2B5EF4-FFF2-40B4-BE49-F238E27FC236}">
                <a16:creationId xmlns:a16="http://schemas.microsoft.com/office/drawing/2014/main" xmlns="" id="{AEFE8F7D-94F2-534B-6BBD-09C4F04143FD}"/>
              </a:ext>
            </a:extLst>
          </p:cNvPr>
          <p:cNvSpPr txBox="1"/>
          <p:nvPr/>
        </p:nvSpPr>
        <p:spPr>
          <a:xfrm>
            <a:off x="6694651" y="2032000"/>
            <a:ext cx="5257203" cy="1200329"/>
          </a:xfrm>
          <a:prstGeom prst="rect">
            <a:avLst/>
          </a:prstGeom>
          <a:noFill/>
        </p:spPr>
        <p:txBody>
          <a:bodyPr wrap="square" rtlCol="0">
            <a:spAutoFit/>
          </a:bodyPr>
          <a:lstStyle/>
          <a:p>
            <a:pPr algn="ctr"/>
            <a:r>
              <a:rPr lang="fr-BE" dirty="0"/>
              <a:t>3 coupes /année</a:t>
            </a:r>
          </a:p>
          <a:p>
            <a:pPr algn="ctr"/>
            <a:r>
              <a:rPr lang="fr-BE" dirty="0"/>
              <a:t>La fertilisation a un effet </a:t>
            </a:r>
            <a:r>
              <a:rPr lang="fr-BE" u="sng" dirty="0"/>
              <a:t>négatif</a:t>
            </a:r>
            <a:r>
              <a:rPr lang="fr-BE" dirty="0"/>
              <a:t> sur les variantes avec trèfle</a:t>
            </a:r>
          </a:p>
          <a:p>
            <a:pPr algn="ctr"/>
            <a:endParaRPr lang="fr-BE" dirty="0"/>
          </a:p>
        </p:txBody>
      </p:sp>
      <p:pic>
        <p:nvPicPr>
          <p:cNvPr id="14" name="Grafik 13">
            <a:extLst>
              <a:ext uri="{FF2B5EF4-FFF2-40B4-BE49-F238E27FC236}">
                <a16:creationId xmlns:a16="http://schemas.microsoft.com/office/drawing/2014/main" xmlns="" id="{AB39A636-07FC-F1EB-36CF-28E77180ED88}"/>
              </a:ext>
            </a:extLst>
          </p:cNvPr>
          <p:cNvPicPr>
            <a:picLocks noChangeAspect="1"/>
          </p:cNvPicPr>
          <p:nvPr/>
        </p:nvPicPr>
        <p:blipFill>
          <a:blip r:embed="rId5"/>
          <a:stretch>
            <a:fillRect/>
          </a:stretch>
        </p:blipFill>
        <p:spPr>
          <a:xfrm>
            <a:off x="7045834" y="3906982"/>
            <a:ext cx="4577217" cy="2449581"/>
          </a:xfrm>
          <a:prstGeom prst="rect">
            <a:avLst/>
          </a:prstGeom>
        </p:spPr>
      </p:pic>
      <p:sp>
        <p:nvSpPr>
          <p:cNvPr id="15" name="Rechteck 14">
            <a:extLst>
              <a:ext uri="{FF2B5EF4-FFF2-40B4-BE49-F238E27FC236}">
                <a16:creationId xmlns:a16="http://schemas.microsoft.com/office/drawing/2014/main" xmlns="" id="{1301B4C7-58DC-ED4A-FD9D-B07796DA8394}"/>
              </a:ext>
            </a:extLst>
          </p:cNvPr>
          <p:cNvSpPr/>
          <p:nvPr/>
        </p:nvSpPr>
        <p:spPr>
          <a:xfrm>
            <a:off x="8820727" y="3786907"/>
            <a:ext cx="2980125" cy="27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xmlns="" val="12018267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pieren 15">
            <a:extLst>
              <a:ext uri="{FF2B5EF4-FFF2-40B4-BE49-F238E27FC236}">
                <a16:creationId xmlns:a16="http://schemas.microsoft.com/office/drawing/2014/main" xmlns="" id="{CCFE452D-2ECF-CB0E-B631-ABEC7A2BCA84}"/>
              </a:ext>
            </a:extLst>
          </p:cNvPr>
          <p:cNvGrpSpPr/>
          <p:nvPr/>
        </p:nvGrpSpPr>
        <p:grpSpPr>
          <a:xfrm>
            <a:off x="267642" y="344467"/>
            <a:ext cx="7010617" cy="5476345"/>
            <a:chOff x="1533019" y="344467"/>
            <a:chExt cx="7010617" cy="5476345"/>
          </a:xfrm>
        </p:grpSpPr>
        <p:pic>
          <p:nvPicPr>
            <p:cNvPr id="5" name="Grafik 4">
              <a:extLst>
                <a:ext uri="{FF2B5EF4-FFF2-40B4-BE49-F238E27FC236}">
                  <a16:creationId xmlns:a16="http://schemas.microsoft.com/office/drawing/2014/main" xmlns="" id="{AEC8F5C2-B942-A511-7607-AA86C3E702A7}"/>
                </a:ext>
              </a:extLst>
            </p:cNvPr>
            <p:cNvPicPr>
              <a:picLocks noChangeAspect="1"/>
            </p:cNvPicPr>
            <p:nvPr/>
          </p:nvPicPr>
          <p:blipFill>
            <a:blip r:embed="rId2"/>
            <a:stretch>
              <a:fillRect/>
            </a:stretch>
          </p:blipFill>
          <p:spPr>
            <a:xfrm>
              <a:off x="1533019" y="363888"/>
              <a:ext cx="7010617" cy="5022339"/>
            </a:xfrm>
            <a:prstGeom prst="rect">
              <a:avLst/>
            </a:prstGeom>
          </p:spPr>
        </p:pic>
        <p:grpSp>
          <p:nvGrpSpPr>
            <p:cNvPr id="14" name="Gruppieren 13">
              <a:extLst>
                <a:ext uri="{FF2B5EF4-FFF2-40B4-BE49-F238E27FC236}">
                  <a16:creationId xmlns:a16="http://schemas.microsoft.com/office/drawing/2014/main" xmlns="" id="{7A294A0B-DEDF-DCCA-5BFB-5E7706175673}"/>
                </a:ext>
              </a:extLst>
            </p:cNvPr>
            <p:cNvGrpSpPr/>
            <p:nvPr/>
          </p:nvGrpSpPr>
          <p:grpSpPr>
            <a:xfrm>
              <a:off x="2868356" y="5543811"/>
              <a:ext cx="4577137" cy="277001"/>
              <a:chOff x="901014" y="6236532"/>
              <a:chExt cx="4577137" cy="277001"/>
            </a:xfrm>
          </p:grpSpPr>
          <p:pic>
            <p:nvPicPr>
              <p:cNvPr id="8" name="Grafik 7">
                <a:extLst>
                  <a:ext uri="{FF2B5EF4-FFF2-40B4-BE49-F238E27FC236}">
                    <a16:creationId xmlns:a16="http://schemas.microsoft.com/office/drawing/2014/main" xmlns="" id="{941AD25E-8F7A-34C4-F7DB-C020F21B1259}"/>
                  </a:ext>
                </a:extLst>
              </p:cNvPr>
              <p:cNvPicPr>
                <a:picLocks noChangeAspect="1"/>
              </p:cNvPicPr>
              <p:nvPr/>
            </p:nvPicPr>
            <p:blipFill>
              <a:blip r:embed="rId3"/>
              <a:stretch>
                <a:fillRect/>
              </a:stretch>
            </p:blipFill>
            <p:spPr>
              <a:xfrm>
                <a:off x="901014" y="6265480"/>
                <a:ext cx="3610479" cy="228632"/>
              </a:xfrm>
              <a:prstGeom prst="rect">
                <a:avLst/>
              </a:prstGeom>
            </p:spPr>
          </p:pic>
          <p:sp>
            <p:nvSpPr>
              <p:cNvPr id="9" name="Textfeld 8">
                <a:extLst>
                  <a:ext uri="{FF2B5EF4-FFF2-40B4-BE49-F238E27FC236}">
                    <a16:creationId xmlns:a16="http://schemas.microsoft.com/office/drawing/2014/main" xmlns="" id="{2AEE90E3-95D6-12EA-BB46-FB860EAFBF69}"/>
                  </a:ext>
                </a:extLst>
              </p:cNvPr>
              <p:cNvSpPr txBox="1"/>
              <p:nvPr/>
            </p:nvSpPr>
            <p:spPr>
              <a:xfrm>
                <a:off x="1089891" y="6236534"/>
                <a:ext cx="1300869" cy="276999"/>
              </a:xfrm>
              <a:prstGeom prst="rect">
                <a:avLst/>
              </a:prstGeom>
              <a:solidFill>
                <a:schemeClr val="bg1"/>
              </a:solidFill>
            </p:spPr>
            <p:txBody>
              <a:bodyPr wrap="none" lIns="0" tIns="0" rIns="0" bIns="0" rtlCol="0">
                <a:spAutoFit/>
              </a:bodyPr>
              <a:lstStyle/>
              <a:p>
                <a:r>
                  <a:rPr lang="de-DE" dirty="0"/>
                  <a:t>Sans </a:t>
                </a:r>
                <a:r>
                  <a:rPr lang="de-DE" dirty="0" err="1"/>
                  <a:t>sursemis</a:t>
                </a:r>
                <a:endParaRPr lang="x-none" dirty="0"/>
              </a:p>
            </p:txBody>
          </p:sp>
          <p:sp>
            <p:nvSpPr>
              <p:cNvPr id="10" name="Textfeld 9">
                <a:extLst>
                  <a:ext uri="{FF2B5EF4-FFF2-40B4-BE49-F238E27FC236}">
                    <a16:creationId xmlns:a16="http://schemas.microsoft.com/office/drawing/2014/main" xmlns="" id="{FE399FDB-8FD4-52BA-5674-858837111E71}"/>
                  </a:ext>
                </a:extLst>
              </p:cNvPr>
              <p:cNvSpPr txBox="1"/>
              <p:nvPr/>
            </p:nvSpPr>
            <p:spPr>
              <a:xfrm>
                <a:off x="2752436" y="6236533"/>
                <a:ext cx="1339898" cy="276999"/>
              </a:xfrm>
              <a:prstGeom prst="rect">
                <a:avLst/>
              </a:prstGeom>
              <a:solidFill>
                <a:schemeClr val="bg1"/>
              </a:solidFill>
            </p:spPr>
            <p:txBody>
              <a:bodyPr wrap="square" lIns="0" tIns="0" rIns="0" bIns="0" rtlCol="0">
                <a:spAutoFit/>
              </a:bodyPr>
              <a:lstStyle/>
              <a:p>
                <a:r>
                  <a:rPr lang="fr-BE" dirty="0"/>
                  <a:t>Trèfle</a:t>
                </a:r>
                <a:r>
                  <a:rPr lang="de-DE" dirty="0"/>
                  <a:t> </a:t>
                </a:r>
                <a:r>
                  <a:rPr lang="de-DE" dirty="0" err="1"/>
                  <a:t>blanc</a:t>
                </a:r>
                <a:endParaRPr lang="x-none" dirty="0"/>
              </a:p>
            </p:txBody>
          </p:sp>
          <p:pic>
            <p:nvPicPr>
              <p:cNvPr id="12" name="Grafik 11">
                <a:extLst>
                  <a:ext uri="{FF2B5EF4-FFF2-40B4-BE49-F238E27FC236}">
                    <a16:creationId xmlns:a16="http://schemas.microsoft.com/office/drawing/2014/main" xmlns="" id="{908FD1A8-EC4D-BC03-6B6C-D198DD17C007}"/>
                  </a:ext>
                </a:extLst>
              </p:cNvPr>
              <p:cNvPicPr>
                <a:picLocks noChangeAspect="1"/>
              </p:cNvPicPr>
              <p:nvPr/>
            </p:nvPicPr>
            <p:blipFill>
              <a:blip r:embed="rId4"/>
              <a:stretch>
                <a:fillRect/>
              </a:stretch>
            </p:blipFill>
            <p:spPr>
              <a:xfrm>
                <a:off x="4092334" y="6265480"/>
                <a:ext cx="838317" cy="228632"/>
              </a:xfrm>
              <a:prstGeom prst="rect">
                <a:avLst/>
              </a:prstGeom>
            </p:spPr>
          </p:pic>
          <p:sp>
            <p:nvSpPr>
              <p:cNvPr id="13" name="Textfeld 12">
                <a:extLst>
                  <a:ext uri="{FF2B5EF4-FFF2-40B4-BE49-F238E27FC236}">
                    <a16:creationId xmlns:a16="http://schemas.microsoft.com/office/drawing/2014/main" xmlns="" id="{2F70E034-38C7-F316-DAC0-A06ED16643AA}"/>
                  </a:ext>
                </a:extLst>
              </p:cNvPr>
              <p:cNvSpPr txBox="1"/>
              <p:nvPr/>
            </p:nvSpPr>
            <p:spPr>
              <a:xfrm>
                <a:off x="4268187" y="6236532"/>
                <a:ext cx="1209964" cy="276999"/>
              </a:xfrm>
              <a:prstGeom prst="rect">
                <a:avLst/>
              </a:prstGeom>
              <a:solidFill>
                <a:schemeClr val="bg1"/>
              </a:solidFill>
            </p:spPr>
            <p:txBody>
              <a:bodyPr wrap="square" lIns="0" tIns="0" rIns="0" bIns="0" rtlCol="0">
                <a:spAutoFit/>
              </a:bodyPr>
              <a:lstStyle/>
              <a:p>
                <a:r>
                  <a:rPr lang="fr-BE" dirty="0"/>
                  <a:t>Trèfle</a:t>
                </a:r>
                <a:r>
                  <a:rPr lang="de-DE" dirty="0"/>
                  <a:t> </a:t>
                </a:r>
                <a:r>
                  <a:rPr lang="de-DE" dirty="0" err="1"/>
                  <a:t>violet</a:t>
                </a:r>
                <a:endParaRPr lang="x-none" dirty="0"/>
              </a:p>
            </p:txBody>
          </p:sp>
        </p:grpSp>
        <p:sp>
          <p:nvSpPr>
            <p:cNvPr id="15" name="Textfeld 14">
              <a:extLst>
                <a:ext uri="{FF2B5EF4-FFF2-40B4-BE49-F238E27FC236}">
                  <a16:creationId xmlns:a16="http://schemas.microsoft.com/office/drawing/2014/main" xmlns="" id="{725B07E7-F9C4-68CD-1373-1CDA4913C296}"/>
                </a:ext>
              </a:extLst>
            </p:cNvPr>
            <p:cNvSpPr txBox="1"/>
            <p:nvPr/>
          </p:nvSpPr>
          <p:spPr>
            <a:xfrm>
              <a:off x="4504799" y="344467"/>
              <a:ext cx="3461460" cy="369332"/>
            </a:xfrm>
            <a:prstGeom prst="rect">
              <a:avLst/>
            </a:prstGeom>
            <a:solidFill>
              <a:schemeClr val="bg1"/>
            </a:solidFill>
          </p:spPr>
          <p:txBody>
            <a:bodyPr wrap="none" rtlCol="0">
              <a:spAutoFit/>
            </a:bodyPr>
            <a:lstStyle/>
            <a:p>
              <a:r>
                <a:rPr lang="de-DE" dirty="0"/>
                <a:t>Rendements MS </a:t>
              </a:r>
              <a:r>
                <a:rPr lang="de-DE" dirty="0" err="1"/>
                <a:t>dt</a:t>
              </a:r>
              <a:r>
                <a:rPr lang="de-DE" dirty="0"/>
                <a:t>/ha 2015 - 2016</a:t>
              </a:r>
              <a:endParaRPr lang="x-none" dirty="0"/>
            </a:p>
          </p:txBody>
        </p:sp>
      </p:grpSp>
      <p:pic>
        <p:nvPicPr>
          <p:cNvPr id="18" name="Grafik 17">
            <a:extLst>
              <a:ext uri="{FF2B5EF4-FFF2-40B4-BE49-F238E27FC236}">
                <a16:creationId xmlns:a16="http://schemas.microsoft.com/office/drawing/2014/main" xmlns="" id="{EABB1B46-5EB2-B016-147A-EC77E40076E5}"/>
              </a:ext>
            </a:extLst>
          </p:cNvPr>
          <p:cNvPicPr>
            <a:picLocks noChangeAspect="1"/>
          </p:cNvPicPr>
          <p:nvPr/>
        </p:nvPicPr>
        <p:blipFill>
          <a:blip r:embed="rId5"/>
          <a:stretch>
            <a:fillRect/>
          </a:stretch>
        </p:blipFill>
        <p:spPr>
          <a:xfrm>
            <a:off x="7397703" y="4126438"/>
            <a:ext cx="4668380" cy="2519577"/>
          </a:xfrm>
          <a:prstGeom prst="rect">
            <a:avLst/>
          </a:prstGeom>
        </p:spPr>
      </p:pic>
      <p:sp>
        <p:nvSpPr>
          <p:cNvPr id="19" name="Textfeld 18">
            <a:extLst>
              <a:ext uri="{FF2B5EF4-FFF2-40B4-BE49-F238E27FC236}">
                <a16:creationId xmlns:a16="http://schemas.microsoft.com/office/drawing/2014/main" xmlns="" id="{C52BD694-1499-5A8A-8AA6-63A31B288539}"/>
              </a:ext>
            </a:extLst>
          </p:cNvPr>
          <p:cNvSpPr txBox="1"/>
          <p:nvPr/>
        </p:nvSpPr>
        <p:spPr>
          <a:xfrm>
            <a:off x="7397703" y="2032000"/>
            <a:ext cx="4668379" cy="923330"/>
          </a:xfrm>
          <a:prstGeom prst="rect">
            <a:avLst/>
          </a:prstGeom>
          <a:noFill/>
        </p:spPr>
        <p:txBody>
          <a:bodyPr wrap="square" rtlCol="0">
            <a:spAutoFit/>
          </a:bodyPr>
          <a:lstStyle/>
          <a:p>
            <a:pPr algn="ctr"/>
            <a:r>
              <a:rPr lang="de-DE" dirty="0"/>
              <a:t>5 </a:t>
            </a:r>
            <a:r>
              <a:rPr lang="de-DE" dirty="0" err="1"/>
              <a:t>coupes</a:t>
            </a:r>
            <a:r>
              <a:rPr lang="de-DE" dirty="0"/>
              <a:t> /</a:t>
            </a:r>
            <a:r>
              <a:rPr lang="de-DE" dirty="0" err="1"/>
              <a:t>année</a:t>
            </a:r>
            <a:endParaRPr lang="de-DE" dirty="0"/>
          </a:p>
          <a:p>
            <a:pPr algn="ctr"/>
            <a:r>
              <a:rPr lang="de-DE" dirty="0"/>
              <a:t>La </a:t>
            </a:r>
            <a:r>
              <a:rPr lang="de-DE" dirty="0" err="1"/>
              <a:t>fertilisation</a:t>
            </a:r>
            <a:r>
              <a:rPr lang="de-DE" dirty="0"/>
              <a:t> </a:t>
            </a:r>
            <a:r>
              <a:rPr lang="de-DE" dirty="0" err="1"/>
              <a:t>réduit</a:t>
            </a:r>
            <a:r>
              <a:rPr lang="de-DE" dirty="0"/>
              <a:t> </a:t>
            </a:r>
            <a:r>
              <a:rPr lang="de-DE" dirty="0" err="1"/>
              <a:t>l‘effet</a:t>
            </a:r>
            <a:r>
              <a:rPr lang="de-DE" dirty="0"/>
              <a:t> du </a:t>
            </a:r>
            <a:r>
              <a:rPr lang="de-DE" dirty="0" err="1"/>
              <a:t>sursemis</a:t>
            </a:r>
            <a:endParaRPr lang="de-DE" dirty="0"/>
          </a:p>
          <a:p>
            <a:pPr algn="ctr"/>
            <a:endParaRPr lang="x-none" dirty="0"/>
          </a:p>
        </p:txBody>
      </p:sp>
      <p:grpSp>
        <p:nvGrpSpPr>
          <p:cNvPr id="20" name="Gruppieren 19">
            <a:extLst>
              <a:ext uri="{FF2B5EF4-FFF2-40B4-BE49-F238E27FC236}">
                <a16:creationId xmlns:a16="http://schemas.microsoft.com/office/drawing/2014/main" xmlns="" id="{09EAC53A-0BE7-B55F-7983-D1BF50584FE4}"/>
              </a:ext>
            </a:extLst>
          </p:cNvPr>
          <p:cNvGrpSpPr/>
          <p:nvPr/>
        </p:nvGrpSpPr>
        <p:grpSpPr>
          <a:xfrm>
            <a:off x="295351" y="344467"/>
            <a:ext cx="7010617" cy="5476345"/>
            <a:chOff x="1533019" y="344467"/>
            <a:chExt cx="7010617" cy="5476345"/>
          </a:xfrm>
        </p:grpSpPr>
        <p:pic>
          <p:nvPicPr>
            <p:cNvPr id="21" name="Grafik 20">
              <a:extLst>
                <a:ext uri="{FF2B5EF4-FFF2-40B4-BE49-F238E27FC236}">
                  <a16:creationId xmlns:a16="http://schemas.microsoft.com/office/drawing/2014/main" xmlns="" id="{3A268958-754A-E8C1-EC75-908DBDC5AAB9}"/>
                </a:ext>
              </a:extLst>
            </p:cNvPr>
            <p:cNvPicPr>
              <a:picLocks noChangeAspect="1"/>
            </p:cNvPicPr>
            <p:nvPr/>
          </p:nvPicPr>
          <p:blipFill>
            <a:blip r:embed="rId2"/>
            <a:stretch>
              <a:fillRect/>
            </a:stretch>
          </p:blipFill>
          <p:spPr>
            <a:xfrm>
              <a:off x="1533019" y="363888"/>
              <a:ext cx="7010617" cy="5022339"/>
            </a:xfrm>
            <a:prstGeom prst="rect">
              <a:avLst/>
            </a:prstGeom>
          </p:spPr>
        </p:pic>
        <p:grpSp>
          <p:nvGrpSpPr>
            <p:cNvPr id="22" name="Gruppieren 21">
              <a:extLst>
                <a:ext uri="{FF2B5EF4-FFF2-40B4-BE49-F238E27FC236}">
                  <a16:creationId xmlns:a16="http://schemas.microsoft.com/office/drawing/2014/main" xmlns="" id="{4AED79AB-7839-3B44-6F11-0260318A7C4B}"/>
                </a:ext>
              </a:extLst>
            </p:cNvPr>
            <p:cNvGrpSpPr/>
            <p:nvPr/>
          </p:nvGrpSpPr>
          <p:grpSpPr>
            <a:xfrm>
              <a:off x="2868356" y="5543811"/>
              <a:ext cx="4577137" cy="277001"/>
              <a:chOff x="901014" y="6236532"/>
              <a:chExt cx="4577137" cy="277001"/>
            </a:xfrm>
          </p:grpSpPr>
          <p:pic>
            <p:nvPicPr>
              <p:cNvPr id="24" name="Grafik 23">
                <a:extLst>
                  <a:ext uri="{FF2B5EF4-FFF2-40B4-BE49-F238E27FC236}">
                    <a16:creationId xmlns:a16="http://schemas.microsoft.com/office/drawing/2014/main" xmlns="" id="{AFB46CC8-A560-3C86-011B-0B73DB00291E}"/>
                  </a:ext>
                </a:extLst>
              </p:cNvPr>
              <p:cNvPicPr>
                <a:picLocks noChangeAspect="1"/>
              </p:cNvPicPr>
              <p:nvPr/>
            </p:nvPicPr>
            <p:blipFill>
              <a:blip r:embed="rId3"/>
              <a:stretch>
                <a:fillRect/>
              </a:stretch>
            </p:blipFill>
            <p:spPr>
              <a:xfrm>
                <a:off x="901014" y="6265480"/>
                <a:ext cx="3610479" cy="228632"/>
              </a:xfrm>
              <a:prstGeom prst="rect">
                <a:avLst/>
              </a:prstGeom>
            </p:spPr>
          </p:pic>
          <p:sp>
            <p:nvSpPr>
              <p:cNvPr id="25" name="Textfeld 24">
                <a:extLst>
                  <a:ext uri="{FF2B5EF4-FFF2-40B4-BE49-F238E27FC236}">
                    <a16:creationId xmlns:a16="http://schemas.microsoft.com/office/drawing/2014/main" xmlns="" id="{5D6F4F38-2511-8E92-8437-98A497F57275}"/>
                  </a:ext>
                </a:extLst>
              </p:cNvPr>
              <p:cNvSpPr txBox="1"/>
              <p:nvPr/>
            </p:nvSpPr>
            <p:spPr>
              <a:xfrm>
                <a:off x="1089891" y="6236534"/>
                <a:ext cx="1300869" cy="276999"/>
              </a:xfrm>
              <a:prstGeom prst="rect">
                <a:avLst/>
              </a:prstGeom>
              <a:solidFill>
                <a:schemeClr val="bg1"/>
              </a:solidFill>
            </p:spPr>
            <p:txBody>
              <a:bodyPr wrap="none" lIns="0" tIns="0" rIns="0" bIns="0" rtlCol="0">
                <a:spAutoFit/>
              </a:bodyPr>
              <a:lstStyle/>
              <a:p>
                <a:r>
                  <a:rPr lang="de-DE" dirty="0"/>
                  <a:t>Sans </a:t>
                </a:r>
                <a:r>
                  <a:rPr lang="de-DE" dirty="0" err="1"/>
                  <a:t>sursemis</a:t>
                </a:r>
                <a:endParaRPr lang="x-none" dirty="0"/>
              </a:p>
            </p:txBody>
          </p:sp>
          <p:sp>
            <p:nvSpPr>
              <p:cNvPr id="26" name="Textfeld 25">
                <a:extLst>
                  <a:ext uri="{FF2B5EF4-FFF2-40B4-BE49-F238E27FC236}">
                    <a16:creationId xmlns:a16="http://schemas.microsoft.com/office/drawing/2014/main" xmlns="" id="{57B94E03-6D02-9BEE-3E95-587EA62774E2}"/>
                  </a:ext>
                </a:extLst>
              </p:cNvPr>
              <p:cNvSpPr txBox="1"/>
              <p:nvPr/>
            </p:nvSpPr>
            <p:spPr>
              <a:xfrm>
                <a:off x="2752436" y="6236533"/>
                <a:ext cx="1339898" cy="276999"/>
              </a:xfrm>
              <a:prstGeom prst="rect">
                <a:avLst/>
              </a:prstGeom>
              <a:solidFill>
                <a:schemeClr val="bg1"/>
              </a:solidFill>
            </p:spPr>
            <p:txBody>
              <a:bodyPr wrap="square" lIns="0" tIns="0" rIns="0" bIns="0" rtlCol="0">
                <a:spAutoFit/>
              </a:bodyPr>
              <a:lstStyle/>
              <a:p>
                <a:r>
                  <a:rPr lang="fr-BE" dirty="0"/>
                  <a:t>Trèfle</a:t>
                </a:r>
                <a:r>
                  <a:rPr lang="de-DE" dirty="0"/>
                  <a:t> </a:t>
                </a:r>
                <a:r>
                  <a:rPr lang="de-DE" dirty="0" err="1"/>
                  <a:t>blanc</a:t>
                </a:r>
                <a:endParaRPr lang="x-none" dirty="0"/>
              </a:p>
            </p:txBody>
          </p:sp>
          <p:pic>
            <p:nvPicPr>
              <p:cNvPr id="27" name="Grafik 26">
                <a:extLst>
                  <a:ext uri="{FF2B5EF4-FFF2-40B4-BE49-F238E27FC236}">
                    <a16:creationId xmlns:a16="http://schemas.microsoft.com/office/drawing/2014/main" xmlns="" id="{7F29A4C7-B639-6119-7C16-9F610F1CE1EE}"/>
                  </a:ext>
                </a:extLst>
              </p:cNvPr>
              <p:cNvPicPr>
                <a:picLocks noChangeAspect="1"/>
              </p:cNvPicPr>
              <p:nvPr/>
            </p:nvPicPr>
            <p:blipFill>
              <a:blip r:embed="rId4"/>
              <a:stretch>
                <a:fillRect/>
              </a:stretch>
            </p:blipFill>
            <p:spPr>
              <a:xfrm>
                <a:off x="4092334" y="6265480"/>
                <a:ext cx="838317" cy="228632"/>
              </a:xfrm>
              <a:prstGeom prst="rect">
                <a:avLst/>
              </a:prstGeom>
            </p:spPr>
          </p:pic>
          <p:sp>
            <p:nvSpPr>
              <p:cNvPr id="28" name="Textfeld 27">
                <a:extLst>
                  <a:ext uri="{FF2B5EF4-FFF2-40B4-BE49-F238E27FC236}">
                    <a16:creationId xmlns:a16="http://schemas.microsoft.com/office/drawing/2014/main" xmlns="" id="{259632A4-B7B7-3ED3-182A-991D69F08DB0}"/>
                  </a:ext>
                </a:extLst>
              </p:cNvPr>
              <p:cNvSpPr txBox="1"/>
              <p:nvPr/>
            </p:nvSpPr>
            <p:spPr>
              <a:xfrm>
                <a:off x="4268187" y="6236532"/>
                <a:ext cx="1209964" cy="276999"/>
              </a:xfrm>
              <a:prstGeom prst="rect">
                <a:avLst/>
              </a:prstGeom>
              <a:solidFill>
                <a:schemeClr val="bg1"/>
              </a:solidFill>
            </p:spPr>
            <p:txBody>
              <a:bodyPr wrap="square" lIns="0" tIns="0" rIns="0" bIns="0" rtlCol="0">
                <a:spAutoFit/>
              </a:bodyPr>
              <a:lstStyle/>
              <a:p>
                <a:r>
                  <a:rPr lang="fr-BE" dirty="0"/>
                  <a:t>Trèfle</a:t>
                </a:r>
                <a:r>
                  <a:rPr lang="de-DE" dirty="0"/>
                  <a:t> </a:t>
                </a:r>
                <a:r>
                  <a:rPr lang="de-DE" dirty="0" err="1"/>
                  <a:t>violet</a:t>
                </a:r>
                <a:endParaRPr lang="x-none" dirty="0"/>
              </a:p>
            </p:txBody>
          </p:sp>
        </p:grpSp>
        <p:sp>
          <p:nvSpPr>
            <p:cNvPr id="23" name="Textfeld 22">
              <a:extLst>
                <a:ext uri="{FF2B5EF4-FFF2-40B4-BE49-F238E27FC236}">
                  <a16:creationId xmlns:a16="http://schemas.microsoft.com/office/drawing/2014/main" xmlns="" id="{F6F71B6E-178D-4DEB-E3E1-CC1AE6BAA9EF}"/>
                </a:ext>
              </a:extLst>
            </p:cNvPr>
            <p:cNvSpPr txBox="1"/>
            <p:nvPr/>
          </p:nvSpPr>
          <p:spPr>
            <a:xfrm>
              <a:off x="4504799" y="344467"/>
              <a:ext cx="3461460" cy="369332"/>
            </a:xfrm>
            <a:prstGeom prst="rect">
              <a:avLst/>
            </a:prstGeom>
            <a:solidFill>
              <a:schemeClr val="bg1"/>
            </a:solidFill>
          </p:spPr>
          <p:txBody>
            <a:bodyPr wrap="none" rtlCol="0">
              <a:spAutoFit/>
            </a:bodyPr>
            <a:lstStyle/>
            <a:p>
              <a:r>
                <a:rPr lang="de-DE" dirty="0"/>
                <a:t>Rendements MS </a:t>
              </a:r>
              <a:r>
                <a:rPr lang="de-DE" dirty="0" err="1"/>
                <a:t>dt</a:t>
              </a:r>
              <a:r>
                <a:rPr lang="de-DE" dirty="0"/>
                <a:t>/ha 2015 - 2016</a:t>
              </a:r>
              <a:endParaRPr lang="x-none" dirty="0"/>
            </a:p>
          </p:txBody>
        </p:sp>
      </p:grpSp>
    </p:spTree>
    <p:extLst>
      <p:ext uri="{BB962C8B-B14F-4D97-AF65-F5344CB8AC3E}">
        <p14:creationId xmlns:p14="http://schemas.microsoft.com/office/powerpoint/2010/main" xmlns="" val="3932885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C72D4408-3FAE-2FB2-F9AF-04D38B6E0F1F}"/>
              </a:ext>
            </a:extLst>
          </p:cNvPr>
          <p:cNvSpPr>
            <a:spLocks noGrp="1"/>
          </p:cNvSpPr>
          <p:nvPr>
            <p:ph type="title"/>
          </p:nvPr>
        </p:nvSpPr>
        <p:spPr/>
        <p:txBody>
          <a:bodyPr/>
          <a:lstStyle/>
          <a:p>
            <a:pPr algn="ctr"/>
            <a:r>
              <a:rPr lang="fr-FR" dirty="0"/>
              <a:t>La réponse de la Commission européenne</a:t>
            </a:r>
            <a:endParaRPr lang="x-none" dirty="0"/>
          </a:p>
        </p:txBody>
      </p:sp>
      <p:sp>
        <p:nvSpPr>
          <p:cNvPr id="3" name="Inhaltsplatzhalter 2">
            <a:extLst>
              <a:ext uri="{FF2B5EF4-FFF2-40B4-BE49-F238E27FC236}">
                <a16:creationId xmlns:a16="http://schemas.microsoft.com/office/drawing/2014/main" xmlns="" id="{51974CE0-B2EE-48C9-096B-478395897609}"/>
              </a:ext>
            </a:extLst>
          </p:cNvPr>
          <p:cNvSpPr>
            <a:spLocks noGrp="1"/>
          </p:cNvSpPr>
          <p:nvPr>
            <p:ph idx="1"/>
          </p:nvPr>
        </p:nvSpPr>
        <p:spPr/>
        <p:txBody>
          <a:bodyPr>
            <a:normAutofit lnSpcReduction="10000"/>
          </a:bodyPr>
          <a:lstStyle/>
          <a:p>
            <a:r>
              <a:rPr lang="de-DE" dirty="0" err="1"/>
              <a:t>améliorer</a:t>
            </a:r>
            <a:r>
              <a:rPr lang="de-DE" dirty="0"/>
              <a:t> </a:t>
            </a:r>
            <a:r>
              <a:rPr lang="de-DE" dirty="0" err="1"/>
              <a:t>l'efficacité</a:t>
            </a:r>
            <a:r>
              <a:rPr lang="de-DE" dirty="0"/>
              <a:t> = </a:t>
            </a:r>
            <a:r>
              <a:rPr lang="de-DE" dirty="0" err="1"/>
              <a:t>outils</a:t>
            </a:r>
            <a:r>
              <a:rPr lang="de-DE" dirty="0"/>
              <a:t> </a:t>
            </a:r>
            <a:r>
              <a:rPr lang="de-DE" dirty="0" err="1">
                <a:highlight>
                  <a:srgbClr val="FFFF00"/>
                </a:highlight>
              </a:rPr>
              <a:t>FaST</a:t>
            </a:r>
            <a:r>
              <a:rPr lang="de-DE" dirty="0"/>
              <a:t> </a:t>
            </a:r>
          </a:p>
          <a:p>
            <a:pPr marL="0" indent="0">
              <a:buNone/>
            </a:pPr>
            <a:r>
              <a:rPr lang="de-DE" dirty="0"/>
              <a:t>= </a:t>
            </a:r>
            <a:r>
              <a:rPr lang="de-DE" dirty="0" err="1"/>
              <a:t>plateforme</a:t>
            </a:r>
            <a:r>
              <a:rPr lang="de-DE" dirty="0"/>
              <a:t> de </a:t>
            </a:r>
            <a:r>
              <a:rPr lang="de-DE" dirty="0" err="1"/>
              <a:t>services</a:t>
            </a:r>
            <a:r>
              <a:rPr lang="de-DE" dirty="0"/>
              <a:t> </a:t>
            </a:r>
            <a:r>
              <a:rPr lang="de-DE" dirty="0" err="1"/>
              <a:t>numériques</a:t>
            </a:r>
            <a:r>
              <a:rPr lang="de-DE" dirty="0"/>
              <a:t>: „</a:t>
            </a:r>
            <a:r>
              <a:rPr lang="fr-FR" dirty="0"/>
              <a:t>Données spatiales pour une agriculture durable »</a:t>
            </a:r>
          </a:p>
          <a:p>
            <a:pPr marL="0" indent="0">
              <a:buNone/>
            </a:pPr>
            <a:r>
              <a:rPr lang="fr-FR" dirty="0">
                <a:hlinkClick r:id="rId2"/>
              </a:rPr>
              <a:t>https://fastplatform.eu/</a:t>
            </a:r>
            <a:endParaRPr lang="fr-FR" dirty="0"/>
          </a:p>
          <a:p>
            <a:pPr lvl="1"/>
            <a:r>
              <a:rPr lang="fr-FR" dirty="0"/>
              <a:t>actuellement en cours de développement : devrait être mis à la disposition des agriculteurs en 2024</a:t>
            </a:r>
          </a:p>
          <a:p>
            <a:pPr marL="0" indent="0">
              <a:buNone/>
            </a:pPr>
            <a:endParaRPr lang="fr-FR" dirty="0"/>
          </a:p>
          <a:p>
            <a:r>
              <a:rPr lang="en-US" dirty="0" err="1"/>
              <a:t>REcovered</a:t>
            </a:r>
            <a:r>
              <a:rPr lang="en-US" dirty="0"/>
              <a:t> Nitrogen from </a:t>
            </a:r>
            <a:r>
              <a:rPr lang="en-US" dirty="0" err="1"/>
              <a:t>manURE</a:t>
            </a:r>
            <a:r>
              <a:rPr lang="en-US" dirty="0"/>
              <a:t> (</a:t>
            </a:r>
            <a:r>
              <a:rPr lang="en-US" dirty="0">
                <a:highlight>
                  <a:srgbClr val="FFFF00"/>
                </a:highlight>
              </a:rPr>
              <a:t>RENURE</a:t>
            </a:r>
            <a:r>
              <a:rPr lang="en-US" dirty="0"/>
              <a:t>)</a:t>
            </a:r>
          </a:p>
          <a:p>
            <a:pPr marL="0" indent="0">
              <a:buNone/>
            </a:pPr>
            <a:r>
              <a:rPr lang="en-US" dirty="0"/>
              <a:t>=</a:t>
            </a:r>
            <a:r>
              <a:rPr lang="fr-FR" dirty="0"/>
              <a:t> Azote récupéré à partir de l'engrais</a:t>
            </a:r>
            <a:r>
              <a:rPr lang="en-US" dirty="0"/>
              <a:t> de </a:t>
            </a:r>
            <a:r>
              <a:rPr lang="en-US" dirty="0" err="1"/>
              <a:t>ferme</a:t>
            </a:r>
            <a:r>
              <a:rPr lang="en-US" dirty="0"/>
              <a:t>: directive (</a:t>
            </a:r>
            <a:r>
              <a:rPr lang="de-DE" b="0" i="0" dirty="0">
                <a:solidFill>
                  <a:srgbClr val="333333"/>
                </a:solidFill>
                <a:effectLst/>
                <a:latin typeface="Nunito Sans" pitchFamily="2" charset="0"/>
              </a:rPr>
              <a:t>UE) 2019/1009</a:t>
            </a:r>
            <a:endParaRPr lang="fr-FR" dirty="0"/>
          </a:p>
          <a:p>
            <a:pPr marL="0" indent="0">
              <a:buNone/>
            </a:pPr>
            <a:endParaRPr lang="x-none" dirty="0"/>
          </a:p>
        </p:txBody>
      </p:sp>
    </p:spTree>
    <p:extLst>
      <p:ext uri="{BB962C8B-B14F-4D97-AF65-F5344CB8AC3E}">
        <p14:creationId xmlns:p14="http://schemas.microsoft.com/office/powerpoint/2010/main" xmlns="" val="27484376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EDFBA855-A6A7-C0A8-19D2-95F486F2831F}"/>
              </a:ext>
            </a:extLst>
          </p:cNvPr>
          <p:cNvSpPr>
            <a:spLocks noGrp="1"/>
          </p:cNvSpPr>
          <p:nvPr>
            <p:ph type="title"/>
          </p:nvPr>
        </p:nvSpPr>
        <p:spPr/>
        <p:txBody>
          <a:bodyPr/>
          <a:lstStyle/>
          <a:p>
            <a:r>
              <a:rPr lang="fr-FR" dirty="0"/>
              <a:t>Comment implanter des légumineuses dans les prairies ? </a:t>
            </a:r>
            <a:r>
              <a:rPr lang="fr-FR" dirty="0" err="1"/>
              <a:t>Sursemis</a:t>
            </a:r>
            <a:endParaRPr lang="x-none" dirty="0"/>
          </a:p>
        </p:txBody>
      </p:sp>
      <p:sp>
        <p:nvSpPr>
          <p:cNvPr id="5" name="Textfeld 4">
            <a:extLst>
              <a:ext uri="{FF2B5EF4-FFF2-40B4-BE49-F238E27FC236}">
                <a16:creationId xmlns:a16="http://schemas.microsoft.com/office/drawing/2014/main" xmlns="" id="{25C11B15-F162-0D7F-33AE-F46AE61D6E41}"/>
              </a:ext>
            </a:extLst>
          </p:cNvPr>
          <p:cNvSpPr txBox="1"/>
          <p:nvPr/>
        </p:nvSpPr>
        <p:spPr>
          <a:xfrm>
            <a:off x="308341" y="1905063"/>
            <a:ext cx="5408968" cy="1384995"/>
          </a:xfrm>
          <a:prstGeom prst="rect">
            <a:avLst/>
          </a:prstGeom>
          <a:noFill/>
        </p:spPr>
        <p:txBody>
          <a:bodyPr wrap="square">
            <a:spAutoFit/>
          </a:bodyPr>
          <a:lstStyle/>
          <a:p>
            <a:r>
              <a:rPr lang="x-none" sz="2800" dirty="0"/>
              <a:t>Pour le </a:t>
            </a:r>
            <a:r>
              <a:rPr lang="x-none" sz="2800" dirty="0" err="1"/>
              <a:t>sursemis</a:t>
            </a:r>
            <a:r>
              <a:rPr lang="x-none" sz="2800" dirty="0"/>
              <a:t>, </a:t>
            </a:r>
            <a:r>
              <a:rPr lang="x-none" sz="2800" dirty="0" err="1"/>
              <a:t>il</a:t>
            </a:r>
            <a:r>
              <a:rPr lang="x-none" sz="2800" dirty="0"/>
              <a:t> </a:t>
            </a:r>
            <a:r>
              <a:rPr lang="x-none" sz="2800" dirty="0" err="1"/>
              <a:t>faut</a:t>
            </a:r>
            <a:r>
              <a:rPr lang="x-none" sz="2800" dirty="0"/>
              <a:t> </a:t>
            </a:r>
            <a:r>
              <a:rPr lang="x-none" sz="2800" dirty="0" err="1"/>
              <a:t>que</a:t>
            </a:r>
            <a:r>
              <a:rPr lang="x-none" sz="2800" dirty="0"/>
              <a:t> des </a:t>
            </a:r>
            <a:r>
              <a:rPr lang="x-none" sz="2800" dirty="0" err="1"/>
              <a:t>vides</a:t>
            </a:r>
            <a:r>
              <a:rPr lang="x-none" sz="2800" dirty="0"/>
              <a:t> </a:t>
            </a:r>
            <a:r>
              <a:rPr lang="x-none" sz="2800" dirty="0" err="1"/>
              <a:t>soient</a:t>
            </a:r>
            <a:r>
              <a:rPr lang="x-none" sz="2800" dirty="0"/>
              <a:t> </a:t>
            </a:r>
            <a:r>
              <a:rPr lang="x-none" sz="2800" dirty="0" err="1"/>
              <a:t>présents</a:t>
            </a:r>
            <a:r>
              <a:rPr lang="x-none" sz="2800" dirty="0"/>
              <a:t>  </a:t>
            </a:r>
            <a:r>
              <a:rPr lang="x-none" sz="2800" dirty="0" err="1"/>
              <a:t>ou</a:t>
            </a:r>
            <a:r>
              <a:rPr lang="x-none" sz="2800" dirty="0"/>
              <a:t> </a:t>
            </a:r>
            <a:r>
              <a:rPr lang="x-none" sz="2800" dirty="0" err="1"/>
              <a:t>créés</a:t>
            </a:r>
            <a:endParaRPr lang="x-none" sz="2800" dirty="0"/>
          </a:p>
          <a:p>
            <a:pPr marL="457200" indent="-457200">
              <a:buFont typeface="Arial" panose="020B0604020202020204" pitchFamily="34" charset="0"/>
              <a:buChar char="•"/>
            </a:pPr>
            <a:r>
              <a:rPr lang="x-none" sz="2800" dirty="0"/>
              <a:t>1-2cm de </a:t>
            </a:r>
            <a:r>
              <a:rPr lang="x-none" sz="2800" dirty="0" err="1"/>
              <a:t>profondeur</a:t>
            </a:r>
            <a:r>
              <a:rPr lang="x-none" sz="2800" dirty="0"/>
              <a:t> de </a:t>
            </a:r>
            <a:r>
              <a:rPr lang="x-none" sz="2800" dirty="0" err="1"/>
              <a:t>semis</a:t>
            </a:r>
            <a:endParaRPr lang="x-none" sz="2800" dirty="0"/>
          </a:p>
        </p:txBody>
      </p:sp>
      <p:graphicFrame>
        <p:nvGraphicFramePr>
          <p:cNvPr id="6" name="Tabelle 8">
            <a:extLst>
              <a:ext uri="{FF2B5EF4-FFF2-40B4-BE49-F238E27FC236}">
                <a16:creationId xmlns:a16="http://schemas.microsoft.com/office/drawing/2014/main" xmlns="" id="{A28A55D2-43E6-FBC8-0E16-42489BF5A0F8}"/>
              </a:ext>
            </a:extLst>
          </p:cNvPr>
          <p:cNvGraphicFramePr>
            <a:graphicFrameLocks noGrp="1"/>
          </p:cNvGraphicFramePr>
          <p:nvPr>
            <p:extLst>
              <p:ext uri="{D42A27DB-BD31-4B8C-83A1-F6EECF244321}">
                <p14:modId xmlns:p14="http://schemas.microsoft.com/office/powerpoint/2010/main" xmlns="" val="3751990327"/>
              </p:ext>
            </p:extLst>
          </p:nvPr>
        </p:nvGraphicFramePr>
        <p:xfrm>
          <a:off x="2419927" y="5941060"/>
          <a:ext cx="8128000" cy="74168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xmlns="" val="3752114085"/>
                    </a:ext>
                  </a:extLst>
                </a:gridCol>
                <a:gridCol w="2032000">
                  <a:extLst>
                    <a:ext uri="{9D8B030D-6E8A-4147-A177-3AD203B41FA5}">
                      <a16:colId xmlns:a16="http://schemas.microsoft.com/office/drawing/2014/main" xmlns="" val="3055929192"/>
                    </a:ext>
                  </a:extLst>
                </a:gridCol>
                <a:gridCol w="2032000">
                  <a:extLst>
                    <a:ext uri="{9D8B030D-6E8A-4147-A177-3AD203B41FA5}">
                      <a16:colId xmlns:a16="http://schemas.microsoft.com/office/drawing/2014/main" xmlns="" val="1784405692"/>
                    </a:ext>
                  </a:extLst>
                </a:gridCol>
                <a:gridCol w="2032000">
                  <a:extLst>
                    <a:ext uri="{9D8B030D-6E8A-4147-A177-3AD203B41FA5}">
                      <a16:colId xmlns:a16="http://schemas.microsoft.com/office/drawing/2014/main" xmlns="" val="2725318015"/>
                    </a:ext>
                  </a:extLst>
                </a:gridCol>
              </a:tblGrid>
              <a:tr h="370840">
                <a:tc>
                  <a:txBody>
                    <a:bodyPr/>
                    <a:lstStyle/>
                    <a:p>
                      <a:endParaRPr lang="x-none" dirty="0"/>
                    </a:p>
                  </a:txBody>
                  <a:tcPr/>
                </a:tc>
                <a:tc>
                  <a:txBody>
                    <a:bodyPr/>
                    <a:lstStyle/>
                    <a:p>
                      <a:r>
                        <a:rPr lang="de-DE" dirty="0" err="1"/>
                        <a:t>Trèfle</a:t>
                      </a:r>
                      <a:r>
                        <a:rPr lang="de-DE" dirty="0"/>
                        <a:t> </a:t>
                      </a:r>
                      <a:r>
                        <a:rPr lang="de-DE" dirty="0" err="1"/>
                        <a:t>blanc</a:t>
                      </a:r>
                      <a:endParaRPr lang="x-none" dirty="0"/>
                    </a:p>
                  </a:txBody>
                  <a:tcPr/>
                </a:tc>
                <a:tc>
                  <a:txBody>
                    <a:bodyPr/>
                    <a:lstStyle/>
                    <a:p>
                      <a:r>
                        <a:rPr lang="de-DE" dirty="0" err="1"/>
                        <a:t>Trèfle</a:t>
                      </a:r>
                      <a:r>
                        <a:rPr lang="de-DE" dirty="0"/>
                        <a:t> </a:t>
                      </a:r>
                      <a:r>
                        <a:rPr lang="de-DE" dirty="0" err="1"/>
                        <a:t>violet</a:t>
                      </a:r>
                      <a:endParaRPr lang="x-none" dirty="0"/>
                    </a:p>
                  </a:txBody>
                  <a:tcPr/>
                </a:tc>
                <a:tc>
                  <a:txBody>
                    <a:bodyPr/>
                    <a:lstStyle/>
                    <a:p>
                      <a:r>
                        <a:rPr lang="de-DE" dirty="0"/>
                        <a:t>Luzerne</a:t>
                      </a:r>
                      <a:endParaRPr lang="x-none" dirty="0"/>
                    </a:p>
                  </a:txBody>
                  <a:tcPr/>
                </a:tc>
                <a:extLst>
                  <a:ext uri="{0D108BD9-81ED-4DB2-BD59-A6C34878D82A}">
                    <a16:rowId xmlns:a16="http://schemas.microsoft.com/office/drawing/2014/main" xmlns="" val="4028965716"/>
                  </a:ext>
                </a:extLst>
              </a:tr>
              <a:tr h="370840">
                <a:tc>
                  <a:txBody>
                    <a:bodyPr/>
                    <a:lstStyle/>
                    <a:p>
                      <a:r>
                        <a:rPr lang="de-DE" dirty="0" err="1"/>
                        <a:t>Densité</a:t>
                      </a:r>
                      <a:r>
                        <a:rPr lang="de-DE" dirty="0"/>
                        <a:t> de </a:t>
                      </a:r>
                      <a:r>
                        <a:rPr lang="de-DE" dirty="0" err="1"/>
                        <a:t>semis</a:t>
                      </a:r>
                      <a:endParaRPr lang="x-none" dirty="0"/>
                    </a:p>
                  </a:txBody>
                  <a:tcPr/>
                </a:tc>
                <a:tc>
                  <a:txBody>
                    <a:bodyPr/>
                    <a:lstStyle/>
                    <a:p>
                      <a:r>
                        <a:rPr lang="de-DE" dirty="0"/>
                        <a:t>2-5 kg/ha</a:t>
                      </a:r>
                      <a:endParaRPr lang="x-none" dirty="0"/>
                    </a:p>
                  </a:txBody>
                  <a:tcPr/>
                </a:tc>
                <a:tc>
                  <a:txBody>
                    <a:bodyPr/>
                    <a:lstStyle/>
                    <a:p>
                      <a:r>
                        <a:rPr lang="de-DE" dirty="0"/>
                        <a:t>5-25 kg/ha</a:t>
                      </a:r>
                      <a:endParaRPr lang="x-none" dirty="0"/>
                    </a:p>
                  </a:txBody>
                  <a:tcPr/>
                </a:tc>
                <a:tc>
                  <a:txBody>
                    <a:bodyPr/>
                    <a:lstStyle/>
                    <a:p>
                      <a:r>
                        <a:rPr lang="de-DE" dirty="0"/>
                        <a:t>10 – 25 kg/ha</a:t>
                      </a:r>
                      <a:endParaRPr lang="x-none" dirty="0"/>
                    </a:p>
                  </a:txBody>
                  <a:tcPr/>
                </a:tc>
                <a:extLst>
                  <a:ext uri="{0D108BD9-81ED-4DB2-BD59-A6C34878D82A}">
                    <a16:rowId xmlns:a16="http://schemas.microsoft.com/office/drawing/2014/main" xmlns="" val="54169206"/>
                  </a:ext>
                </a:extLst>
              </a:tr>
            </a:tbl>
          </a:graphicData>
        </a:graphic>
      </p:graphicFrame>
      <p:pic>
        <p:nvPicPr>
          <p:cNvPr id="8" name="Grafik 7">
            <a:extLst>
              <a:ext uri="{FF2B5EF4-FFF2-40B4-BE49-F238E27FC236}">
                <a16:creationId xmlns:a16="http://schemas.microsoft.com/office/drawing/2014/main" xmlns="" id="{F2A730A1-E7CE-7DE9-0FE6-3AAF37134E66}"/>
              </a:ext>
            </a:extLst>
          </p:cNvPr>
          <p:cNvPicPr>
            <a:picLocks noChangeAspect="1"/>
          </p:cNvPicPr>
          <p:nvPr/>
        </p:nvPicPr>
        <p:blipFill>
          <a:blip r:embed="rId2"/>
          <a:stretch>
            <a:fillRect/>
          </a:stretch>
        </p:blipFill>
        <p:spPr>
          <a:xfrm>
            <a:off x="5874482" y="1579276"/>
            <a:ext cx="6058746" cy="4105848"/>
          </a:xfrm>
          <a:prstGeom prst="rect">
            <a:avLst/>
          </a:prstGeom>
        </p:spPr>
      </p:pic>
    </p:spTree>
    <p:extLst>
      <p:ext uri="{BB962C8B-B14F-4D97-AF65-F5344CB8AC3E}">
        <p14:creationId xmlns:p14="http://schemas.microsoft.com/office/powerpoint/2010/main" xmlns="" val="31074986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200518D-DD0C-62FF-DAC8-B3446A43E9ED}"/>
              </a:ext>
            </a:extLst>
          </p:cNvPr>
          <p:cNvSpPr>
            <a:spLocks noGrp="1"/>
          </p:cNvSpPr>
          <p:nvPr>
            <p:ph type="title"/>
          </p:nvPr>
        </p:nvSpPr>
        <p:spPr/>
        <p:txBody>
          <a:bodyPr/>
          <a:lstStyle/>
          <a:p>
            <a:r>
              <a:rPr lang="fr-FR" dirty="0"/>
              <a:t>Comment implanter des légumineuses dans les prairies ? Nouveau semis</a:t>
            </a:r>
            <a:endParaRPr lang="x-none" dirty="0"/>
          </a:p>
        </p:txBody>
      </p:sp>
      <p:sp>
        <p:nvSpPr>
          <p:cNvPr id="3" name="Inhaltsplatzhalter 2">
            <a:extLst>
              <a:ext uri="{FF2B5EF4-FFF2-40B4-BE49-F238E27FC236}">
                <a16:creationId xmlns:a16="http://schemas.microsoft.com/office/drawing/2014/main" xmlns="" id="{E4D1B8DF-F09A-DF8C-B2B3-D1A99FCA3D8F}"/>
              </a:ext>
            </a:extLst>
          </p:cNvPr>
          <p:cNvSpPr>
            <a:spLocks noGrp="1"/>
          </p:cNvSpPr>
          <p:nvPr>
            <p:ph idx="1"/>
          </p:nvPr>
        </p:nvSpPr>
        <p:spPr>
          <a:xfrm>
            <a:off x="387928" y="1991880"/>
            <a:ext cx="5948218" cy="4351338"/>
          </a:xfrm>
        </p:spPr>
        <p:txBody>
          <a:bodyPr>
            <a:normAutofit fontScale="92500" lnSpcReduction="20000"/>
          </a:bodyPr>
          <a:lstStyle/>
          <a:p>
            <a:r>
              <a:rPr lang="fr-FR" dirty="0"/>
              <a:t>Faire « table rase » dans la mesure du possible (lit de semence « propre »)</a:t>
            </a:r>
          </a:p>
          <a:p>
            <a:r>
              <a:rPr lang="fr-FR" dirty="0"/>
              <a:t>Lit de semence finement émietté !!!</a:t>
            </a:r>
          </a:p>
          <a:p>
            <a:r>
              <a:rPr lang="fr-FR" dirty="0"/>
              <a:t>Rouler la terre</a:t>
            </a:r>
          </a:p>
          <a:p>
            <a:r>
              <a:rPr lang="fr-FR" dirty="0"/>
              <a:t>Choisir l'espèce et la variété appropriée</a:t>
            </a:r>
          </a:p>
          <a:p>
            <a:r>
              <a:rPr lang="fr-FR" dirty="0"/>
              <a:t>Pas de fertilisation N / seulement une fertilisation réduite</a:t>
            </a:r>
          </a:p>
          <a:p>
            <a:r>
              <a:rPr lang="fr-FR" dirty="0"/>
              <a:t>Assurer l’approvisionnement en chaux phosphore, potasse et soufre</a:t>
            </a:r>
          </a:p>
          <a:p>
            <a:r>
              <a:rPr lang="fr-FR" dirty="0"/>
              <a:t>Adapter la gestion des coupes</a:t>
            </a:r>
          </a:p>
          <a:p>
            <a:r>
              <a:rPr lang="fr-FR" dirty="0"/>
              <a:t>Faire un </a:t>
            </a:r>
            <a:r>
              <a:rPr lang="fr-FR" dirty="0" err="1"/>
              <a:t>sursemis</a:t>
            </a:r>
            <a:r>
              <a:rPr lang="fr-FR" dirty="0"/>
              <a:t> chaque année ! (surtout pour le trèfle violet)</a:t>
            </a:r>
            <a:endParaRPr lang="x-none" dirty="0"/>
          </a:p>
        </p:txBody>
      </p:sp>
      <p:pic>
        <p:nvPicPr>
          <p:cNvPr id="5" name="Grafik 4">
            <a:extLst>
              <a:ext uri="{FF2B5EF4-FFF2-40B4-BE49-F238E27FC236}">
                <a16:creationId xmlns:a16="http://schemas.microsoft.com/office/drawing/2014/main" xmlns="" id="{3A3128DD-2491-03CB-8F96-6C9FE9F022D8}"/>
              </a:ext>
            </a:extLst>
          </p:cNvPr>
          <p:cNvPicPr>
            <a:picLocks noChangeAspect="1"/>
          </p:cNvPicPr>
          <p:nvPr/>
        </p:nvPicPr>
        <p:blipFill>
          <a:blip r:embed="rId2"/>
          <a:stretch>
            <a:fillRect/>
          </a:stretch>
        </p:blipFill>
        <p:spPr>
          <a:xfrm>
            <a:off x="6448670" y="1972024"/>
            <a:ext cx="5170675" cy="4371194"/>
          </a:xfrm>
          <a:prstGeom prst="rect">
            <a:avLst/>
          </a:prstGeom>
        </p:spPr>
      </p:pic>
    </p:spTree>
    <p:extLst>
      <p:ext uri="{BB962C8B-B14F-4D97-AF65-F5344CB8AC3E}">
        <p14:creationId xmlns:p14="http://schemas.microsoft.com/office/powerpoint/2010/main" xmlns="" val="13998832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B8FFE93-020A-5E6C-56C2-9CE1526E3EEE}"/>
              </a:ext>
            </a:extLst>
          </p:cNvPr>
          <p:cNvSpPr>
            <a:spLocks noGrp="1"/>
          </p:cNvSpPr>
          <p:nvPr>
            <p:ph type="title"/>
          </p:nvPr>
        </p:nvSpPr>
        <p:spPr/>
        <p:txBody>
          <a:bodyPr/>
          <a:lstStyle/>
          <a:p>
            <a:r>
              <a:rPr lang="de-DE" dirty="0"/>
              <a:t>Luzerne</a:t>
            </a:r>
            <a:endParaRPr lang="x-none" dirty="0"/>
          </a:p>
        </p:txBody>
      </p:sp>
      <p:sp>
        <p:nvSpPr>
          <p:cNvPr id="3" name="Inhaltsplatzhalter 2">
            <a:extLst>
              <a:ext uri="{FF2B5EF4-FFF2-40B4-BE49-F238E27FC236}">
                <a16:creationId xmlns:a16="http://schemas.microsoft.com/office/drawing/2014/main" xmlns="" id="{704A8BAC-D656-5E8C-9451-90E5C0B74187}"/>
              </a:ext>
            </a:extLst>
          </p:cNvPr>
          <p:cNvSpPr>
            <a:spLocks noGrp="1"/>
          </p:cNvSpPr>
          <p:nvPr>
            <p:ph idx="1"/>
          </p:nvPr>
        </p:nvSpPr>
        <p:spPr>
          <a:xfrm>
            <a:off x="397164" y="1825625"/>
            <a:ext cx="7573818" cy="4351338"/>
          </a:xfrm>
        </p:spPr>
        <p:txBody>
          <a:bodyPr/>
          <a:lstStyle/>
          <a:p>
            <a:r>
              <a:rPr lang="fr-FR" dirty="0"/>
              <a:t>Actuellement, pas de recommandations pour </a:t>
            </a:r>
            <a:r>
              <a:rPr lang="fr-FR" u="sng" dirty="0"/>
              <a:t>prairies permanentes </a:t>
            </a:r>
            <a:r>
              <a:rPr lang="fr-FR" dirty="0"/>
              <a:t>en raison du manque de persistance</a:t>
            </a:r>
          </a:p>
          <a:p>
            <a:r>
              <a:rPr lang="fr-FR" dirty="0"/>
              <a:t>La luzerne est une culture qui doit faire partie de la rotation des cultures.</a:t>
            </a:r>
          </a:p>
          <a:p>
            <a:r>
              <a:rPr lang="fr-FR" dirty="0"/>
              <a:t>La luzerne doit être gérée différemment pour répondre à ses besoins</a:t>
            </a:r>
          </a:p>
          <a:p>
            <a:pPr lvl="1"/>
            <a:r>
              <a:rPr lang="fr-FR" dirty="0"/>
              <a:t>Fertilisation</a:t>
            </a:r>
          </a:p>
          <a:p>
            <a:pPr lvl="1"/>
            <a:r>
              <a:rPr lang="fr-FR" dirty="0"/>
              <a:t>Récolte</a:t>
            </a:r>
          </a:p>
          <a:p>
            <a:pPr lvl="1"/>
            <a:r>
              <a:rPr lang="fr-FR" dirty="0"/>
              <a:t>Conservation</a:t>
            </a:r>
          </a:p>
          <a:p>
            <a:pPr lvl="1"/>
            <a:endParaRPr lang="fr-FR" dirty="0"/>
          </a:p>
          <a:p>
            <a:endParaRPr lang="x-none" dirty="0"/>
          </a:p>
        </p:txBody>
      </p:sp>
      <p:pic>
        <p:nvPicPr>
          <p:cNvPr id="5" name="Grafik 4">
            <a:extLst>
              <a:ext uri="{FF2B5EF4-FFF2-40B4-BE49-F238E27FC236}">
                <a16:creationId xmlns:a16="http://schemas.microsoft.com/office/drawing/2014/main" xmlns="" id="{BBE4DD81-B5C8-C5AA-A256-F0CD74CAD3DB}"/>
              </a:ext>
            </a:extLst>
          </p:cNvPr>
          <p:cNvPicPr>
            <a:picLocks noChangeAspect="1"/>
          </p:cNvPicPr>
          <p:nvPr/>
        </p:nvPicPr>
        <p:blipFill>
          <a:blip r:embed="rId2"/>
          <a:stretch>
            <a:fillRect/>
          </a:stretch>
        </p:blipFill>
        <p:spPr>
          <a:xfrm>
            <a:off x="8063114" y="1825625"/>
            <a:ext cx="4032240" cy="4351338"/>
          </a:xfrm>
          <a:prstGeom prst="rect">
            <a:avLst/>
          </a:prstGeom>
        </p:spPr>
      </p:pic>
    </p:spTree>
    <p:extLst>
      <p:ext uri="{BB962C8B-B14F-4D97-AF65-F5344CB8AC3E}">
        <p14:creationId xmlns:p14="http://schemas.microsoft.com/office/powerpoint/2010/main" xmlns="" val="8738226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09AE26E-366B-E987-E694-174B28359C84}"/>
              </a:ext>
            </a:extLst>
          </p:cNvPr>
          <p:cNvSpPr>
            <a:spLocks noGrp="1"/>
          </p:cNvSpPr>
          <p:nvPr>
            <p:ph type="title"/>
          </p:nvPr>
        </p:nvSpPr>
        <p:spPr/>
        <p:txBody>
          <a:bodyPr/>
          <a:lstStyle/>
          <a:p>
            <a:pPr algn="ctr"/>
            <a:r>
              <a:rPr lang="de-DE" dirty="0"/>
              <a:t>PGDA4 : 1/2/2023 (</a:t>
            </a:r>
            <a:r>
              <a:rPr lang="de-DE" dirty="0" err="1"/>
              <a:t>peut</a:t>
            </a:r>
            <a:r>
              <a:rPr lang="de-DE" dirty="0"/>
              <a:t> </a:t>
            </a:r>
            <a:r>
              <a:rPr lang="de-DE" dirty="0" err="1"/>
              <a:t>encore</a:t>
            </a:r>
            <a:r>
              <a:rPr lang="de-DE" dirty="0"/>
              <a:t> </a:t>
            </a:r>
            <a:r>
              <a:rPr lang="de-DE" dirty="0" err="1"/>
              <a:t>être</a:t>
            </a:r>
            <a:r>
              <a:rPr lang="de-DE" dirty="0"/>
              <a:t> </a:t>
            </a:r>
            <a:r>
              <a:rPr lang="de-DE" dirty="0" err="1"/>
              <a:t>modifié</a:t>
            </a:r>
            <a:r>
              <a:rPr lang="de-DE" dirty="0"/>
              <a:t>)</a:t>
            </a:r>
            <a:endParaRPr lang="x-none" dirty="0"/>
          </a:p>
        </p:txBody>
      </p:sp>
      <p:sp>
        <p:nvSpPr>
          <p:cNvPr id="3" name="Inhaltsplatzhalter 2">
            <a:extLst>
              <a:ext uri="{FF2B5EF4-FFF2-40B4-BE49-F238E27FC236}">
                <a16:creationId xmlns:a16="http://schemas.microsoft.com/office/drawing/2014/main" xmlns="" id="{E8BDD486-D207-C6A7-C177-003BE8C52175}"/>
              </a:ext>
            </a:extLst>
          </p:cNvPr>
          <p:cNvSpPr>
            <a:spLocks noGrp="1"/>
          </p:cNvSpPr>
          <p:nvPr>
            <p:ph idx="1"/>
          </p:nvPr>
        </p:nvSpPr>
        <p:spPr>
          <a:xfrm>
            <a:off x="234350" y="1511588"/>
            <a:ext cx="11723299" cy="5230957"/>
          </a:xfrm>
        </p:spPr>
        <p:txBody>
          <a:bodyPr>
            <a:normAutofit/>
          </a:bodyPr>
          <a:lstStyle/>
          <a:p>
            <a:r>
              <a:rPr lang="fr-FR" dirty="0"/>
              <a:t>Ce que nous savons jusqu'à présent sur le PGDA4</a:t>
            </a:r>
          </a:p>
          <a:p>
            <a:pPr lvl="1"/>
            <a:r>
              <a:rPr lang="fr-FR" dirty="0"/>
              <a:t>peu de changements pour les prairies</a:t>
            </a:r>
          </a:p>
          <a:p>
            <a:pPr lvl="1"/>
            <a:r>
              <a:rPr lang="fr-FR" dirty="0"/>
              <a:t>Retournement de prairie autorisé en été (jusqu'à fin août) </a:t>
            </a:r>
          </a:p>
          <a:p>
            <a:pPr lvl="2"/>
            <a:r>
              <a:rPr lang="fr-FR" dirty="0"/>
              <a:t>À condition de: 3 mois précédents sans fertilisation (depuis début juin) </a:t>
            </a:r>
          </a:p>
          <a:p>
            <a:pPr lvl="2"/>
            <a:r>
              <a:rPr lang="fr-FR" dirty="0"/>
              <a:t>Après le retournement, la fertilisation reste limitée pendant 2 ans.</a:t>
            </a:r>
          </a:p>
          <a:p>
            <a:endParaRPr lang="fr-FR" b="1" dirty="0"/>
          </a:p>
          <a:p>
            <a:endParaRPr lang="fr-FR" b="1" dirty="0"/>
          </a:p>
          <a:p>
            <a:r>
              <a:rPr lang="fr-FR" b="1" dirty="0"/>
              <a:t>Sur surface à risque d'érosion extrême: </a:t>
            </a:r>
          </a:p>
          <a:p>
            <a:pPr lvl="1"/>
            <a:r>
              <a:rPr lang="fr-FR" dirty="0"/>
              <a:t>Les cultures non intéressantes / impossibles =&gt; prairie</a:t>
            </a:r>
          </a:p>
          <a:p>
            <a:pPr lvl="1"/>
            <a:r>
              <a:rPr lang="fr-FR" dirty="0"/>
              <a:t>Fertilisation minérale et/ou organique à action rapide </a:t>
            </a:r>
            <a:r>
              <a:rPr lang="fr-FR" u="sng" dirty="0"/>
              <a:t>interdite sur terre de culture</a:t>
            </a:r>
          </a:p>
          <a:p>
            <a:pPr lvl="1"/>
            <a:r>
              <a:rPr lang="fr-FR" dirty="0"/>
              <a:t>Diviser les grandes parcelles en plus petites permet de réduire les surfaces à risque extrême =&gt; un outil de simulation sera mise a disposition</a:t>
            </a:r>
            <a:endParaRPr lang="x-none" dirty="0"/>
          </a:p>
        </p:txBody>
      </p:sp>
    </p:spTree>
    <p:extLst>
      <p:ext uri="{BB962C8B-B14F-4D97-AF65-F5344CB8AC3E}">
        <p14:creationId xmlns:p14="http://schemas.microsoft.com/office/powerpoint/2010/main" xmlns="" val="42549572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xmlns="" id="{AB8C311F-7253-4AED-9701-7FC0708C41C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xmlns=""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E2384209-CB15-4CDF-9D31-C44FD9A3F20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2633B3B5-CC90-43F0-8714-D31D1F3F020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A8D57A06-A426-446D-B02C-A2DC6B62E45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fik 3" descr="Ein Bild, das Gras, draußen, Himmel, Feld enthält.&#10;&#10;Automatisch generierte Beschreibung">
            <a:extLst>
              <a:ext uri="{FF2B5EF4-FFF2-40B4-BE49-F238E27FC236}">
                <a16:creationId xmlns:a16="http://schemas.microsoft.com/office/drawing/2014/main" xmlns="" id="{FBD1108A-DE46-7257-59A0-B5C08BEEFF2C}"/>
              </a:ext>
            </a:extLst>
          </p:cNvPr>
          <p:cNvPicPr>
            <a:picLocks noChangeAspect="1"/>
          </p:cNvPicPr>
          <p:nvPr/>
        </p:nvPicPr>
        <p:blipFill rotWithShape="1">
          <a:blip r:embed="rId2"/>
          <a:srcRect t="7539"/>
          <a:stretch/>
        </p:blipFill>
        <p:spPr>
          <a:xfrm>
            <a:off x="457200" y="457200"/>
            <a:ext cx="11277600" cy="5943600"/>
          </a:xfrm>
          <a:prstGeom prst="rect">
            <a:avLst/>
          </a:prstGeom>
          <a:noFill/>
        </p:spPr>
      </p:pic>
      <p:sp>
        <p:nvSpPr>
          <p:cNvPr id="5" name="Textfeld 4">
            <a:extLst>
              <a:ext uri="{FF2B5EF4-FFF2-40B4-BE49-F238E27FC236}">
                <a16:creationId xmlns:a16="http://schemas.microsoft.com/office/drawing/2014/main" xmlns="" id="{516FEF8F-6C6C-E68F-C380-FE40270EA0D9}"/>
              </a:ext>
            </a:extLst>
          </p:cNvPr>
          <p:cNvSpPr txBox="1"/>
          <p:nvPr/>
        </p:nvSpPr>
        <p:spPr>
          <a:xfrm>
            <a:off x="5280289" y="841093"/>
            <a:ext cx="2277967" cy="36933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a:t>Questions?</a:t>
            </a:r>
          </a:p>
        </p:txBody>
      </p:sp>
      <p:sp>
        <p:nvSpPr>
          <p:cNvPr id="6" name="Textfeld 5">
            <a:extLst>
              <a:ext uri="{FF2B5EF4-FFF2-40B4-BE49-F238E27FC236}">
                <a16:creationId xmlns:a16="http://schemas.microsoft.com/office/drawing/2014/main" xmlns="" id="{5EABC9F6-9970-9769-E5B2-5707FA04C065}"/>
              </a:ext>
            </a:extLst>
          </p:cNvPr>
          <p:cNvSpPr txBox="1"/>
          <p:nvPr/>
        </p:nvSpPr>
        <p:spPr>
          <a:xfrm>
            <a:off x="138024" y="6441205"/>
            <a:ext cx="11964836" cy="36933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a:solidFill>
                  <a:schemeClr val="bg1"/>
                </a:solidFill>
              </a:rPr>
              <a:t>Merci pour </a:t>
            </a:r>
            <a:r>
              <a:rPr lang="de-DE" dirty="0" err="1">
                <a:solidFill>
                  <a:schemeClr val="bg1"/>
                </a:solidFill>
              </a:rPr>
              <a:t>votre</a:t>
            </a:r>
            <a:r>
              <a:rPr lang="de-DE" dirty="0">
                <a:solidFill>
                  <a:schemeClr val="bg1"/>
                </a:solidFill>
              </a:rPr>
              <a:t> </a:t>
            </a:r>
            <a:r>
              <a:rPr lang="de-DE" dirty="0" err="1">
                <a:solidFill>
                  <a:schemeClr val="bg1"/>
                </a:solidFill>
              </a:rPr>
              <a:t>attention</a:t>
            </a:r>
            <a:r>
              <a:rPr lang="de-DE" dirty="0">
                <a:solidFill>
                  <a:schemeClr val="bg1"/>
                </a:solidFill>
              </a:rPr>
              <a:t>!</a:t>
            </a:r>
          </a:p>
        </p:txBody>
      </p:sp>
      <p:pic>
        <p:nvPicPr>
          <p:cNvPr id="7" name="Grafik 6">
            <a:extLst>
              <a:ext uri="{FF2B5EF4-FFF2-40B4-BE49-F238E27FC236}">
                <a16:creationId xmlns:a16="http://schemas.microsoft.com/office/drawing/2014/main" xmlns="" id="{3E6A036C-7A15-9147-2AA0-91F5554EB715}"/>
              </a:ext>
            </a:extLst>
          </p:cNvPr>
          <p:cNvPicPr>
            <a:picLocks noChangeAspect="1"/>
          </p:cNvPicPr>
          <p:nvPr/>
        </p:nvPicPr>
        <p:blipFill>
          <a:blip r:embed="rId3" cstate="print"/>
          <a:stretch>
            <a:fillRect/>
          </a:stretch>
        </p:blipFill>
        <p:spPr>
          <a:xfrm>
            <a:off x="11100087" y="5943124"/>
            <a:ext cx="1002774" cy="867413"/>
          </a:xfrm>
          <a:prstGeom prst="rect">
            <a:avLst/>
          </a:prstGeom>
        </p:spPr>
      </p:pic>
      <p:sp>
        <p:nvSpPr>
          <p:cNvPr id="8" name="Textfeld 7">
            <a:extLst>
              <a:ext uri="{FF2B5EF4-FFF2-40B4-BE49-F238E27FC236}">
                <a16:creationId xmlns:a16="http://schemas.microsoft.com/office/drawing/2014/main" xmlns="" id="{85F3453B-1EEB-4E0C-EA70-0E2FF1868B28}"/>
              </a:ext>
            </a:extLst>
          </p:cNvPr>
          <p:cNvSpPr txBox="1"/>
          <p:nvPr/>
        </p:nvSpPr>
        <p:spPr>
          <a:xfrm>
            <a:off x="-4623" y="6440349"/>
            <a:ext cx="2978188" cy="369332"/>
          </a:xfrm>
          <a:prstGeom prst="rect">
            <a:avLst/>
          </a:prstGeom>
          <a:noFill/>
        </p:spPr>
        <p:txBody>
          <a:bodyPr wrap="none" rtlCol="0">
            <a:spAutoFit/>
          </a:bodyPr>
          <a:lstStyle/>
          <a:p>
            <a:r>
              <a:rPr lang="de-DE" dirty="0">
                <a:solidFill>
                  <a:schemeClr val="bg1"/>
                </a:solidFill>
              </a:rPr>
              <a:t>Gennen Jerome / 13/12/2022</a:t>
            </a:r>
            <a:endParaRPr lang="x-none" dirty="0">
              <a:solidFill>
                <a:schemeClr val="bg1"/>
              </a:solidFill>
            </a:endParaRPr>
          </a:p>
        </p:txBody>
      </p:sp>
    </p:spTree>
    <p:extLst>
      <p:ext uri="{BB962C8B-B14F-4D97-AF65-F5344CB8AC3E}">
        <p14:creationId xmlns:p14="http://schemas.microsoft.com/office/powerpoint/2010/main" xmlns="" val="646321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74221B2B-ABBC-C6F3-9117-F9F583F9B7B0}"/>
              </a:ext>
            </a:extLst>
          </p:cNvPr>
          <p:cNvSpPr>
            <a:spLocks noGrp="1"/>
          </p:cNvSpPr>
          <p:nvPr>
            <p:ph type="title"/>
          </p:nvPr>
        </p:nvSpPr>
        <p:spPr/>
        <p:txBody>
          <a:bodyPr/>
          <a:lstStyle/>
          <a:p>
            <a:pPr algn="ctr"/>
            <a:r>
              <a:rPr lang="en-US" dirty="0" err="1"/>
              <a:t>Engrais</a:t>
            </a:r>
            <a:r>
              <a:rPr lang="en-US" dirty="0"/>
              <a:t> RENURE en Wallonie</a:t>
            </a:r>
            <a:endParaRPr lang="x-none" dirty="0"/>
          </a:p>
        </p:txBody>
      </p:sp>
      <p:sp>
        <p:nvSpPr>
          <p:cNvPr id="3" name="Inhaltsplatzhalter 2">
            <a:extLst>
              <a:ext uri="{FF2B5EF4-FFF2-40B4-BE49-F238E27FC236}">
                <a16:creationId xmlns:a16="http://schemas.microsoft.com/office/drawing/2014/main" xmlns="" id="{05AE08C2-8CD6-1659-4608-988B906CF783}"/>
              </a:ext>
            </a:extLst>
          </p:cNvPr>
          <p:cNvSpPr>
            <a:spLocks noGrp="1"/>
          </p:cNvSpPr>
          <p:nvPr>
            <p:ph idx="1"/>
          </p:nvPr>
        </p:nvSpPr>
        <p:spPr>
          <a:xfrm>
            <a:off x="258791" y="1825624"/>
            <a:ext cx="11775057" cy="4747703"/>
          </a:xfrm>
        </p:spPr>
        <p:txBody>
          <a:bodyPr>
            <a:normAutofit fontScale="25000" lnSpcReduction="20000"/>
          </a:bodyPr>
          <a:lstStyle/>
          <a:p>
            <a:pPr algn="l"/>
            <a:r>
              <a:rPr lang="fr-FR" sz="5100" dirty="0"/>
              <a:t>Loi applicable depuis juin </a:t>
            </a:r>
            <a:r>
              <a:rPr lang="x-none" sz="5100" dirty="0"/>
              <a:t>2022</a:t>
            </a:r>
            <a:endParaRPr lang="fr-FR" sz="5100" dirty="0"/>
          </a:p>
          <a:p>
            <a:pPr algn="l"/>
            <a:r>
              <a:rPr lang="fr-FR" sz="5100" dirty="0"/>
              <a:t>nécessite une évolution de la législation, ce qu'on n'a pas réussi à faire en trois ans</a:t>
            </a:r>
          </a:p>
          <a:p>
            <a:pPr algn="l"/>
            <a:r>
              <a:rPr lang="fr-FR" sz="5100" dirty="0"/>
              <a:t>il n'existe à ce jour aucun service homologation des engrais RENURE en Wallonie (communication de l’ Institut Scientifique de Service Public et SPF)</a:t>
            </a:r>
          </a:p>
          <a:p>
            <a:pPr algn="l"/>
            <a:r>
              <a:rPr lang="fr-FR" sz="5100" dirty="0"/>
              <a:t>Des craintes subsistent sur les points suivants : </a:t>
            </a:r>
          </a:p>
          <a:p>
            <a:pPr marL="971550" lvl="1" indent="-514350">
              <a:buAutoNum type="romanLcParenBoth"/>
            </a:pPr>
            <a:r>
              <a:rPr lang="fr-FR" sz="5100" dirty="0"/>
              <a:t>les conditions prévues ne satisfont pas toujours les exigences wallonnes actuelles en matière de qualité, de contrôle et de traçabilité des produits, ainsi que de responsabilité du producteur (et il n’existe néanmoins pas de service de homologation)</a:t>
            </a:r>
          </a:p>
          <a:p>
            <a:pPr marL="971550" lvl="1" indent="-514350">
              <a:buAutoNum type="romanLcParenBoth"/>
            </a:pPr>
            <a:r>
              <a:rPr lang="fr-FR" sz="5100" dirty="0"/>
              <a:t>la capacité des sols à recevoir de tels produits n'est pas considérée (l’inverse n'a pas été considéré non plus) </a:t>
            </a:r>
          </a:p>
          <a:p>
            <a:pPr marL="971550" lvl="1" indent="-514350">
              <a:buAutoNum type="romanLcParenBoth"/>
            </a:pPr>
            <a:r>
              <a:rPr lang="fr-FR" sz="5100" dirty="0"/>
              <a:t>le PGDA risque d'être profondément remis en cause </a:t>
            </a:r>
          </a:p>
          <a:p>
            <a:pPr marL="1428750" lvl="2" indent="-514350">
              <a:buFont typeface="+mj-lt"/>
              <a:buAutoNum type="alphaLcParenR"/>
            </a:pPr>
            <a:r>
              <a:rPr lang="fr-FR" sz="5100" dirty="0"/>
              <a:t>concurrence à celles produites localement (effluents d'élevage en particulier) et </a:t>
            </a:r>
          </a:p>
          <a:p>
            <a:pPr marL="1428750" lvl="2" indent="-514350">
              <a:buFont typeface="+mj-lt"/>
              <a:buAutoNum type="alphaLcParenR"/>
            </a:pPr>
            <a:r>
              <a:rPr lang="fr-FR" sz="5100" dirty="0"/>
              <a:t>pas comptabilisées actuellement dans le calcul du taux de liaison au sol.</a:t>
            </a:r>
          </a:p>
          <a:p>
            <a:pPr lvl="3">
              <a:buFont typeface="Wingdings" panose="05000000000000000000" pitchFamily="2" charset="2"/>
              <a:buChar char="§"/>
            </a:pPr>
            <a:r>
              <a:rPr lang="fr-FR" sz="5100" dirty="0"/>
              <a:t>il y aura donc des ajustements à cet égard dans le PGDA4</a:t>
            </a:r>
          </a:p>
          <a:p>
            <a:pPr marL="0" indent="0" algn="l">
              <a:buNone/>
            </a:pPr>
            <a:endParaRPr lang="fr-FR" sz="5100" dirty="0"/>
          </a:p>
          <a:p>
            <a:pPr marL="0" indent="0" algn="ctr">
              <a:buNone/>
            </a:pPr>
            <a:r>
              <a:rPr lang="fr-FR" sz="5100" dirty="0"/>
              <a:t>Critique: Introduction des limites de concentration pour divers contaminants dans les engrais </a:t>
            </a:r>
          </a:p>
          <a:p>
            <a:pPr algn="l"/>
            <a:r>
              <a:rPr lang="fr-FR" sz="5100" dirty="0"/>
              <a:t>Exemple: le cadmium</a:t>
            </a:r>
          </a:p>
          <a:p>
            <a:pPr lvl="1"/>
            <a:r>
              <a:rPr lang="fr-FR" sz="5100" dirty="0"/>
              <a:t>la teneur maximale = 60 mg/kg de P2O5</a:t>
            </a:r>
          </a:p>
          <a:p>
            <a:pPr lvl="1"/>
            <a:r>
              <a:rPr lang="fr-FR" sz="5100" dirty="0"/>
              <a:t>label "à faible teneur en cadmium" pour les engrais contenant moins de 20 mg/kg de P2O5. </a:t>
            </a:r>
          </a:p>
          <a:p>
            <a:pPr lvl="1"/>
            <a:r>
              <a:rPr lang="fr-FR" sz="5100" dirty="0"/>
              <a:t>enjeux économiques et géopolitiques, les roches phosphatées de </a:t>
            </a:r>
          </a:p>
          <a:p>
            <a:pPr lvl="2"/>
            <a:r>
              <a:rPr lang="fr-FR" sz="5100" dirty="0"/>
              <a:t>Engrais russes étant naturellement pauvres en cadmium (&lt; 1 mg/kg de P2O5) </a:t>
            </a:r>
          </a:p>
          <a:p>
            <a:pPr lvl="2"/>
            <a:r>
              <a:rPr lang="fr-FR" sz="5100" dirty="0"/>
              <a:t>par rapport à celles d'Afrique du nord (38 à 200 mg/kg de P2O5)</a:t>
            </a:r>
          </a:p>
          <a:p>
            <a:pPr marL="0" indent="0" algn="l">
              <a:buNone/>
            </a:pPr>
            <a:r>
              <a:rPr lang="fr-FR" sz="5100" dirty="0"/>
              <a:t>Source: http://etat.environnement.wallonie.be/contents/indicatorsheets/AGRI%205.html</a:t>
            </a:r>
          </a:p>
          <a:p>
            <a:endParaRPr lang="x-none" dirty="0"/>
          </a:p>
        </p:txBody>
      </p:sp>
    </p:spTree>
    <p:extLst>
      <p:ext uri="{BB962C8B-B14F-4D97-AF65-F5344CB8AC3E}">
        <p14:creationId xmlns:p14="http://schemas.microsoft.com/office/powerpoint/2010/main" xmlns="" val="4258033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B7D4DFE5-BFEA-056D-B4CA-7DB7A026FFD7}"/>
              </a:ext>
            </a:extLst>
          </p:cNvPr>
          <p:cNvSpPr>
            <a:spLocks noGrp="1"/>
          </p:cNvSpPr>
          <p:nvPr>
            <p:ph type="title"/>
          </p:nvPr>
        </p:nvSpPr>
        <p:spPr/>
        <p:txBody>
          <a:bodyPr/>
          <a:lstStyle/>
          <a:p>
            <a:r>
              <a:rPr lang="de-DE" dirty="0"/>
              <a:t>Le </a:t>
            </a:r>
            <a:r>
              <a:rPr lang="de-DE" dirty="0" err="1"/>
              <a:t>contexte</a:t>
            </a:r>
            <a:r>
              <a:rPr lang="de-DE" dirty="0"/>
              <a:t> </a:t>
            </a:r>
            <a:r>
              <a:rPr lang="de-DE" dirty="0" err="1"/>
              <a:t>actuel</a:t>
            </a:r>
            <a:endParaRPr lang="x-none" dirty="0"/>
          </a:p>
        </p:txBody>
      </p:sp>
      <p:sp>
        <p:nvSpPr>
          <p:cNvPr id="3" name="Inhaltsplatzhalter 2">
            <a:extLst>
              <a:ext uri="{FF2B5EF4-FFF2-40B4-BE49-F238E27FC236}">
                <a16:creationId xmlns:a16="http://schemas.microsoft.com/office/drawing/2014/main" xmlns="" id="{224CDB5F-CC8A-1716-0DE5-CEAABBC6DD12}"/>
              </a:ext>
            </a:extLst>
          </p:cNvPr>
          <p:cNvSpPr>
            <a:spLocks noGrp="1"/>
          </p:cNvSpPr>
          <p:nvPr>
            <p:ph idx="1"/>
          </p:nvPr>
        </p:nvSpPr>
        <p:spPr/>
        <p:txBody>
          <a:bodyPr/>
          <a:lstStyle/>
          <a:p>
            <a:pPr marL="0" indent="0" algn="ctr">
              <a:buNone/>
            </a:pPr>
            <a:r>
              <a:rPr lang="fr-FR" sz="4000" b="1" dirty="0"/>
              <a:t>Il n'existe </a:t>
            </a:r>
            <a:r>
              <a:rPr lang="fr-FR" sz="4000" b="1" u="sng" dirty="0">
                <a:highlight>
                  <a:srgbClr val="FFFF00"/>
                </a:highlight>
              </a:rPr>
              <a:t>aucun</a:t>
            </a:r>
            <a:r>
              <a:rPr lang="fr-FR" sz="4000" b="1" dirty="0">
                <a:highlight>
                  <a:srgbClr val="FFFF00"/>
                </a:highlight>
              </a:rPr>
              <a:t> moyen légal </a:t>
            </a:r>
            <a:r>
              <a:rPr lang="fr-FR" sz="4000" b="1" dirty="0"/>
              <a:t>d'importer des engrais organiques d'une autre région en </a:t>
            </a:r>
            <a:r>
              <a:rPr lang="fr-FR" sz="4000" b="1" dirty="0" err="1"/>
              <a:t>Region</a:t>
            </a:r>
            <a:r>
              <a:rPr lang="fr-FR" sz="4000" b="1" dirty="0"/>
              <a:t> Wallonne</a:t>
            </a:r>
          </a:p>
          <a:p>
            <a:pPr marL="0" indent="0" algn="ctr">
              <a:buNone/>
            </a:pPr>
            <a:r>
              <a:rPr lang="fr-FR" sz="1600" dirty="0"/>
              <a:t>(même si le taux de liaison au sol le </a:t>
            </a:r>
            <a:r>
              <a:rPr lang="fr-FR" sz="1600" u="sng" dirty="0"/>
              <a:t>permettait</a:t>
            </a:r>
            <a:r>
              <a:rPr lang="fr-FR" sz="1600" b="1" dirty="0"/>
              <a:t>*</a:t>
            </a:r>
            <a:r>
              <a:rPr lang="fr-FR" sz="1600" dirty="0"/>
              <a:t>)</a:t>
            </a:r>
          </a:p>
          <a:p>
            <a:pPr marL="0" indent="0" algn="ctr">
              <a:buNone/>
            </a:pPr>
            <a:r>
              <a:rPr lang="fr-FR" b="1" dirty="0"/>
              <a:t>Nous devons </a:t>
            </a:r>
            <a:r>
              <a:rPr lang="fr-FR" b="1" u="sng" dirty="0"/>
              <a:t>donc travailler plus efficacement avec les engrais de ferme disponibles en région Wallonne</a:t>
            </a:r>
            <a:r>
              <a:rPr lang="fr-FR" b="1" dirty="0"/>
              <a:t>.</a:t>
            </a:r>
          </a:p>
          <a:p>
            <a:pPr marL="0" indent="0" algn="ctr">
              <a:buNone/>
            </a:pPr>
            <a:endParaRPr lang="fr-FR" dirty="0"/>
          </a:p>
          <a:p>
            <a:pPr marL="0" indent="0" algn="ctr">
              <a:buNone/>
            </a:pPr>
            <a:r>
              <a:rPr lang="fr-FR" sz="1600" dirty="0"/>
              <a:t>(*le taux de liaison au sol moyen en Wallonie est de 0,5 à 0,6 !!!)</a:t>
            </a:r>
            <a:endParaRPr lang="x-none" sz="1600" dirty="0"/>
          </a:p>
        </p:txBody>
      </p:sp>
    </p:spTree>
    <p:extLst>
      <p:ext uri="{BB962C8B-B14F-4D97-AF65-F5344CB8AC3E}">
        <p14:creationId xmlns:p14="http://schemas.microsoft.com/office/powerpoint/2010/main" xmlns="" val="574136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xmlns="" id="{66FFBE38-A7EE-4569-1973-2AA2207A7ABC}"/>
              </a:ext>
            </a:extLst>
          </p:cNvPr>
          <p:cNvPicPr>
            <a:picLocks noChangeAspect="1"/>
          </p:cNvPicPr>
          <p:nvPr/>
        </p:nvPicPr>
        <p:blipFill>
          <a:blip r:embed="rId2"/>
          <a:stretch>
            <a:fillRect/>
          </a:stretch>
        </p:blipFill>
        <p:spPr>
          <a:xfrm>
            <a:off x="1667357" y="50405"/>
            <a:ext cx="8171853" cy="6387857"/>
          </a:xfrm>
          <a:prstGeom prst="rect">
            <a:avLst/>
          </a:prstGeom>
        </p:spPr>
      </p:pic>
      <p:cxnSp>
        <p:nvCxnSpPr>
          <p:cNvPr id="13" name="Gerade Verbindung mit Pfeil 12">
            <a:extLst>
              <a:ext uri="{FF2B5EF4-FFF2-40B4-BE49-F238E27FC236}">
                <a16:creationId xmlns:a16="http://schemas.microsoft.com/office/drawing/2014/main" xmlns="" id="{065FCE23-646C-9412-F9D7-817A35138383}"/>
              </a:ext>
            </a:extLst>
          </p:cNvPr>
          <p:cNvCxnSpPr/>
          <p:nvPr/>
        </p:nvCxnSpPr>
        <p:spPr>
          <a:xfrm>
            <a:off x="9653375" y="3838755"/>
            <a:ext cx="6124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feld 13">
            <a:extLst>
              <a:ext uri="{FF2B5EF4-FFF2-40B4-BE49-F238E27FC236}">
                <a16:creationId xmlns:a16="http://schemas.microsoft.com/office/drawing/2014/main" xmlns="" id="{922A026F-57CD-10B5-D279-F075DF12C833}"/>
              </a:ext>
            </a:extLst>
          </p:cNvPr>
          <p:cNvSpPr txBox="1"/>
          <p:nvPr/>
        </p:nvSpPr>
        <p:spPr>
          <a:xfrm>
            <a:off x="10369367" y="3654089"/>
            <a:ext cx="752129" cy="369332"/>
          </a:xfrm>
          <a:prstGeom prst="rect">
            <a:avLst/>
          </a:prstGeom>
          <a:noFill/>
        </p:spPr>
        <p:txBody>
          <a:bodyPr wrap="none" rtlCol="0">
            <a:spAutoFit/>
          </a:bodyPr>
          <a:lstStyle/>
          <a:p>
            <a:r>
              <a:rPr lang="de-DE" dirty="0"/>
              <a:t>+32 %</a:t>
            </a:r>
            <a:endParaRPr lang="x-none" dirty="0"/>
          </a:p>
        </p:txBody>
      </p:sp>
      <p:cxnSp>
        <p:nvCxnSpPr>
          <p:cNvPr id="15" name="Gerade Verbindung mit Pfeil 14">
            <a:extLst>
              <a:ext uri="{FF2B5EF4-FFF2-40B4-BE49-F238E27FC236}">
                <a16:creationId xmlns:a16="http://schemas.microsoft.com/office/drawing/2014/main" xmlns="" id="{707E0410-0646-01DA-51AA-A782D329A869}"/>
              </a:ext>
            </a:extLst>
          </p:cNvPr>
          <p:cNvCxnSpPr/>
          <p:nvPr/>
        </p:nvCxnSpPr>
        <p:spPr>
          <a:xfrm>
            <a:off x="9653375" y="3354873"/>
            <a:ext cx="6124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feld 15">
            <a:extLst>
              <a:ext uri="{FF2B5EF4-FFF2-40B4-BE49-F238E27FC236}">
                <a16:creationId xmlns:a16="http://schemas.microsoft.com/office/drawing/2014/main" xmlns="" id="{7D53447D-0FF4-3CDD-20B2-070C7AFD9812}"/>
              </a:ext>
            </a:extLst>
          </p:cNvPr>
          <p:cNvSpPr txBox="1"/>
          <p:nvPr/>
        </p:nvSpPr>
        <p:spPr>
          <a:xfrm>
            <a:off x="10369367" y="3170207"/>
            <a:ext cx="752129" cy="369332"/>
          </a:xfrm>
          <a:prstGeom prst="rect">
            <a:avLst/>
          </a:prstGeom>
          <a:noFill/>
        </p:spPr>
        <p:txBody>
          <a:bodyPr wrap="none" rtlCol="0">
            <a:spAutoFit/>
          </a:bodyPr>
          <a:lstStyle/>
          <a:p>
            <a:r>
              <a:rPr lang="de-DE" dirty="0"/>
              <a:t>+20 %</a:t>
            </a:r>
            <a:endParaRPr lang="x-none" dirty="0"/>
          </a:p>
        </p:txBody>
      </p:sp>
      <p:cxnSp>
        <p:nvCxnSpPr>
          <p:cNvPr id="18" name="Gerade Verbindung mit Pfeil 17">
            <a:extLst>
              <a:ext uri="{FF2B5EF4-FFF2-40B4-BE49-F238E27FC236}">
                <a16:creationId xmlns:a16="http://schemas.microsoft.com/office/drawing/2014/main" xmlns="" id="{4204A492-D777-7517-F95D-00A8B529396A}"/>
              </a:ext>
            </a:extLst>
          </p:cNvPr>
          <p:cNvCxnSpPr/>
          <p:nvPr/>
        </p:nvCxnSpPr>
        <p:spPr>
          <a:xfrm>
            <a:off x="3305175" y="5719313"/>
            <a:ext cx="0" cy="718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Gerade Verbindung mit Pfeil 18">
            <a:extLst>
              <a:ext uri="{FF2B5EF4-FFF2-40B4-BE49-F238E27FC236}">
                <a16:creationId xmlns:a16="http://schemas.microsoft.com/office/drawing/2014/main" xmlns="" id="{5F91515F-C50F-6E65-7D41-1E043FCE8F8A}"/>
              </a:ext>
            </a:extLst>
          </p:cNvPr>
          <p:cNvCxnSpPr/>
          <p:nvPr/>
        </p:nvCxnSpPr>
        <p:spPr>
          <a:xfrm>
            <a:off x="4199442" y="5733692"/>
            <a:ext cx="0" cy="718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Gerade Verbindung mit Pfeil 19">
            <a:extLst>
              <a:ext uri="{FF2B5EF4-FFF2-40B4-BE49-F238E27FC236}">
                <a16:creationId xmlns:a16="http://schemas.microsoft.com/office/drawing/2014/main" xmlns="" id="{B27F29B5-4BC3-D289-8E09-FD0541417324}"/>
              </a:ext>
            </a:extLst>
          </p:cNvPr>
          <p:cNvCxnSpPr/>
          <p:nvPr/>
        </p:nvCxnSpPr>
        <p:spPr>
          <a:xfrm>
            <a:off x="5156979" y="5719313"/>
            <a:ext cx="0" cy="718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20">
            <a:extLst>
              <a:ext uri="{FF2B5EF4-FFF2-40B4-BE49-F238E27FC236}">
                <a16:creationId xmlns:a16="http://schemas.microsoft.com/office/drawing/2014/main" xmlns="" id="{3E61BB24-9DF0-1E01-FF7E-DB82E38DD72A}"/>
              </a:ext>
            </a:extLst>
          </p:cNvPr>
          <p:cNvCxnSpPr/>
          <p:nvPr/>
        </p:nvCxnSpPr>
        <p:spPr>
          <a:xfrm>
            <a:off x="6137515" y="5733692"/>
            <a:ext cx="0" cy="718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Gerade Verbindung mit Pfeil 21">
            <a:extLst>
              <a:ext uri="{FF2B5EF4-FFF2-40B4-BE49-F238E27FC236}">
                <a16:creationId xmlns:a16="http://schemas.microsoft.com/office/drawing/2014/main" xmlns="" id="{3DD05B73-09AF-1FCF-B85B-DCCA0E499EE1}"/>
              </a:ext>
            </a:extLst>
          </p:cNvPr>
          <p:cNvCxnSpPr/>
          <p:nvPr/>
        </p:nvCxnSpPr>
        <p:spPr>
          <a:xfrm>
            <a:off x="7028911" y="5719313"/>
            <a:ext cx="0" cy="718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Gerade Verbindung mit Pfeil 22">
            <a:extLst>
              <a:ext uri="{FF2B5EF4-FFF2-40B4-BE49-F238E27FC236}">
                <a16:creationId xmlns:a16="http://schemas.microsoft.com/office/drawing/2014/main" xmlns="" id="{AB7244AC-F350-DC2A-3920-13A30734189A}"/>
              </a:ext>
            </a:extLst>
          </p:cNvPr>
          <p:cNvCxnSpPr/>
          <p:nvPr/>
        </p:nvCxnSpPr>
        <p:spPr>
          <a:xfrm>
            <a:off x="8003696" y="5719313"/>
            <a:ext cx="0" cy="718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feld 23">
            <a:extLst>
              <a:ext uri="{FF2B5EF4-FFF2-40B4-BE49-F238E27FC236}">
                <a16:creationId xmlns:a16="http://schemas.microsoft.com/office/drawing/2014/main" xmlns="" id="{45A99687-4180-7E01-5524-FF28E04AD741}"/>
              </a:ext>
            </a:extLst>
          </p:cNvPr>
          <p:cNvSpPr txBox="1"/>
          <p:nvPr/>
        </p:nvSpPr>
        <p:spPr>
          <a:xfrm>
            <a:off x="2985283" y="6415521"/>
            <a:ext cx="752129" cy="369332"/>
          </a:xfrm>
          <a:prstGeom prst="rect">
            <a:avLst/>
          </a:prstGeom>
          <a:noFill/>
        </p:spPr>
        <p:txBody>
          <a:bodyPr wrap="none" rtlCol="0">
            <a:spAutoFit/>
          </a:bodyPr>
          <a:lstStyle/>
          <a:p>
            <a:r>
              <a:rPr lang="de-DE" dirty="0"/>
              <a:t>+18 %</a:t>
            </a:r>
            <a:endParaRPr lang="x-none" dirty="0"/>
          </a:p>
        </p:txBody>
      </p:sp>
      <p:sp>
        <p:nvSpPr>
          <p:cNvPr id="25" name="Textfeld 24">
            <a:extLst>
              <a:ext uri="{FF2B5EF4-FFF2-40B4-BE49-F238E27FC236}">
                <a16:creationId xmlns:a16="http://schemas.microsoft.com/office/drawing/2014/main" xmlns="" id="{C7398771-6CE2-A563-D553-2396E6F2EB0E}"/>
              </a:ext>
            </a:extLst>
          </p:cNvPr>
          <p:cNvSpPr txBox="1"/>
          <p:nvPr/>
        </p:nvSpPr>
        <p:spPr>
          <a:xfrm>
            <a:off x="3862241" y="6405175"/>
            <a:ext cx="752129" cy="369332"/>
          </a:xfrm>
          <a:prstGeom prst="rect">
            <a:avLst/>
          </a:prstGeom>
          <a:noFill/>
        </p:spPr>
        <p:txBody>
          <a:bodyPr wrap="none" rtlCol="0">
            <a:spAutoFit/>
          </a:bodyPr>
          <a:lstStyle/>
          <a:p>
            <a:r>
              <a:rPr lang="de-DE" dirty="0"/>
              <a:t>+17 %</a:t>
            </a:r>
            <a:endParaRPr lang="x-none" dirty="0"/>
          </a:p>
        </p:txBody>
      </p:sp>
      <p:sp>
        <p:nvSpPr>
          <p:cNvPr id="26" name="Textfeld 25">
            <a:extLst>
              <a:ext uri="{FF2B5EF4-FFF2-40B4-BE49-F238E27FC236}">
                <a16:creationId xmlns:a16="http://schemas.microsoft.com/office/drawing/2014/main" xmlns="" id="{D5E6E91C-8B86-29B6-91D8-1F75C29DE569}"/>
              </a:ext>
            </a:extLst>
          </p:cNvPr>
          <p:cNvSpPr txBox="1"/>
          <p:nvPr/>
        </p:nvSpPr>
        <p:spPr>
          <a:xfrm>
            <a:off x="4739199" y="6421719"/>
            <a:ext cx="752129" cy="369332"/>
          </a:xfrm>
          <a:prstGeom prst="rect">
            <a:avLst/>
          </a:prstGeom>
          <a:noFill/>
        </p:spPr>
        <p:txBody>
          <a:bodyPr wrap="none" rtlCol="0">
            <a:spAutoFit/>
          </a:bodyPr>
          <a:lstStyle/>
          <a:p>
            <a:r>
              <a:rPr lang="de-DE" dirty="0"/>
              <a:t>+15 %</a:t>
            </a:r>
            <a:endParaRPr lang="x-none" dirty="0"/>
          </a:p>
        </p:txBody>
      </p:sp>
      <p:sp>
        <p:nvSpPr>
          <p:cNvPr id="27" name="Textfeld 26">
            <a:extLst>
              <a:ext uri="{FF2B5EF4-FFF2-40B4-BE49-F238E27FC236}">
                <a16:creationId xmlns:a16="http://schemas.microsoft.com/office/drawing/2014/main" xmlns="" id="{67CD2C3C-144C-BF2C-1869-A42BFD991235}"/>
              </a:ext>
            </a:extLst>
          </p:cNvPr>
          <p:cNvSpPr txBox="1"/>
          <p:nvPr/>
        </p:nvSpPr>
        <p:spPr>
          <a:xfrm>
            <a:off x="7627631" y="6399505"/>
            <a:ext cx="752129" cy="369332"/>
          </a:xfrm>
          <a:prstGeom prst="rect">
            <a:avLst/>
          </a:prstGeom>
          <a:noFill/>
        </p:spPr>
        <p:txBody>
          <a:bodyPr wrap="none" rtlCol="0">
            <a:spAutoFit/>
          </a:bodyPr>
          <a:lstStyle/>
          <a:p>
            <a:r>
              <a:rPr lang="de-DE" dirty="0"/>
              <a:t>+14 %</a:t>
            </a:r>
            <a:endParaRPr lang="x-none" dirty="0"/>
          </a:p>
        </p:txBody>
      </p:sp>
      <p:sp>
        <p:nvSpPr>
          <p:cNvPr id="28" name="Textfeld 27">
            <a:extLst>
              <a:ext uri="{FF2B5EF4-FFF2-40B4-BE49-F238E27FC236}">
                <a16:creationId xmlns:a16="http://schemas.microsoft.com/office/drawing/2014/main" xmlns="" id="{2C789409-A6D9-37A3-7A8A-D81D405B73FF}"/>
              </a:ext>
            </a:extLst>
          </p:cNvPr>
          <p:cNvSpPr txBox="1"/>
          <p:nvPr/>
        </p:nvSpPr>
        <p:spPr>
          <a:xfrm>
            <a:off x="6664470" y="6411614"/>
            <a:ext cx="752129" cy="369332"/>
          </a:xfrm>
          <a:prstGeom prst="rect">
            <a:avLst/>
          </a:prstGeom>
          <a:noFill/>
        </p:spPr>
        <p:txBody>
          <a:bodyPr wrap="none" rtlCol="0">
            <a:spAutoFit/>
          </a:bodyPr>
          <a:lstStyle/>
          <a:p>
            <a:r>
              <a:rPr lang="de-DE" dirty="0"/>
              <a:t>+14 %</a:t>
            </a:r>
            <a:endParaRPr lang="x-none" dirty="0"/>
          </a:p>
        </p:txBody>
      </p:sp>
      <p:sp>
        <p:nvSpPr>
          <p:cNvPr id="29" name="Textfeld 28">
            <a:extLst>
              <a:ext uri="{FF2B5EF4-FFF2-40B4-BE49-F238E27FC236}">
                <a16:creationId xmlns:a16="http://schemas.microsoft.com/office/drawing/2014/main" xmlns="" id="{369F0854-1ED6-5A77-81C1-6A74D6FBE807}"/>
              </a:ext>
            </a:extLst>
          </p:cNvPr>
          <p:cNvSpPr txBox="1"/>
          <p:nvPr/>
        </p:nvSpPr>
        <p:spPr>
          <a:xfrm>
            <a:off x="5734172" y="6421719"/>
            <a:ext cx="752129" cy="369332"/>
          </a:xfrm>
          <a:prstGeom prst="rect">
            <a:avLst/>
          </a:prstGeom>
          <a:noFill/>
        </p:spPr>
        <p:txBody>
          <a:bodyPr wrap="none" rtlCol="0">
            <a:spAutoFit/>
          </a:bodyPr>
          <a:lstStyle/>
          <a:p>
            <a:r>
              <a:rPr lang="de-DE" dirty="0"/>
              <a:t>+12 %</a:t>
            </a:r>
            <a:endParaRPr lang="x-none" dirty="0"/>
          </a:p>
        </p:txBody>
      </p:sp>
      <p:sp>
        <p:nvSpPr>
          <p:cNvPr id="30" name="Textfeld 29">
            <a:extLst>
              <a:ext uri="{FF2B5EF4-FFF2-40B4-BE49-F238E27FC236}">
                <a16:creationId xmlns:a16="http://schemas.microsoft.com/office/drawing/2014/main" xmlns="" id="{53322F87-8564-44C0-9E5C-0FF4872F3806}"/>
              </a:ext>
            </a:extLst>
          </p:cNvPr>
          <p:cNvSpPr txBox="1"/>
          <p:nvPr/>
        </p:nvSpPr>
        <p:spPr>
          <a:xfrm>
            <a:off x="10531652" y="6191022"/>
            <a:ext cx="1300356" cy="369332"/>
          </a:xfrm>
          <a:prstGeom prst="rect">
            <a:avLst/>
          </a:prstGeom>
          <a:noFill/>
        </p:spPr>
        <p:txBody>
          <a:bodyPr wrap="none" rtlCol="0">
            <a:spAutoFit/>
          </a:bodyPr>
          <a:lstStyle/>
          <a:p>
            <a:r>
              <a:rPr lang="de-DE" dirty="0"/>
              <a:t>28/11/2022</a:t>
            </a:r>
            <a:endParaRPr lang="x-none" dirty="0"/>
          </a:p>
        </p:txBody>
      </p:sp>
      <p:cxnSp>
        <p:nvCxnSpPr>
          <p:cNvPr id="32" name="Gerade Verbindung mit Pfeil 31">
            <a:extLst>
              <a:ext uri="{FF2B5EF4-FFF2-40B4-BE49-F238E27FC236}">
                <a16:creationId xmlns:a16="http://schemas.microsoft.com/office/drawing/2014/main" xmlns="" id="{675728F0-B35A-D5D7-40CC-5355F8DA359D}"/>
              </a:ext>
            </a:extLst>
          </p:cNvPr>
          <p:cNvCxnSpPr>
            <a:stCxn id="30" idx="0"/>
          </p:cNvCxnSpPr>
          <p:nvPr/>
        </p:nvCxnSpPr>
        <p:spPr>
          <a:xfrm flipH="1" flipV="1">
            <a:off x="10730605" y="4304581"/>
            <a:ext cx="451225" cy="188644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xmlns="" id="{E8349B85-86E1-1E56-0A3F-D463D1237CF2}"/>
              </a:ext>
            </a:extLst>
          </p:cNvPr>
          <p:cNvCxnSpPr>
            <a:stCxn id="30" idx="1"/>
          </p:cNvCxnSpPr>
          <p:nvPr/>
        </p:nvCxnSpPr>
        <p:spPr>
          <a:xfrm flipH="1">
            <a:off x="8505645" y="6375688"/>
            <a:ext cx="2026007" cy="18466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Ellipse 34">
            <a:extLst>
              <a:ext uri="{FF2B5EF4-FFF2-40B4-BE49-F238E27FC236}">
                <a16:creationId xmlns:a16="http://schemas.microsoft.com/office/drawing/2014/main" xmlns="" id="{584461C4-7744-9811-9FCF-ED4F01D0A8B1}"/>
              </a:ext>
            </a:extLst>
          </p:cNvPr>
          <p:cNvSpPr/>
          <p:nvPr/>
        </p:nvSpPr>
        <p:spPr>
          <a:xfrm>
            <a:off x="6780368" y="882963"/>
            <a:ext cx="1031846" cy="36933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xmlns="" val="3589029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0973291F-1E87-A96B-E0A8-227130566433}"/>
              </a:ext>
            </a:extLst>
          </p:cNvPr>
          <p:cNvSpPr>
            <a:spLocks noGrp="1"/>
          </p:cNvSpPr>
          <p:nvPr>
            <p:ph type="title"/>
          </p:nvPr>
        </p:nvSpPr>
        <p:spPr/>
        <p:txBody>
          <a:bodyPr/>
          <a:lstStyle/>
          <a:p>
            <a:pPr algn="ctr"/>
            <a:r>
              <a:rPr lang="fr-FR" dirty="0"/>
              <a:t>Valorisation </a:t>
            </a:r>
            <a:r>
              <a:rPr lang="fr-FR" u="sng" dirty="0"/>
              <a:t>optimale</a:t>
            </a:r>
            <a:r>
              <a:rPr lang="fr-FR" dirty="0"/>
              <a:t> des engrais de ferme</a:t>
            </a:r>
            <a:br>
              <a:rPr lang="fr-FR" dirty="0"/>
            </a:br>
            <a:r>
              <a:rPr lang="fr-FR" dirty="0"/>
              <a:t>De nombreux éléments à prendre en compte</a:t>
            </a:r>
            <a:endParaRPr lang="x-none" dirty="0"/>
          </a:p>
        </p:txBody>
      </p:sp>
      <p:pic>
        <p:nvPicPr>
          <p:cNvPr id="7" name="Picture 2" descr="Kopfzerbrechen - feswhopihi">
            <a:extLst>
              <a:ext uri="{FF2B5EF4-FFF2-40B4-BE49-F238E27FC236}">
                <a16:creationId xmlns:a16="http://schemas.microsoft.com/office/drawing/2014/main" xmlns="" id="{071B4AB6-EB8A-A2EF-D68B-40F23091733D}"/>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247694" y="2259936"/>
            <a:ext cx="1945659" cy="1297106"/>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8" name="Diagramm 7">
            <a:extLst>
              <a:ext uri="{FF2B5EF4-FFF2-40B4-BE49-F238E27FC236}">
                <a16:creationId xmlns:a16="http://schemas.microsoft.com/office/drawing/2014/main" xmlns="" id="{BEF11CE6-51B6-134C-A467-97204362B709}"/>
              </a:ext>
            </a:extLst>
          </p:cNvPr>
          <p:cNvGraphicFramePr/>
          <p:nvPr>
            <p:extLst>
              <p:ext uri="{D42A27DB-BD31-4B8C-83A1-F6EECF244321}">
                <p14:modId xmlns:p14="http://schemas.microsoft.com/office/powerpoint/2010/main" xmlns="" val="2691310206"/>
              </p:ext>
            </p:extLst>
          </p:nvPr>
        </p:nvGraphicFramePr>
        <p:xfrm>
          <a:off x="1545308" y="2372523"/>
          <a:ext cx="9291163" cy="40219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Gewitterblitz 8">
            <a:extLst>
              <a:ext uri="{FF2B5EF4-FFF2-40B4-BE49-F238E27FC236}">
                <a16:creationId xmlns:a16="http://schemas.microsoft.com/office/drawing/2014/main" xmlns="" id="{43B69C1D-7024-7357-67F6-3E1AEB6557A8}"/>
              </a:ext>
            </a:extLst>
          </p:cNvPr>
          <p:cNvSpPr/>
          <p:nvPr/>
        </p:nvSpPr>
        <p:spPr>
          <a:xfrm>
            <a:off x="2776689" y="3429000"/>
            <a:ext cx="737122" cy="634291"/>
          </a:xfrm>
          <a:prstGeom prst="lightningBol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x-none"/>
          </a:p>
        </p:txBody>
      </p:sp>
    </p:spTree>
    <p:extLst>
      <p:ext uri="{BB962C8B-B14F-4D97-AF65-F5344CB8AC3E}">
        <p14:creationId xmlns:p14="http://schemas.microsoft.com/office/powerpoint/2010/main" xmlns="" val="3250442331"/>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3903</Words>
  <Application>Microsoft Office PowerPoint</Application>
  <PresentationFormat>Personnalisé</PresentationFormat>
  <Paragraphs>723</Paragraphs>
  <Slides>54</Slides>
  <Notes>0</Notes>
  <HiddenSlides>0</HiddenSlides>
  <MMClips>0</MMClips>
  <ScaleCrop>false</ScaleCrop>
  <HeadingPairs>
    <vt:vector size="4" baseType="variant">
      <vt:variant>
        <vt:lpstr>Thème</vt:lpstr>
      </vt:variant>
      <vt:variant>
        <vt:i4>1</vt:i4>
      </vt:variant>
      <vt:variant>
        <vt:lpstr>Titres des diapositives</vt:lpstr>
      </vt:variant>
      <vt:variant>
        <vt:i4>54</vt:i4>
      </vt:variant>
    </vt:vector>
  </HeadingPairs>
  <TitlesOfParts>
    <vt:vector size="55" baseType="lpstr">
      <vt:lpstr>Office</vt:lpstr>
      <vt:lpstr>La fertilisation des prairies dans le contexte actuel</vt:lpstr>
      <vt:lpstr>Diapositive 2</vt:lpstr>
      <vt:lpstr>Diapositive 3</vt:lpstr>
      <vt:lpstr>Le contexte actuel</vt:lpstr>
      <vt:lpstr>La réponse de la Commission européenne</vt:lpstr>
      <vt:lpstr>Engrais RENURE en Wallonie</vt:lpstr>
      <vt:lpstr>Le contexte actuel</vt:lpstr>
      <vt:lpstr>Diapositive 8</vt:lpstr>
      <vt:lpstr>Valorisation optimale des engrais de ferme De nombreux éléments à prendre en compte</vt:lpstr>
      <vt:lpstr>Diapositive 10</vt:lpstr>
      <vt:lpstr>Diapositive 11</vt:lpstr>
      <vt:lpstr>Diapositive 12</vt:lpstr>
      <vt:lpstr>Les besoins de la prairie calculés sur base des exportations</vt:lpstr>
      <vt:lpstr>Eau et température!</vt:lpstr>
      <vt:lpstr>„Au bon moment, au profit de la culture“</vt:lpstr>
      <vt:lpstr>Diapositive 16</vt:lpstr>
      <vt:lpstr>Diapositive 17</vt:lpstr>
      <vt:lpstr>Diapositive 18</vt:lpstr>
      <vt:lpstr>Diapositive 19</vt:lpstr>
      <vt:lpstr>DONC…</vt:lpstr>
      <vt:lpstr>Diapositive 21</vt:lpstr>
      <vt:lpstr>Diapositive 22</vt:lpstr>
      <vt:lpstr>Diapositive 23</vt:lpstr>
      <vt:lpstr>Faut-il répéter cet essai ?</vt:lpstr>
      <vt:lpstr>Semis direct de maïs?</vt:lpstr>
      <vt:lpstr>La fertilisation potassique</vt:lpstr>
      <vt:lpstr>Mélanges de prairies adaptés à la nouvelle situation? </vt:lpstr>
      <vt:lpstr>Assurer l'efficacité de la fertilisation par le lisier en évitant les émissions d'ammoniac</vt:lpstr>
      <vt:lpstr>Comment réduire l‘utilisation des engrais minéraux?</vt:lpstr>
      <vt:lpstr> Le chaulage </vt:lpstr>
      <vt:lpstr>Voici un tableau montrant la disponibilité des éléments nutritifs en fonction de la valeur du pH (source : Truog)</vt:lpstr>
      <vt:lpstr>Chaulage en prairie</vt:lpstr>
      <vt:lpstr>Le magnésium est un composant important dans les prairies. Trop peu de magnésium peut entraîner la tétanie de l'herbe.</vt:lpstr>
      <vt:lpstr>Diapositive 34</vt:lpstr>
      <vt:lpstr>Fumier frais vs compost: Combien est perdu durant le compostage?</vt:lpstr>
      <vt:lpstr>Les avantages du compostage/retournement</vt:lpstr>
      <vt:lpstr>„Engrais liquide“: renseignez vous!</vt:lpstr>
      <vt:lpstr>„Azote liquide“: renseignez vous!</vt:lpstr>
      <vt:lpstr>Fertilisation mixte (lisier + engrais liquide)</vt:lpstr>
      <vt:lpstr>CULTAN «Controlled Uptake Long Term Ammonium Nutrition»</vt:lpstr>
      <vt:lpstr>Pseudo-CULTAN</vt:lpstr>
      <vt:lpstr>Généralités sur les légumineuses</vt:lpstr>
      <vt:lpstr>Quelles espèces pour les prairies permanentes?</vt:lpstr>
      <vt:lpstr>Diapositive 44</vt:lpstr>
      <vt:lpstr>Le trèfle violet convient pour le pâturage ???</vt:lpstr>
      <vt:lpstr>Le trefle blanc</vt:lpstr>
      <vt:lpstr>Comment implanter des légumineuses dans les prairies ? Sursemis</vt:lpstr>
      <vt:lpstr>Essai de sursemis sur un sol argilo-sableux avec un pH optimal</vt:lpstr>
      <vt:lpstr>Diapositive 49</vt:lpstr>
      <vt:lpstr>Comment implanter des légumineuses dans les prairies ? Sursemis</vt:lpstr>
      <vt:lpstr>Comment implanter des légumineuses dans les prairies ? Nouveau semis</vt:lpstr>
      <vt:lpstr>Luzerne</vt:lpstr>
      <vt:lpstr>PGDA4 : 1/2/2023 (peut encore être modifié)</vt:lpstr>
      <vt:lpstr>Diapositive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Jerome Gennen</dc:creator>
  <cp:lastModifiedBy>Utilisateur</cp:lastModifiedBy>
  <cp:revision>7</cp:revision>
  <dcterms:created xsi:type="dcterms:W3CDTF">2022-11-28T08:18:02Z</dcterms:created>
  <dcterms:modified xsi:type="dcterms:W3CDTF">2022-12-14T21:08:20Z</dcterms:modified>
</cp:coreProperties>
</file>