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64" r:id="rId3"/>
    <p:sldId id="315" r:id="rId4"/>
    <p:sldId id="339" r:id="rId5"/>
    <p:sldId id="340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50" r:id="rId14"/>
    <p:sldId id="358" r:id="rId15"/>
    <p:sldId id="359" r:id="rId16"/>
    <p:sldId id="352" r:id="rId17"/>
    <p:sldId id="353" r:id="rId18"/>
    <p:sldId id="354" r:id="rId19"/>
    <p:sldId id="355" r:id="rId20"/>
    <p:sldId id="356" r:id="rId21"/>
    <p:sldId id="357" r:id="rId22"/>
    <p:sldId id="360" r:id="rId23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300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85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AC964-D6F6-4626-ABD8-5D444BD5DF91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4316F-8B60-4B60-9E89-2C5115CDFB6B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2413083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C82BD-10F3-403E-8C6C-8C2024A48B90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365A2-4B30-4963-9849-602CD7532985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16591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363967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10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149819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11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8241824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12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33042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13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39967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14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224143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15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00453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16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6073271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17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499555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18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22155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19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75082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102969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20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554951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21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6778462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22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54054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29456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48844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483279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83609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50769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24499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65A2-4B30-4963-9849-602CD7532985}" type="slidenum">
              <a:rPr lang="fr-BE" smtClean="0"/>
              <a:t>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7680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7967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14335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10762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12959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31721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92975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5910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5997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443885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14782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3371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C43A2-4244-41EA-AFC2-7C25FFD5F81B}" type="datetimeFigureOut">
              <a:rPr lang="fr-BE" smtClean="0"/>
              <a:t>8/11/2022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A73D9-054F-489E-BBD2-16A45ACFCA4E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81942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10388958" cy="5548893"/>
          </a:xfrm>
        </p:spPr>
        <p:txBody>
          <a:bodyPr/>
          <a:lstStyle/>
          <a:p>
            <a:r>
              <a:rPr lang="fr-BE" sz="4000" dirty="0"/>
              <a:t/>
            </a:r>
            <a:br>
              <a:rPr lang="fr-BE" sz="4000" dirty="0"/>
            </a:br>
            <a:r>
              <a:rPr lang="fr-BE" sz="4000" dirty="0"/>
              <a:t/>
            </a:r>
            <a:br>
              <a:rPr lang="fr-BE" sz="4000" dirty="0"/>
            </a:br>
            <a:r>
              <a:rPr lang="fr-BE" sz="4000" dirty="0"/>
              <a:t/>
            </a:r>
            <a:br>
              <a:rPr lang="fr-BE" sz="4000" dirty="0"/>
            </a:br>
            <a:r>
              <a:rPr lang="fr-BE" sz="4000" dirty="0"/>
              <a:t/>
            </a:r>
            <a:br>
              <a:rPr lang="fr-BE" sz="4000" dirty="0"/>
            </a:br>
            <a:r>
              <a:rPr lang="fr-BE" sz="4000" dirty="0"/>
              <a:t/>
            </a:r>
            <a:br>
              <a:rPr lang="fr-BE" sz="4000" dirty="0"/>
            </a:br>
            <a:r>
              <a:rPr lang="fr-BE" sz="4000" dirty="0"/>
              <a:t/>
            </a:r>
            <a:br>
              <a:rPr lang="fr-BE" sz="4000" dirty="0"/>
            </a:br>
            <a:endParaRPr lang="fr-BE" sz="4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39909" y="2468697"/>
            <a:ext cx="9796529" cy="4202558"/>
          </a:xfrm>
        </p:spPr>
        <p:txBody>
          <a:bodyPr>
            <a:normAutofit lnSpcReduction="10000"/>
          </a:bodyPr>
          <a:lstStyle/>
          <a:p>
            <a:r>
              <a:rPr lang="fr-BE" dirty="0"/>
              <a:t/>
            </a:r>
            <a:br>
              <a:rPr lang="fr-BE" dirty="0"/>
            </a:br>
            <a:r>
              <a:rPr lang="fr-BE" sz="3600" dirty="0"/>
              <a:t>Alimentation 2022/2023</a:t>
            </a:r>
          </a:p>
          <a:p>
            <a:endParaRPr lang="fr-BE" sz="3600" dirty="0"/>
          </a:p>
          <a:p>
            <a:endParaRPr lang="fr-BE" sz="3600" dirty="0"/>
          </a:p>
          <a:p>
            <a:endParaRPr lang="fr-BE" sz="3600" dirty="0"/>
          </a:p>
          <a:p>
            <a:endParaRPr lang="fr-BE" sz="3600" dirty="0"/>
          </a:p>
          <a:p>
            <a:pPr algn="r"/>
            <a:r>
              <a:rPr lang="fr-BE" dirty="0" err="1"/>
              <a:t>Taeter</a:t>
            </a:r>
            <a:r>
              <a:rPr lang="fr-BE" dirty="0"/>
              <a:t> F</a:t>
            </a:r>
          </a:p>
          <a:p>
            <a:pPr algn="r"/>
            <a:r>
              <a:rPr lang="fr-BE" dirty="0"/>
              <a:t>Nutritionniste </a:t>
            </a:r>
            <a:r>
              <a:rPr lang="fr-BE" dirty="0" err="1"/>
              <a:t>Scar</a:t>
            </a:r>
            <a:r>
              <a:rPr lang="fr-BE" dirty="0"/>
              <a:t> </a:t>
            </a:r>
            <a:r>
              <a:rPr lang="fr-BE" dirty="0" err="1"/>
              <a:t>sc</a:t>
            </a:r>
            <a:endParaRPr lang="fr-BE" dirty="0"/>
          </a:p>
        </p:txBody>
      </p:sp>
      <p:sp>
        <p:nvSpPr>
          <p:cNvPr id="7" name="ZoneTexte 6"/>
          <p:cNvSpPr txBox="1"/>
          <p:nvPr/>
        </p:nvSpPr>
        <p:spPr>
          <a:xfrm>
            <a:off x="0" y="706994"/>
            <a:ext cx="121920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dirty="0"/>
              <a:t> Sprimont 2022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992" y="499575"/>
            <a:ext cx="319290" cy="62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0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Analyses Maïs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711199" y="1320800"/>
            <a:ext cx="11205029" cy="5399314"/>
          </a:xfrm>
        </p:spPr>
        <p:txBody>
          <a:bodyPr/>
          <a:lstStyle/>
          <a:p>
            <a:pPr marL="0" indent="0">
              <a:buNone/>
            </a:pPr>
            <a:endParaRPr lang="fr-BE" sz="2400" dirty="0"/>
          </a:p>
        </p:txBody>
      </p:sp>
      <p:sp>
        <p:nvSpPr>
          <p:cNvPr id="3" name="Rectangle 2"/>
          <p:cNvSpPr/>
          <p:nvPr/>
        </p:nvSpPr>
        <p:spPr>
          <a:xfrm>
            <a:off x="518909" y="1452178"/>
            <a:ext cx="1152794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2400" dirty="0"/>
              <a:t>Observations : </a:t>
            </a:r>
          </a:p>
          <a:p>
            <a:r>
              <a:rPr lang="fr-BE" sz="2400" dirty="0"/>
              <a:t>	a. générales :</a:t>
            </a:r>
          </a:p>
          <a:p>
            <a:r>
              <a:rPr lang="fr-BE" sz="2400" dirty="0"/>
              <a:t>		- régression de la qualité des ensilages</a:t>
            </a:r>
          </a:p>
          <a:p>
            <a:endParaRPr lang="fr-BE" sz="2400" dirty="0"/>
          </a:p>
          <a:p>
            <a:r>
              <a:rPr lang="fr-BE" sz="2400" dirty="0"/>
              <a:t>	b. particulières (</a:t>
            </a:r>
            <a:r>
              <a:rPr lang="fr-BE" sz="2400" dirty="0" err="1"/>
              <a:t>Scar</a:t>
            </a:r>
            <a:r>
              <a:rPr lang="fr-BE" sz="2400" dirty="0"/>
              <a:t>) :</a:t>
            </a:r>
          </a:p>
          <a:p>
            <a:r>
              <a:rPr lang="fr-BE" sz="2400" dirty="0"/>
              <a:t>		- Très forte </a:t>
            </a:r>
            <a:r>
              <a:rPr lang="fr-BE" sz="2400" dirty="0" err="1"/>
              <a:t>hétérogénéïté</a:t>
            </a:r>
            <a:r>
              <a:rPr lang="fr-BE" sz="2400" dirty="0"/>
              <a:t> des teneurs en amidon (22% à 30%; 8 à 36%)</a:t>
            </a:r>
          </a:p>
          <a:p>
            <a:r>
              <a:rPr lang="fr-BE" sz="2400" dirty="0"/>
              <a:t>		- Teneur en MS élevée (35 à 38%)</a:t>
            </a:r>
          </a:p>
          <a:p>
            <a:r>
              <a:rPr lang="fr-BE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97930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Analyses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711199" y="1320800"/>
            <a:ext cx="11205029" cy="5399314"/>
          </a:xfrm>
        </p:spPr>
        <p:txBody>
          <a:bodyPr/>
          <a:lstStyle/>
          <a:p>
            <a:pPr marL="0" indent="0">
              <a:buNone/>
            </a:pPr>
            <a:endParaRPr lang="fr-BE" sz="2400" dirty="0"/>
          </a:p>
        </p:txBody>
      </p:sp>
      <p:sp>
        <p:nvSpPr>
          <p:cNvPr id="3" name="Rectangle 2"/>
          <p:cNvSpPr/>
          <p:nvPr/>
        </p:nvSpPr>
        <p:spPr>
          <a:xfrm>
            <a:off x="711199" y="1452178"/>
            <a:ext cx="1120502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2400" dirty="0"/>
              <a:t> </a:t>
            </a:r>
          </a:p>
          <a:p>
            <a:r>
              <a:rPr lang="fr-BE" sz="2400" dirty="0"/>
              <a:t>Qualité des fourrages en déclin =&gt; complémentation coûteuse dans le contexte actuel.</a:t>
            </a:r>
          </a:p>
          <a:p>
            <a:r>
              <a:rPr lang="fr-BE" sz="2400" dirty="0"/>
              <a:t>	</a:t>
            </a:r>
          </a:p>
          <a:p>
            <a:r>
              <a:rPr lang="fr-BE" sz="2400" dirty="0"/>
              <a:t>	=&gt; </a:t>
            </a:r>
            <a:r>
              <a:rPr lang="fr-BE" sz="2400" dirty="0" err="1"/>
              <a:t>BA-ba</a:t>
            </a:r>
            <a:r>
              <a:rPr lang="fr-BE" sz="2400" dirty="0"/>
              <a:t> du métier : qualité des fourrages est ‘non substituable’.</a:t>
            </a:r>
          </a:p>
          <a:p>
            <a:r>
              <a:rPr lang="fr-BE" sz="2400" dirty="0"/>
              <a:t>              	</a:t>
            </a:r>
          </a:p>
          <a:p>
            <a:r>
              <a:rPr lang="fr-BE" sz="2400" dirty="0"/>
              <a:t>	</a:t>
            </a:r>
          </a:p>
          <a:p>
            <a:r>
              <a:rPr lang="fr-BE" sz="2400" dirty="0"/>
              <a:t>	=&gt; Importance de la bonne gestion des prairies =&gt; cultivateur d’herbe</a:t>
            </a:r>
          </a:p>
          <a:p>
            <a:r>
              <a:rPr lang="fr-BE" sz="2400" dirty="0"/>
              <a:t>		(Chaulage, Fumures organique et minérale, sur-semis)</a:t>
            </a:r>
          </a:p>
          <a:p>
            <a:endParaRPr lang="fr-BE" sz="2400" dirty="0"/>
          </a:p>
          <a:p>
            <a:r>
              <a:rPr lang="fr-BE" sz="2400" dirty="0"/>
              <a:t>	=&gt; Contexte climatique évolutif =&gt; Réflexion/mise en œuvre de ‘nouvelles’ variétés (mélange graminées/trèfle, luzerne,…)</a:t>
            </a:r>
          </a:p>
          <a:p>
            <a:r>
              <a:rPr lang="fr-BE" sz="2400" dirty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151780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Analyses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8729012"/>
              </p:ext>
            </p:extLst>
          </p:nvPr>
        </p:nvGraphicFramePr>
        <p:xfrm>
          <a:off x="838200" y="2580127"/>
          <a:ext cx="10411584" cy="2224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1448">
                  <a:extLst>
                    <a:ext uri="{9D8B030D-6E8A-4147-A177-3AD203B41FA5}">
                      <a16:colId xmlns:a16="http://schemas.microsoft.com/office/drawing/2014/main" val="2116443582"/>
                    </a:ext>
                  </a:extLst>
                </a:gridCol>
                <a:gridCol w="1301448">
                  <a:extLst>
                    <a:ext uri="{9D8B030D-6E8A-4147-A177-3AD203B41FA5}">
                      <a16:colId xmlns:a16="http://schemas.microsoft.com/office/drawing/2014/main" val="324452103"/>
                    </a:ext>
                  </a:extLst>
                </a:gridCol>
                <a:gridCol w="1301448">
                  <a:extLst>
                    <a:ext uri="{9D8B030D-6E8A-4147-A177-3AD203B41FA5}">
                      <a16:colId xmlns:a16="http://schemas.microsoft.com/office/drawing/2014/main" val="1696369560"/>
                    </a:ext>
                  </a:extLst>
                </a:gridCol>
                <a:gridCol w="1301448">
                  <a:extLst>
                    <a:ext uri="{9D8B030D-6E8A-4147-A177-3AD203B41FA5}">
                      <a16:colId xmlns:a16="http://schemas.microsoft.com/office/drawing/2014/main" val="3311299740"/>
                    </a:ext>
                  </a:extLst>
                </a:gridCol>
                <a:gridCol w="1301448">
                  <a:extLst>
                    <a:ext uri="{9D8B030D-6E8A-4147-A177-3AD203B41FA5}">
                      <a16:colId xmlns:a16="http://schemas.microsoft.com/office/drawing/2014/main" val="3632435771"/>
                    </a:ext>
                  </a:extLst>
                </a:gridCol>
                <a:gridCol w="1301448">
                  <a:extLst>
                    <a:ext uri="{9D8B030D-6E8A-4147-A177-3AD203B41FA5}">
                      <a16:colId xmlns:a16="http://schemas.microsoft.com/office/drawing/2014/main" val="128403483"/>
                    </a:ext>
                  </a:extLst>
                </a:gridCol>
                <a:gridCol w="1301448">
                  <a:extLst>
                    <a:ext uri="{9D8B030D-6E8A-4147-A177-3AD203B41FA5}">
                      <a16:colId xmlns:a16="http://schemas.microsoft.com/office/drawing/2014/main" val="1850211572"/>
                    </a:ext>
                  </a:extLst>
                </a:gridCol>
                <a:gridCol w="1301448">
                  <a:extLst>
                    <a:ext uri="{9D8B030D-6E8A-4147-A177-3AD203B41FA5}">
                      <a16:colId xmlns:a16="http://schemas.microsoft.com/office/drawing/2014/main" val="173159147"/>
                    </a:ext>
                  </a:extLst>
                </a:gridCol>
              </a:tblGrid>
              <a:tr h="741367">
                <a:tc>
                  <a:txBody>
                    <a:bodyPr/>
                    <a:lstStyle/>
                    <a:p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VEM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Cellulose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Sucres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PBT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DVE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OEB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3700028"/>
                  </a:ext>
                </a:extLst>
              </a:tr>
              <a:tr h="741367">
                <a:tc>
                  <a:txBody>
                    <a:bodyPr/>
                    <a:lstStyle/>
                    <a:p>
                      <a:r>
                        <a:rPr lang="fr-BE" dirty="0" err="1"/>
                        <a:t>Trefle</a:t>
                      </a:r>
                      <a:r>
                        <a:rPr lang="fr-BE" dirty="0"/>
                        <a:t>/graminées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43,1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9651770"/>
                  </a:ext>
                </a:extLst>
              </a:tr>
              <a:tr h="741367">
                <a:tc>
                  <a:txBody>
                    <a:bodyPr/>
                    <a:lstStyle/>
                    <a:p>
                      <a:r>
                        <a:rPr lang="fr-BE" dirty="0" err="1"/>
                        <a:t>Moy</a:t>
                      </a:r>
                      <a:r>
                        <a:rPr lang="fr-BE" dirty="0"/>
                        <a:t> herbe 1+2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6808406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1001486" y="1509486"/>
            <a:ext cx="9869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dirty="0"/>
              <a:t>Comparaison résultats d’analyses :</a:t>
            </a:r>
          </a:p>
        </p:txBody>
      </p:sp>
    </p:spTree>
    <p:extLst>
      <p:ext uri="{BB962C8B-B14F-4D97-AF65-F5344CB8AC3E}">
        <p14:creationId xmlns:p14="http://schemas.microsoft.com/office/powerpoint/2010/main" val="47353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Rations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/>
              <a:t>I. Vaches Laitières </a:t>
            </a:r>
          </a:p>
          <a:p>
            <a:pPr marL="0" indent="0">
              <a:buNone/>
            </a:pPr>
            <a:r>
              <a:rPr lang="fr-BE" dirty="0"/>
              <a:t>		MG : 46, Prot : 36, Ration base : 23 L</a:t>
            </a:r>
          </a:p>
          <a:p>
            <a:pPr marL="0" indent="0">
              <a:buNone/>
            </a:pPr>
            <a:r>
              <a:rPr lang="fr-BE" dirty="0"/>
              <a:t>	Exemples : 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A) Comparaison :</a:t>
            </a:r>
          </a:p>
          <a:p>
            <a:pPr marL="0" indent="0">
              <a:buNone/>
            </a:pPr>
            <a:r>
              <a:rPr lang="fr-BE" dirty="0"/>
              <a:t>		- Analyses Moyennes + 2022 </a:t>
            </a:r>
          </a:p>
          <a:p>
            <a:pPr marL="0" indent="0">
              <a:buNone/>
            </a:pPr>
            <a:r>
              <a:rPr lang="fr-BE" dirty="0"/>
              <a:t>			(15,2PB, 860 VEM)(285A, 895Vem)</a:t>
            </a:r>
          </a:p>
          <a:p>
            <a:pPr marL="0" indent="0">
              <a:buNone/>
            </a:pPr>
            <a:r>
              <a:rPr lang="fr-BE" dirty="0"/>
              <a:t>		- Analyses TB2022 (17,3PB, 890 </a:t>
            </a:r>
            <a:r>
              <a:rPr lang="fr-BE" dirty="0" err="1"/>
              <a:t>Vem</a:t>
            </a:r>
            <a:r>
              <a:rPr lang="fr-BE" dirty="0"/>
              <a:t>)(340A, 940 </a:t>
            </a:r>
            <a:r>
              <a:rPr lang="fr-BE" dirty="0" err="1"/>
              <a:t>Vem</a:t>
            </a:r>
            <a:r>
              <a:rPr lang="fr-B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37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Rations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/>
              <a:t>I. Vaches Laitières </a:t>
            </a:r>
          </a:p>
          <a:p>
            <a:pPr marL="0" indent="0">
              <a:buNone/>
            </a:pPr>
            <a:r>
              <a:rPr lang="fr-BE" dirty="0"/>
              <a:t>		MG : 46, Prot : 36, Ration base : 24-25 L</a:t>
            </a:r>
          </a:p>
          <a:p>
            <a:pPr marL="0" indent="0">
              <a:buNone/>
            </a:pPr>
            <a:r>
              <a:rPr lang="fr-BE" dirty="0"/>
              <a:t>	Exemples : 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B) Rations avec correction énergétique :</a:t>
            </a:r>
          </a:p>
          <a:p>
            <a:pPr marL="0" indent="0">
              <a:buNone/>
            </a:pPr>
            <a:r>
              <a:rPr lang="fr-BE" dirty="0"/>
              <a:t>		- Analyses Moyennes + 2022 </a:t>
            </a:r>
          </a:p>
          <a:p>
            <a:pPr marL="0" indent="0">
              <a:buNone/>
            </a:pPr>
            <a:r>
              <a:rPr lang="fr-BE" dirty="0"/>
              <a:t>			(15,2PB, 860 VEM)(285A, 895Vem)</a:t>
            </a:r>
          </a:p>
          <a:p>
            <a:pPr marL="0" indent="0">
              <a:buNone/>
            </a:pPr>
            <a:r>
              <a:rPr lang="fr-BE" dirty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71337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Rations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/>
              <a:t>I. Vaches Laitières </a:t>
            </a:r>
          </a:p>
          <a:p>
            <a:pPr marL="0" indent="0">
              <a:buNone/>
            </a:pPr>
            <a:r>
              <a:rPr lang="fr-BE" dirty="0"/>
              <a:t>		MG : 46, Prot : 36, Ration base : 26,5 L</a:t>
            </a:r>
          </a:p>
          <a:p>
            <a:pPr marL="0" indent="0">
              <a:buNone/>
            </a:pPr>
            <a:r>
              <a:rPr lang="fr-BE" dirty="0"/>
              <a:t>	Exemples : 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C)  TMR (14,5PB, 850 VEM)(285A, 896Vem)</a:t>
            </a:r>
          </a:p>
          <a:p>
            <a:pPr marL="0" indent="0">
              <a:buNone/>
            </a:pPr>
            <a:r>
              <a:rPr lang="fr-BE" dirty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105678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Rations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dirty="0"/>
              <a:t>II. Vaches Allaitantes </a:t>
            </a:r>
          </a:p>
          <a:p>
            <a:pPr marL="0" indent="0">
              <a:buNone/>
            </a:pPr>
            <a:r>
              <a:rPr lang="fr-BE" dirty="0"/>
              <a:t>		Vache :750 Kg, Veau : 50 Kg élevé Poudre de lait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Exemple : Vache sans veau</a:t>
            </a:r>
          </a:p>
          <a:p>
            <a:pPr marL="0" indent="0">
              <a:buNone/>
            </a:pPr>
            <a:r>
              <a:rPr lang="fr-BE" dirty="0"/>
              <a:t>	</a:t>
            </a:r>
          </a:p>
          <a:p>
            <a:pPr marL="0" indent="0">
              <a:buNone/>
            </a:pPr>
            <a:r>
              <a:rPr lang="fr-BE" dirty="0"/>
              <a:t>		Analyses moyennes : (14 PB,820 </a:t>
            </a:r>
            <a:r>
              <a:rPr lang="fr-BE" dirty="0" err="1"/>
              <a:t>Vem</a:t>
            </a:r>
            <a:r>
              <a:rPr lang="fr-BE" dirty="0"/>
              <a:t>) (320A, 920 </a:t>
            </a:r>
            <a:r>
              <a:rPr lang="fr-BE" dirty="0" err="1"/>
              <a:t>Vem</a:t>
            </a:r>
            <a:r>
              <a:rPr lang="fr-BE" dirty="0"/>
              <a:t>)</a:t>
            </a:r>
          </a:p>
          <a:p>
            <a:pPr marL="0" indent="0">
              <a:buNone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42179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Rations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BE" dirty="0"/>
              <a:t>. Valoriser au mieux la ration =&gt; 1à 1,5 Kg de foin/VL/jour 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. Calcul de ration =&gt; Théorie à affiner en fonction des résultats CL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	Ingestion </a:t>
            </a:r>
          </a:p>
          <a:p>
            <a:pPr marL="0" indent="0">
              <a:buNone/>
            </a:pPr>
            <a:r>
              <a:rPr lang="fr-BE" dirty="0"/>
              <a:t>		Production Calcul/Tank</a:t>
            </a:r>
          </a:p>
          <a:p>
            <a:pPr marL="0" indent="0">
              <a:buNone/>
            </a:pPr>
            <a:r>
              <a:rPr lang="fr-BE" dirty="0"/>
              <a:t>		MG/P : 1,15 à 1,25</a:t>
            </a:r>
          </a:p>
          <a:p>
            <a:pPr marL="0" indent="0">
              <a:buNone/>
            </a:pPr>
            <a:r>
              <a:rPr lang="fr-BE" dirty="0"/>
              <a:t>		Urée : 250 à 270</a:t>
            </a:r>
          </a:p>
          <a:p>
            <a:pPr marL="0" indent="0">
              <a:buNone/>
            </a:pPr>
            <a:r>
              <a:rPr lang="fr-BE" dirty="0"/>
              <a:t>	+ Bouses</a:t>
            </a:r>
          </a:p>
          <a:p>
            <a:pPr marL="0" indent="0">
              <a:buNone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32456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Prix des aliments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47730" y="1313645"/>
            <a:ext cx="11699127" cy="554435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BE" dirty="0"/>
              <a:t>. Beaucoup de variations :  prix actuels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Energie : Prix net </a:t>
            </a:r>
            <a:r>
              <a:rPr lang="fr-BE" dirty="0" err="1"/>
              <a:t>hTVA</a:t>
            </a:r>
            <a:r>
              <a:rPr lang="fr-BE" dirty="0"/>
              <a:t>, rendu 5 Tonnes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	Mais moulu : 415 €/To</a:t>
            </a:r>
          </a:p>
          <a:p>
            <a:pPr marL="0" indent="0">
              <a:buNone/>
            </a:pPr>
            <a:r>
              <a:rPr lang="fr-BE" dirty="0"/>
              <a:t>		Froment moulu : 405 €/To</a:t>
            </a:r>
          </a:p>
          <a:p>
            <a:pPr marL="0" indent="0">
              <a:buNone/>
            </a:pPr>
            <a:r>
              <a:rPr lang="fr-BE" dirty="0"/>
              <a:t>		Orge moulu : 385 €/To</a:t>
            </a:r>
          </a:p>
          <a:p>
            <a:pPr marL="0" indent="0">
              <a:buNone/>
            </a:pPr>
            <a:r>
              <a:rPr lang="fr-BE" dirty="0"/>
              <a:t>		Pulpes 10 MM : 392 €/To (10 To), Contrat : 360 €/To (377 €/To)</a:t>
            </a:r>
          </a:p>
          <a:p>
            <a:pPr marL="0" indent="0">
              <a:buNone/>
            </a:pPr>
            <a:r>
              <a:rPr lang="fr-BE" dirty="0"/>
              <a:t>		Pulpes 6 MM : 397 €/To (10 To), Contrat : 375 €/To (380 €/To)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Certienergie10 : 420 €/To</a:t>
            </a:r>
          </a:p>
          <a:p>
            <a:pPr marL="0" indent="0">
              <a:buNone/>
            </a:pPr>
            <a:r>
              <a:rPr lang="fr-BE" dirty="0"/>
              <a:t>	</a:t>
            </a:r>
            <a:r>
              <a:rPr lang="fr-BE" dirty="0" err="1"/>
              <a:t>Immunoenergie</a:t>
            </a:r>
            <a:r>
              <a:rPr lang="fr-BE" dirty="0"/>
              <a:t> 10 : 420 €/To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 </a:t>
            </a:r>
          </a:p>
          <a:p>
            <a:pPr marL="0" indent="0">
              <a:buNone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8246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Prix des aliments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838199" y="1452178"/>
            <a:ext cx="10585361" cy="47247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BE" dirty="0"/>
              <a:t>Protéines : Prix net </a:t>
            </a:r>
            <a:r>
              <a:rPr lang="fr-BE" dirty="0" err="1"/>
              <a:t>hTVA</a:t>
            </a:r>
            <a:r>
              <a:rPr lang="fr-BE" dirty="0"/>
              <a:t>, rendu 5 Tonnes</a:t>
            </a:r>
          </a:p>
          <a:p>
            <a:pPr marL="0" indent="0">
              <a:buNone/>
            </a:pPr>
            <a:r>
              <a:rPr lang="fr-BE" dirty="0"/>
              <a:t>		Soja 49 : 635 €/To</a:t>
            </a:r>
          </a:p>
          <a:p>
            <a:pPr marL="0" indent="0">
              <a:buNone/>
            </a:pPr>
            <a:r>
              <a:rPr lang="fr-BE" dirty="0"/>
              <a:t>		Colza : 430 €/To</a:t>
            </a:r>
          </a:p>
          <a:p>
            <a:pPr marL="0" indent="0">
              <a:buNone/>
            </a:pPr>
            <a:r>
              <a:rPr lang="fr-BE" dirty="0"/>
              <a:t>		Soja-Colza 50/50 : 535 €/To</a:t>
            </a:r>
          </a:p>
          <a:p>
            <a:pPr marL="0" indent="0">
              <a:buNone/>
            </a:pPr>
            <a:r>
              <a:rPr lang="fr-BE" dirty="0"/>
              <a:t>		Soja non OGM-Colza 50/50 : 630 €/To</a:t>
            </a:r>
          </a:p>
          <a:p>
            <a:pPr marL="0" indent="0">
              <a:buNone/>
            </a:pPr>
            <a:r>
              <a:rPr lang="fr-BE" dirty="0"/>
              <a:t>		</a:t>
            </a:r>
          </a:p>
          <a:p>
            <a:pPr marL="0" indent="0">
              <a:buNone/>
            </a:pPr>
            <a:r>
              <a:rPr lang="fr-BE" dirty="0"/>
              <a:t>	</a:t>
            </a:r>
            <a:r>
              <a:rPr lang="fr-BE" dirty="0" err="1"/>
              <a:t>Certimix</a:t>
            </a:r>
            <a:r>
              <a:rPr lang="fr-BE" dirty="0"/>
              <a:t> 38 : 610 €/To</a:t>
            </a:r>
          </a:p>
          <a:p>
            <a:pPr marL="0" indent="0">
              <a:buNone/>
            </a:pPr>
            <a:r>
              <a:rPr lang="fr-BE" dirty="0"/>
              <a:t>	</a:t>
            </a:r>
            <a:r>
              <a:rPr lang="fr-BE" dirty="0" err="1" smtClean="0"/>
              <a:t>Immuno</a:t>
            </a:r>
            <a:r>
              <a:rPr lang="fr-BE" dirty="0" err="1" smtClean="0"/>
              <a:t>pro</a:t>
            </a:r>
            <a:r>
              <a:rPr lang="fr-BE" dirty="0" smtClean="0"/>
              <a:t> </a:t>
            </a:r>
            <a:r>
              <a:rPr lang="fr-BE" dirty="0"/>
              <a:t>40 : 570 €/To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 </a:t>
            </a:r>
          </a:p>
          <a:p>
            <a:pPr marL="0" indent="0">
              <a:buNone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36577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BE" dirty="0"/>
          </a:p>
          <a:p>
            <a:r>
              <a:rPr lang="fr-BE" dirty="0"/>
              <a:t>Analyses herbe</a:t>
            </a:r>
          </a:p>
          <a:p>
            <a:r>
              <a:rPr lang="fr-BE" dirty="0"/>
              <a:t>Analyses maïs</a:t>
            </a:r>
          </a:p>
          <a:p>
            <a:r>
              <a:rPr lang="fr-BE" dirty="0"/>
              <a:t>Rations VL – VA</a:t>
            </a:r>
          </a:p>
          <a:p>
            <a:r>
              <a:rPr lang="fr-BE" dirty="0"/>
              <a:t>Prix de quelques aliments</a:t>
            </a:r>
          </a:p>
          <a:p>
            <a:pPr marL="0" indent="0">
              <a:buNone/>
            </a:pPr>
            <a:endParaRPr lang="fr-BE" dirty="0"/>
          </a:p>
          <a:p>
            <a:r>
              <a:rPr lang="fr-BE" dirty="0"/>
              <a:t>Conclusion</a:t>
            </a:r>
          </a:p>
          <a:p>
            <a:pPr lvl="2"/>
            <a:endParaRPr lang="fr-BE" dirty="0"/>
          </a:p>
          <a:p>
            <a:pPr lvl="2"/>
            <a:endParaRPr lang="fr-BE" dirty="0"/>
          </a:p>
        </p:txBody>
      </p:sp>
      <p:sp>
        <p:nvSpPr>
          <p:cNvPr id="10" name="ZoneTexte 9"/>
          <p:cNvSpPr txBox="1"/>
          <p:nvPr/>
        </p:nvSpPr>
        <p:spPr>
          <a:xfrm>
            <a:off x="-130628" y="1321356"/>
            <a:ext cx="121920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dirty="0"/>
              <a:t>		Plan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96" y="1181101"/>
            <a:ext cx="254604" cy="49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47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Prix des aliments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838199" y="1452178"/>
            <a:ext cx="10585361" cy="47247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BE" dirty="0"/>
              <a:t>Concentrés de production :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</a:t>
            </a:r>
            <a:r>
              <a:rPr lang="fr-BE" dirty="0" err="1"/>
              <a:t>Immunotop</a:t>
            </a:r>
            <a:r>
              <a:rPr lang="fr-BE" dirty="0"/>
              <a:t> 17 : 393 €/To</a:t>
            </a:r>
          </a:p>
          <a:p>
            <a:pPr marL="0" indent="0">
              <a:buNone/>
            </a:pPr>
            <a:r>
              <a:rPr lang="fr-BE" dirty="0"/>
              <a:t>	</a:t>
            </a:r>
            <a:r>
              <a:rPr lang="fr-BE" dirty="0" err="1"/>
              <a:t>Immunotop</a:t>
            </a:r>
            <a:r>
              <a:rPr lang="fr-BE" dirty="0"/>
              <a:t> 19 403 €/To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</a:t>
            </a:r>
            <a:r>
              <a:rPr lang="fr-BE" dirty="0" err="1"/>
              <a:t>Certilait</a:t>
            </a:r>
            <a:r>
              <a:rPr lang="fr-BE" dirty="0"/>
              <a:t> 18 : 395 €/To</a:t>
            </a:r>
          </a:p>
          <a:p>
            <a:pPr marL="0" indent="0">
              <a:buNone/>
            </a:pPr>
            <a:r>
              <a:rPr lang="fr-BE" dirty="0"/>
              <a:t>	</a:t>
            </a:r>
            <a:r>
              <a:rPr lang="fr-BE" dirty="0" err="1"/>
              <a:t>Certilait</a:t>
            </a:r>
            <a:r>
              <a:rPr lang="fr-BE" dirty="0"/>
              <a:t> 20 : 405 €/To</a:t>
            </a:r>
          </a:p>
          <a:p>
            <a:pPr marL="0" indent="0">
              <a:buNone/>
            </a:pPr>
            <a:r>
              <a:rPr lang="fr-BE" dirty="0"/>
              <a:t>	 </a:t>
            </a:r>
          </a:p>
          <a:p>
            <a:pPr marL="0" indent="0">
              <a:buNone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00844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Conclusion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838199" y="1452178"/>
            <a:ext cx="10585361" cy="472478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BE" dirty="0"/>
              <a:t>Contexte actuel (et futur) : 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Importance de la qualité des récoltes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Importance de la gestion des stock</a:t>
            </a:r>
          </a:p>
          <a:p>
            <a:pPr marL="0" indent="0">
              <a:buNone/>
            </a:pPr>
            <a:r>
              <a:rPr lang="fr-BE" dirty="0"/>
              <a:t>		=&gt; Si nécessaire : 1. Vente animaux 2. Achat de fourrages ‘précoce’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Importance des analyses de fourrages (! Maïs ensilage)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Importance du calcul de ration </a:t>
            </a:r>
            <a:r>
              <a:rPr lang="fr-BE" u="sng" dirty="0"/>
              <a:t>et</a:t>
            </a:r>
            <a:r>
              <a:rPr lang="fr-BE" dirty="0"/>
              <a:t> surtout du suivi régulier (outils)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	 </a:t>
            </a:r>
          </a:p>
          <a:p>
            <a:pPr marL="0" indent="0">
              <a:buNone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86751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838199" y="1452178"/>
            <a:ext cx="10585361" cy="47247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BE" dirty="0"/>
              <a:t>	 </a:t>
            </a:r>
          </a:p>
          <a:p>
            <a:pPr marL="0" indent="0">
              <a:buNone/>
            </a:pPr>
            <a:r>
              <a:rPr lang="fr-BE" dirty="0"/>
              <a:t>	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 algn="ctr">
              <a:buNone/>
            </a:pPr>
            <a:r>
              <a:rPr lang="fr-BE" dirty="0"/>
              <a:t>	</a:t>
            </a:r>
            <a:r>
              <a:rPr lang="fr-BE" sz="3200" dirty="0"/>
              <a:t>Merci 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169141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Analyses Herbe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711199" y="1320800"/>
            <a:ext cx="11205029" cy="5399314"/>
          </a:xfrm>
        </p:spPr>
        <p:txBody>
          <a:bodyPr/>
          <a:lstStyle/>
          <a:p>
            <a:pPr marL="0" indent="0">
              <a:buNone/>
            </a:pPr>
            <a:endParaRPr lang="fr-BE" dirty="0"/>
          </a:p>
          <a:p>
            <a:pPr marL="914400" lvl="2" indent="0">
              <a:buNone/>
            </a:pPr>
            <a:endParaRPr lang="fr-BE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078969"/>
              </p:ext>
            </p:extLst>
          </p:nvPr>
        </p:nvGraphicFramePr>
        <p:xfrm>
          <a:off x="1001481" y="2264228"/>
          <a:ext cx="10421260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126">
                  <a:extLst>
                    <a:ext uri="{9D8B030D-6E8A-4147-A177-3AD203B41FA5}">
                      <a16:colId xmlns:a16="http://schemas.microsoft.com/office/drawing/2014/main" val="333316688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546225318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543733541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2157760423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1445841966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963106276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81735043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450807396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10482623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40264366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Année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N 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MS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VEM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Cellulose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Sucres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PBT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DVE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OEB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Cendres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00538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3545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46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869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270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73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151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61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24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84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892259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4437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43,4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76013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3658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43,3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746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688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Analyses Herbe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711199" y="1320800"/>
            <a:ext cx="11205029" cy="5399314"/>
          </a:xfrm>
        </p:spPr>
        <p:txBody>
          <a:bodyPr/>
          <a:lstStyle/>
          <a:p>
            <a:pPr marL="0" indent="0">
              <a:buNone/>
            </a:pPr>
            <a:endParaRPr lang="fr-BE" dirty="0"/>
          </a:p>
          <a:p>
            <a:pPr marL="914400" lvl="2" indent="0">
              <a:buNone/>
            </a:pPr>
            <a:endParaRPr lang="fr-BE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940226"/>
              </p:ext>
            </p:extLst>
          </p:nvPr>
        </p:nvGraphicFramePr>
        <p:xfrm>
          <a:off x="1001481" y="2264228"/>
          <a:ext cx="10421260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126">
                  <a:extLst>
                    <a:ext uri="{9D8B030D-6E8A-4147-A177-3AD203B41FA5}">
                      <a16:colId xmlns:a16="http://schemas.microsoft.com/office/drawing/2014/main" val="333316688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546225318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543733541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2157760423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1445841966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963106276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81735043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450807396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10482623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40264366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Année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N 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MS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VEM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Cellulose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Sucres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PBT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DVE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OEB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Cendres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00538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3545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869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270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73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151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61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892259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4437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43,4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843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292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50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138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18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83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276013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3658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43,3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746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220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Analyses Herbe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711199" y="1320800"/>
            <a:ext cx="11205029" cy="5399314"/>
          </a:xfrm>
        </p:spPr>
        <p:txBody>
          <a:bodyPr/>
          <a:lstStyle/>
          <a:p>
            <a:pPr marL="0" indent="0">
              <a:buNone/>
            </a:pPr>
            <a:endParaRPr lang="fr-BE" dirty="0"/>
          </a:p>
          <a:p>
            <a:pPr marL="914400" lvl="2" indent="0">
              <a:buNone/>
            </a:pPr>
            <a:endParaRPr lang="fr-BE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831119"/>
              </p:ext>
            </p:extLst>
          </p:nvPr>
        </p:nvGraphicFramePr>
        <p:xfrm>
          <a:off x="1001481" y="2264228"/>
          <a:ext cx="10421260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126">
                  <a:extLst>
                    <a:ext uri="{9D8B030D-6E8A-4147-A177-3AD203B41FA5}">
                      <a16:colId xmlns:a16="http://schemas.microsoft.com/office/drawing/2014/main" val="333316688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546225318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543733541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2157760423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1445841966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963106276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81735043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450807396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10482623"/>
                    </a:ext>
                  </a:extLst>
                </a:gridCol>
                <a:gridCol w="1042126">
                  <a:extLst>
                    <a:ext uri="{9D8B030D-6E8A-4147-A177-3AD203B41FA5}">
                      <a16:colId xmlns:a16="http://schemas.microsoft.com/office/drawing/2014/main" val="340264366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Année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N 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MS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VEM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Cellulose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Sucres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PBT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DVE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OEB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Cendres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00538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3545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869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270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73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151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61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892259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4437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43,4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843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292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138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18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83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276013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fr-BE" dirty="0"/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3658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43,3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849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292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55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140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56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17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80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746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97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Analyses Herbe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711199" y="1320800"/>
            <a:ext cx="11205029" cy="5399314"/>
          </a:xfrm>
        </p:spPr>
        <p:txBody>
          <a:bodyPr/>
          <a:lstStyle/>
          <a:p>
            <a:pPr marL="0" indent="0">
              <a:buNone/>
            </a:pPr>
            <a:r>
              <a:rPr lang="fr-BE" sz="2400" dirty="0"/>
              <a:t>Observations : </a:t>
            </a:r>
          </a:p>
          <a:p>
            <a:pPr marL="0" indent="0">
              <a:buNone/>
            </a:pPr>
            <a:r>
              <a:rPr lang="fr-BE" sz="2400" dirty="0"/>
              <a:t>	a. générales :</a:t>
            </a:r>
          </a:p>
          <a:p>
            <a:pPr marL="0" indent="0">
              <a:buNone/>
            </a:pPr>
            <a:r>
              <a:rPr lang="fr-BE" sz="2400" dirty="0"/>
              <a:t>		- régression de la qualité des ensilages</a:t>
            </a:r>
          </a:p>
          <a:p>
            <a:pPr marL="0" indent="0">
              <a:buNone/>
            </a:pPr>
            <a:endParaRPr lang="fr-BE" sz="2400" dirty="0"/>
          </a:p>
          <a:p>
            <a:pPr marL="0" indent="0">
              <a:buNone/>
            </a:pPr>
            <a:r>
              <a:rPr lang="fr-BE" sz="2400" dirty="0"/>
              <a:t>	b. particulières (</a:t>
            </a:r>
            <a:r>
              <a:rPr lang="fr-BE" sz="2400" dirty="0" err="1"/>
              <a:t>Scar</a:t>
            </a:r>
            <a:r>
              <a:rPr lang="fr-BE" sz="2400" dirty="0"/>
              <a:t>) :</a:t>
            </a:r>
          </a:p>
          <a:p>
            <a:pPr marL="0" indent="0">
              <a:buNone/>
            </a:pPr>
            <a:r>
              <a:rPr lang="fr-BE" sz="2400" dirty="0"/>
              <a:t>		- Diminution conséquente des PB/Diminution des apports d’engrais</a:t>
            </a:r>
          </a:p>
          <a:p>
            <a:pPr marL="0" indent="0">
              <a:buNone/>
            </a:pPr>
            <a:r>
              <a:rPr lang="fr-BE" sz="2400" dirty="0"/>
              <a:t>		- PB 1C = 18 % à 11%</a:t>
            </a:r>
          </a:p>
          <a:p>
            <a:pPr marL="0" indent="0">
              <a:buNone/>
            </a:pPr>
            <a:r>
              <a:rPr lang="fr-BE" sz="2400" dirty="0"/>
              <a:t>		- Importance de la précocité de fauche si pas d’engrais</a:t>
            </a:r>
          </a:p>
          <a:p>
            <a:pPr marL="0" indent="0">
              <a:buNone/>
            </a:pPr>
            <a:r>
              <a:rPr lang="fr-BE" sz="2400" dirty="0"/>
              <a:t>	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93937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Analyses Maïs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711199" y="1320800"/>
            <a:ext cx="11205029" cy="5399314"/>
          </a:xfrm>
        </p:spPr>
        <p:txBody>
          <a:bodyPr/>
          <a:lstStyle/>
          <a:p>
            <a:pPr marL="0" indent="0">
              <a:buNone/>
            </a:pPr>
            <a:endParaRPr lang="fr-BE" sz="2400" dirty="0"/>
          </a:p>
          <a:p>
            <a:pPr marL="0" indent="0">
              <a:buNone/>
            </a:pPr>
            <a:r>
              <a:rPr lang="fr-BE" sz="2400" dirty="0"/>
              <a:t>	</a:t>
            </a:r>
            <a:endParaRPr lang="fr-BE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299334"/>
              </p:ext>
            </p:extLst>
          </p:nvPr>
        </p:nvGraphicFramePr>
        <p:xfrm>
          <a:off x="1799768" y="2336800"/>
          <a:ext cx="9303660" cy="2086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610">
                  <a:extLst>
                    <a:ext uri="{9D8B030D-6E8A-4147-A177-3AD203B41FA5}">
                      <a16:colId xmlns:a16="http://schemas.microsoft.com/office/drawing/2014/main" val="2263860120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252431782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1902206508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2959837192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4019003042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1991868993"/>
                    </a:ext>
                  </a:extLst>
                </a:gridCol>
              </a:tblGrid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Année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N=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VEM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Amidon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Sucres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261149"/>
                  </a:ext>
                </a:extLst>
              </a:tr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2549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34,8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910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293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722746"/>
                  </a:ext>
                </a:extLst>
              </a:tr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1996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33,1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905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6126010"/>
                  </a:ext>
                </a:extLst>
              </a:tr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1830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33,3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984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31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Analyses Maïs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711199" y="1320800"/>
            <a:ext cx="11205029" cy="5399314"/>
          </a:xfrm>
        </p:spPr>
        <p:txBody>
          <a:bodyPr/>
          <a:lstStyle/>
          <a:p>
            <a:pPr marL="0" indent="0">
              <a:buNone/>
            </a:pPr>
            <a:endParaRPr lang="fr-BE" sz="2400" dirty="0"/>
          </a:p>
          <a:p>
            <a:pPr marL="0" indent="0">
              <a:buNone/>
            </a:pPr>
            <a:r>
              <a:rPr lang="fr-BE" sz="2400" dirty="0"/>
              <a:t>	</a:t>
            </a:r>
            <a:endParaRPr lang="fr-BE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931011"/>
              </p:ext>
            </p:extLst>
          </p:nvPr>
        </p:nvGraphicFramePr>
        <p:xfrm>
          <a:off x="1799768" y="2336800"/>
          <a:ext cx="9303660" cy="2086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610">
                  <a:extLst>
                    <a:ext uri="{9D8B030D-6E8A-4147-A177-3AD203B41FA5}">
                      <a16:colId xmlns:a16="http://schemas.microsoft.com/office/drawing/2014/main" val="2263860120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252431782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1902206508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2959837192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4019003042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1991868993"/>
                    </a:ext>
                  </a:extLst>
                </a:gridCol>
              </a:tblGrid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Année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N=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VEM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Amidon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Sucres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261149"/>
                  </a:ext>
                </a:extLst>
              </a:tr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2549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34,8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910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293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722746"/>
                  </a:ext>
                </a:extLst>
              </a:tr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1996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33,1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905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272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25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126010"/>
                  </a:ext>
                </a:extLst>
              </a:tr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1830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33,3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984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80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 noGrp="1"/>
          </p:cNvSpPr>
          <p:nvPr>
            <p:ph type="title"/>
          </p:nvPr>
        </p:nvSpPr>
        <p:spPr>
          <a:xfrm>
            <a:off x="145143" y="829390"/>
            <a:ext cx="1190171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BE" sz="2000" dirty="0"/>
              <a:t>	Analyses Maïs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10" y="575934"/>
            <a:ext cx="319290" cy="6227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711199" y="1320800"/>
            <a:ext cx="11205029" cy="5399314"/>
          </a:xfrm>
        </p:spPr>
        <p:txBody>
          <a:bodyPr/>
          <a:lstStyle/>
          <a:p>
            <a:pPr marL="0" indent="0">
              <a:buNone/>
            </a:pPr>
            <a:endParaRPr lang="fr-BE" sz="2400" dirty="0"/>
          </a:p>
          <a:p>
            <a:pPr marL="0" indent="0">
              <a:buNone/>
            </a:pPr>
            <a:r>
              <a:rPr lang="fr-BE" sz="2400" dirty="0"/>
              <a:t>	</a:t>
            </a:r>
            <a:endParaRPr lang="fr-BE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837587"/>
              </p:ext>
            </p:extLst>
          </p:nvPr>
        </p:nvGraphicFramePr>
        <p:xfrm>
          <a:off x="1799768" y="2336800"/>
          <a:ext cx="9303660" cy="2086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610">
                  <a:extLst>
                    <a:ext uri="{9D8B030D-6E8A-4147-A177-3AD203B41FA5}">
                      <a16:colId xmlns:a16="http://schemas.microsoft.com/office/drawing/2014/main" val="2263860120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252431782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1902206508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2959837192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4019003042"/>
                    </a:ext>
                  </a:extLst>
                </a:gridCol>
                <a:gridCol w="1550610">
                  <a:extLst>
                    <a:ext uri="{9D8B030D-6E8A-4147-A177-3AD203B41FA5}">
                      <a16:colId xmlns:a16="http://schemas.microsoft.com/office/drawing/2014/main" val="1991868993"/>
                    </a:ext>
                  </a:extLst>
                </a:gridCol>
              </a:tblGrid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Année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N=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VEM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Amidon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Sucres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261149"/>
                  </a:ext>
                </a:extLst>
              </a:tr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2549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34,8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910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293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722746"/>
                  </a:ext>
                </a:extLst>
              </a:tr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1996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33,1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905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272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25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126010"/>
                  </a:ext>
                </a:extLst>
              </a:tr>
              <a:tr h="521728">
                <a:tc>
                  <a:txBody>
                    <a:bodyPr/>
                    <a:lstStyle/>
                    <a:p>
                      <a:r>
                        <a:rPr lang="fr-BE" dirty="0"/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1830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33,3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894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266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BE" dirty="0"/>
                        <a:t>24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984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490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364</Words>
  <Application>Microsoft Office PowerPoint</Application>
  <PresentationFormat>Grand écran</PresentationFormat>
  <Paragraphs>395</Paragraphs>
  <Slides>22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Thème Office</vt:lpstr>
      <vt:lpstr>      </vt:lpstr>
      <vt:lpstr>Présentation PowerPoint</vt:lpstr>
      <vt:lpstr> Analyses Herbe </vt:lpstr>
      <vt:lpstr> Analyses Herbe </vt:lpstr>
      <vt:lpstr> Analyses Herbe </vt:lpstr>
      <vt:lpstr> Analyses Herbe </vt:lpstr>
      <vt:lpstr> Analyses Maïs</vt:lpstr>
      <vt:lpstr> Analyses Maïs</vt:lpstr>
      <vt:lpstr> Analyses Maïs</vt:lpstr>
      <vt:lpstr> Analyses Maïs</vt:lpstr>
      <vt:lpstr> Analyses </vt:lpstr>
      <vt:lpstr> Analyses </vt:lpstr>
      <vt:lpstr> Rations </vt:lpstr>
      <vt:lpstr> Rations </vt:lpstr>
      <vt:lpstr> Rations </vt:lpstr>
      <vt:lpstr> Rations </vt:lpstr>
      <vt:lpstr> Rations </vt:lpstr>
      <vt:lpstr> Prix des aliments </vt:lpstr>
      <vt:lpstr> Prix des aliments </vt:lpstr>
      <vt:lpstr> Prix des aliments </vt:lpstr>
      <vt:lpstr> Conclusion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Sigroup</dc:creator>
  <cp:lastModifiedBy>Sigroup</cp:lastModifiedBy>
  <cp:revision>216</cp:revision>
  <cp:lastPrinted>2022-10-25T13:53:24Z</cp:lastPrinted>
  <dcterms:created xsi:type="dcterms:W3CDTF">2018-11-30T09:43:50Z</dcterms:created>
  <dcterms:modified xsi:type="dcterms:W3CDTF">2022-11-08T16:37:15Z</dcterms:modified>
</cp:coreProperties>
</file>